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02" r:id="rId2"/>
    <p:sldId id="257" r:id="rId3"/>
    <p:sldId id="277" r:id="rId4"/>
    <p:sldId id="258" r:id="rId5"/>
    <p:sldId id="279" r:id="rId6"/>
    <p:sldId id="259" r:id="rId7"/>
    <p:sldId id="260" r:id="rId8"/>
    <p:sldId id="261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305" r:id="rId18"/>
    <p:sldId id="306" r:id="rId19"/>
    <p:sldId id="263" r:id="rId20"/>
    <p:sldId id="289" r:id="rId21"/>
    <p:sldId id="264" r:id="rId22"/>
    <p:sldId id="266" r:id="rId23"/>
    <p:sldId id="291" r:id="rId24"/>
    <p:sldId id="293" r:id="rId25"/>
    <p:sldId id="294" r:id="rId26"/>
    <p:sldId id="273" r:id="rId27"/>
    <p:sldId id="307" r:id="rId28"/>
    <p:sldId id="296" r:id="rId29"/>
    <p:sldId id="309" r:id="rId30"/>
    <p:sldId id="297" r:id="rId31"/>
    <p:sldId id="299" r:id="rId32"/>
    <p:sldId id="300" r:id="rId33"/>
    <p:sldId id="30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70" d="100"/>
          <a:sy n="70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AD7395-ECAE-428E-B786-D7FDF517364A}" type="datetimeFigureOut">
              <a:rPr lang="en-US" smtClean="0"/>
              <a:pPr/>
              <a:t>11/23/2013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6619CD-8A0E-4C72-B5E8-F71DA7C44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aobracajci\Desktop\Verica%20elementi\prvi%20cas\prezentacija%20u%20pover%20pointu\1-1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aobracajci\Desktop\Verica%20elementi\prvi%20cas\prezentacija%20u%20pover%20pointu\Ceo%20mehanizam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amara\Desktop\masinski%20elementi\princip%20rada%20kolen%20i%20breg%20vrat%20-%20YouTube1%2000_00_00-00_00_25.wm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Saobracajci\Desktop\Verica%20elementi\prvi%20cas\prezentacija%20u%20pover%20pointu\-%20kardansko%20vratilo.avi" TargetMode="External"/><Relationship Id="rId1" Type="http://schemas.microsoft.com/office/2007/relationships/media" Target="file:///C:\Users\Saobracajci\Desktop\Verica%20elementi\prvi%20cas\prezentacija%20u%20pover%20pointu\-%20kardansko%20vratilo.avi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Елементи обртног кретања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sz="3200" dirty="0" smtClean="0"/>
              <a:t>Особине, подела и примена осовина, </a:t>
            </a:r>
          </a:p>
          <a:p>
            <a:r>
              <a:rPr lang="sr-Cyrl-RS" sz="3200" dirty="0" smtClean="0"/>
              <a:t>осовиница, рукаваца и вратила</a:t>
            </a:r>
            <a:endParaRPr lang="en-US" sz="3200" dirty="0"/>
          </a:p>
        </p:txBody>
      </p:sp>
      <p:pic>
        <p:nvPicPr>
          <p:cNvPr id="4" name="Picture 3" descr="vrati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0046" y="5286388"/>
            <a:ext cx="4733954" cy="140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9848"/>
          </a:xfrm>
        </p:spPr>
        <p:txBody>
          <a:bodyPr/>
          <a:lstStyle/>
          <a:p>
            <a:r>
              <a:rPr lang="sr-Cyrl-RS" dirty="0" smtClean="0"/>
              <a:t>Осовинице ( сворњаци)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71472" y="1643050"/>
            <a:ext cx="7358114" cy="17859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dirty="0" smtClean="0"/>
              <a:t>Осовине које су кратке у односу на пречник зову се осовинице. Примењују се за остваривање зглобне покретне везе делова.Оптерећене су на савијање, смицање и површински притисак.</a:t>
            </a:r>
            <a:endParaRPr lang="en-US" sz="2400" dirty="0"/>
          </a:p>
        </p:txBody>
      </p:sp>
      <p:pic>
        <p:nvPicPr>
          <p:cNvPr id="4" name="Picture 3" descr="sku1214-Osovinica_tanjirace_kra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500438"/>
            <a:ext cx="5072066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00232" y="1714488"/>
            <a:ext cx="471490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3. Рукавци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000232" y="2357430"/>
            <a:ext cx="471490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4. Вратила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069848"/>
          </a:xfrm>
        </p:spPr>
        <p:txBody>
          <a:bodyPr/>
          <a:lstStyle/>
          <a:p>
            <a:r>
              <a:rPr lang="sr-Cyrl-RS" dirty="0" smtClean="0"/>
              <a:t>Рукавци: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71472" y="1643050"/>
            <a:ext cx="7358114" cy="17859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dirty="0" smtClean="0"/>
              <a:t>Рукавци су места на осовинама или вратилима којима се осовине и вратила ослањају о лежишта.Они чине целину са осовинама и вратилима.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42910" y="3786190"/>
            <a:ext cx="7358114" cy="22145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sr-Cyrl-RS" sz="2400" dirty="0" smtClean="0"/>
              <a:t>Према правцу деловања силе деле се на: радијалне , аксијалне и радијално-аксијалне.</a:t>
            </a:r>
          </a:p>
          <a:p>
            <a:pPr>
              <a:buFont typeface="Wingdings" pitchFamily="2" charset="2"/>
              <a:buChar char="Ø"/>
            </a:pPr>
            <a:r>
              <a:rPr lang="sr-Cyrl-RS" sz="2400" dirty="0" smtClean="0"/>
              <a:t>Према положају на вратилу или осовини на: спољашње и унутрашње.</a:t>
            </a:r>
          </a:p>
          <a:p>
            <a:pPr>
              <a:buFont typeface="Wingdings" pitchFamily="2" charset="2"/>
              <a:buChar char="Ø"/>
            </a:pPr>
            <a:r>
              <a:rPr lang="sr-Cyrl-RS" sz="2400" dirty="0" smtClean="0"/>
              <a:t>Према облику на цилиндричне, коничне, гребенасте  и лоптасте.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75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14356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714356"/>
            <a:ext cx="1676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86512" y="2786058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Гребенасти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7554" y="2928934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Лоптасти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0100" y="300037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Радијални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286124"/>
            <a:ext cx="36099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069848"/>
          </a:xfrm>
        </p:spPr>
        <p:txBody>
          <a:bodyPr/>
          <a:lstStyle/>
          <a:p>
            <a:r>
              <a:rPr lang="sr-Cyrl-RS" dirty="0" smtClean="0"/>
              <a:t>Подглавци: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8596" y="1428736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Подглавци  су места где се вратила и осовине спајају у чврсту везу са другим елементима. </a:t>
            </a:r>
            <a:endParaRPr lang="en-US" sz="2000" dirty="0"/>
          </a:p>
        </p:txBody>
      </p:sp>
      <p:pic>
        <p:nvPicPr>
          <p:cNvPr id="4" name="Picture 3" descr="http://www.chikaasistent.com/images/Artikli/Vratila_osovine/1_pozicij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6286544" cy="321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ikaasistent.com/images/Artikli/Vratila_osovine/5_jel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3581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2910" y="457200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i="1" dirty="0" smtClean="0"/>
              <a:t>Вратило са лежајевима, зегеровим прстеновима (плава боја), спојницом (жута боја) и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0430" y="4857760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i="1" dirty="0" smtClean="0"/>
              <a:t>ременицом(светло плава боја).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00232" y="2357430"/>
            <a:ext cx="4714908" cy="50006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tx1"/>
                </a:solidFill>
              </a:rPr>
              <a:t>4. Вратила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-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121442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eo mehaniza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09600" y="142852"/>
            <a:ext cx="9753600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3643314"/>
            <a:ext cx="8572560" cy="22860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sr-Cyrl-RS" sz="2400" b="1" dirty="0" smtClean="0"/>
              <a:t>Вратила </a:t>
            </a:r>
            <a:r>
              <a:rPr lang="sr-Cyrl-RS" sz="2400" dirty="0" smtClean="0"/>
              <a:t>се увек обрћу, а ретко осцилују.</a:t>
            </a:r>
          </a:p>
          <a:p>
            <a:endParaRPr lang="sr-Cyrl-RS" sz="2400" dirty="0" smtClean="0"/>
          </a:p>
          <a:p>
            <a:pPr>
              <a:buFont typeface="Wingdings" pitchFamily="2" charset="2"/>
              <a:buChar char="Ø"/>
            </a:pPr>
            <a:r>
              <a:rPr lang="sr-Cyrl-RS" sz="2400" b="1" dirty="0" smtClean="0"/>
              <a:t>Омогућавају </a:t>
            </a:r>
            <a:r>
              <a:rPr lang="sr-Cyrl-RS" sz="2400" dirty="0" smtClean="0"/>
              <a:t>обртање делова који се налазе на њима, спајање у функционалну целину и преношење оптерећења</a:t>
            </a:r>
            <a:r>
              <a:rPr lang="sr-Cyrl-R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1357298"/>
            <a:ext cx="8429684" cy="20002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/>
          <a:lstStyle/>
          <a:p>
            <a:r>
              <a:rPr lang="sr-Cyrl-RS" dirty="0" smtClean="0"/>
              <a:t>ВРАТИЛА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357298"/>
            <a:ext cx="8401080" cy="4525963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Дефиниција: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 Вратила  представљају  носаче  обртних  машинских  делова  и  служе  за  преношење обртних момената,снаге  дуж осе обртања.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58" y="3571876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</p:txBody>
      </p:sp>
      <p:pic>
        <p:nvPicPr>
          <p:cNvPr id="7" name="~PP27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0"/>
    </mc:Choice>
    <mc:Fallback>
      <p:transition spd="slow" advTm="1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58246" cy="2571768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Вратила и осовине су носачи обртних машинских делова, који у оквиру једног машинског система врше: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643315"/>
            <a:ext cx="8229600" cy="250033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преношење кретања и оптерећења</a:t>
            </a:r>
          </a:p>
          <a:p>
            <a:r>
              <a:rPr lang="ru-RU" sz="3600" dirty="0" smtClean="0"/>
              <a:t>спајање делова у функционалну целину</a:t>
            </a:r>
            <a:endParaRPr lang="en-US" sz="3600" dirty="0"/>
          </a:p>
        </p:txBody>
      </p:sp>
      <p:pic>
        <p:nvPicPr>
          <p:cNvPr id="5" name="~PP312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Напрезања: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5720" y="1500174"/>
            <a:ext cx="8572560" cy="22860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b="1" dirty="0" smtClean="0"/>
              <a:t>Вратила, поред  уздужних и попречних сила, преносе  и снагу, односно обртни момент</a:t>
            </a:r>
            <a:r>
              <a:rPr lang="sr-Cyrl-RS" sz="2400" dirty="0" smtClean="0"/>
              <a:t>, </a:t>
            </a:r>
            <a:r>
              <a:rPr lang="sr-Cyrl-RS" sz="2400" b="1" dirty="0" smtClean="0"/>
              <a:t>па су изложена сложеном напрезању (савијању и увијању)</a:t>
            </a:r>
            <a:r>
              <a:rPr lang="sr-Cyrl-RS" sz="2400" b="1" i="1" dirty="0" smtClean="0"/>
              <a:t>.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066800"/>
          </a:xfrm>
        </p:spPr>
        <p:txBody>
          <a:bodyPr/>
          <a:lstStyle/>
          <a:p>
            <a:r>
              <a:rPr lang="sr-Cyrl-RS" dirty="0" smtClean="0"/>
              <a:t>Примена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325112"/>
          </a:xfrm>
        </p:spPr>
        <p:txBody>
          <a:bodyPr>
            <a:normAutofit/>
          </a:bodyPr>
          <a:lstStyle/>
          <a:p>
            <a:r>
              <a:rPr lang="sr-Cyrl-RS" dirty="0" smtClean="0"/>
              <a:t>Код машина алатки,електромотора,</a:t>
            </a:r>
          </a:p>
          <a:p>
            <a:pPr>
              <a:buNone/>
            </a:pPr>
            <a:r>
              <a:rPr lang="sr-Cyrl-RS" dirty="0" smtClean="0"/>
              <a:t>  мотора са унутрашњим сагоревањем и диференцијала,друмским и шинским возилима,клипних мотора, авиона,бродова, турбина, ексцентар преса и друго .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Вратила су носачи зупчаницима, каишницима, ланчаницима, фрикционим точковима, спојницама и друго .</a:t>
            </a:r>
            <a:endParaRPr lang="en-US" dirty="0"/>
          </a:p>
        </p:txBody>
      </p:sp>
      <p:pic>
        <p:nvPicPr>
          <p:cNvPr id="4" name="~PP122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75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75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066800"/>
          </a:xfrm>
        </p:spPr>
        <p:txBody>
          <a:bodyPr/>
          <a:lstStyle/>
          <a:p>
            <a:r>
              <a:rPr lang="sr-Cyrl-RS" dirty="0" smtClean="0"/>
              <a:t>Подела: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5643602"/>
          </a:xfrm>
        </p:spPr>
        <p:txBody>
          <a:bodyPr>
            <a:normAutofit/>
          </a:bodyPr>
          <a:lstStyle/>
          <a:p>
            <a:r>
              <a:rPr lang="sr-Cyrl-RS" dirty="0" smtClean="0"/>
              <a:t>Вратила се деле на: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 чврста и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 савитљива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 Чврста вратила према положају геометријске осе деле се  на: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 права и 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 коленаста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Савитљива вратила деле се на: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 гипка и 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зглавкаста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~PP325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5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5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25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75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25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Према облику деле се на: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Права             </a:t>
            </a:r>
          </a:p>
          <a:p>
            <a:r>
              <a:rPr lang="sr-Cyrl-RS" dirty="0" smtClean="0"/>
              <a:t>Коленаста</a:t>
            </a:r>
          </a:p>
          <a:p>
            <a:r>
              <a:rPr lang="sr-Cyrl-RS" dirty="0" smtClean="0"/>
              <a:t>Карданска</a:t>
            </a:r>
          </a:p>
          <a:p>
            <a:r>
              <a:rPr lang="sr-Cyrl-RS" dirty="0" smtClean="0"/>
              <a:t>Брегаста</a:t>
            </a:r>
          </a:p>
          <a:p>
            <a:r>
              <a:rPr lang="sr-Cyrl-RS" dirty="0" smtClean="0"/>
              <a:t>Гипка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rgbClr val="7030A0"/>
                </a:solidFill>
              </a:rPr>
              <a:t>Права вратила </a:t>
            </a:r>
            <a:r>
              <a:rPr lang="sr-Cyrl-RS" dirty="0" smtClean="0"/>
              <a:t>су вратила код којих је осна линија права линија. Примењују се код електромотора, редуктора, а попречни пресеци су кружни.Могу бити: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Глатка и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Степенаста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5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5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75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75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glatko vrati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571612"/>
            <a:ext cx="3972560" cy="889000"/>
          </a:xfrm>
          <a:prstGeom prst="rect">
            <a:avLst/>
          </a:prstGeom>
        </p:spPr>
      </p:pic>
      <p:pic>
        <p:nvPicPr>
          <p:cNvPr id="5" name="Picture 4" descr="http://www.chikaasistent.com/images/Artikli/Vratila_osovine/2_celavo_vrtil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429132"/>
            <a:ext cx="4429124" cy="209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786842" cy="12144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2800" dirty="0" smtClean="0"/>
              <a:t>  Глатка вратила </a:t>
            </a:r>
            <a:br>
              <a:rPr lang="sr-Cyrl-RS" sz="2800" dirty="0" smtClean="0"/>
            </a:br>
            <a:r>
              <a:rPr lang="sr-Cyrl-RS" sz="2800" dirty="0" smtClean="0">
                <a:solidFill>
                  <a:schemeClr val="tx1"/>
                </a:solidFill>
              </a:rPr>
              <a:t>(попречни пресек је по целој дужини константан) Примењују се при трансмисијама и разноврсним машинама.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357430"/>
            <a:ext cx="8543956" cy="43251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Cyrl-RS" dirty="0" smtClean="0"/>
              <a:t> </a:t>
            </a:r>
            <a:r>
              <a:rPr lang="sr-Cyrl-RS" dirty="0" smtClean="0">
                <a:solidFill>
                  <a:srgbClr val="0070C0"/>
                </a:solidFill>
                <a:latin typeface="+mj-lt"/>
              </a:rPr>
              <a:t>Степенаста вратила</a:t>
            </a:r>
          </a:p>
          <a:p>
            <a:pPr>
              <a:buNone/>
            </a:pPr>
            <a:r>
              <a:rPr lang="sr-Cyrl-RS" dirty="0" smtClean="0">
                <a:latin typeface="+mj-lt"/>
              </a:rPr>
              <a:t>(цилиндрични</a:t>
            </a:r>
            <a:r>
              <a:rPr lang="en-US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облик</a:t>
            </a:r>
            <a:r>
              <a:rPr lang="en-US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са променљивим пресеком </a:t>
            </a:r>
          </a:p>
          <a:p>
            <a:pPr marL="180000">
              <a:buNone/>
            </a:pPr>
            <a:r>
              <a:rPr lang="sr-Cyrl-RS" dirty="0" smtClean="0">
                <a:latin typeface="+mj-lt"/>
              </a:rPr>
              <a:t>  по дужини). Примењују се код редуктора, тешких машина а понекад и као главно </a:t>
            </a:r>
          </a:p>
          <a:p>
            <a:pPr>
              <a:buNone/>
            </a:pPr>
            <a:r>
              <a:rPr lang="sr-Cyrl-RS" dirty="0" smtClean="0">
                <a:latin typeface="+mj-lt"/>
              </a:rPr>
              <a:t>трансмисијско вратило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14884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75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25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25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75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475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3998" cy="1143008"/>
          </a:xfrm>
        </p:spPr>
        <p:txBody>
          <a:bodyPr>
            <a:noAutofit/>
          </a:bodyPr>
          <a:lstStyle/>
          <a:p>
            <a:r>
              <a:rPr lang="sr-Cyrl-RS" sz="3200" b="1" dirty="0" smtClean="0"/>
              <a:t>Коленасто вратило </a:t>
            </a:r>
            <a:r>
              <a:rPr lang="sr-Cyrl-RS" sz="2800" dirty="0" smtClean="0">
                <a:solidFill>
                  <a:schemeClr val="tx1"/>
                </a:solidFill>
              </a:rPr>
              <a:t>(осна линија је изломљена). Употребљава се за претварање праволинијског кретања у кружно и обрнуто</a:t>
            </a:r>
            <a:r>
              <a:rPr lang="sr-Cyrl-RS" sz="2800" dirty="0" smtClean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86808" cy="4714908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Могу бити проста ( 1 колено) и сложена.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Примењују се код мотора са унутрашњим сагоревањем(као главно вратило), клипних компресора, ексцентар преса и др.Оно је једно од најодговорнијих,најоптерећенијих,најсложенијих и најскупљих делова мотора.</a:t>
            </a:r>
            <a:endParaRPr lang="en-US" dirty="0"/>
          </a:p>
        </p:txBody>
      </p:sp>
      <p:pic>
        <p:nvPicPr>
          <p:cNvPr id="4" name="Picture 3" descr="http://www.chikaasistent.com/images/Artikli/Vratila_osovine/8_koljenas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3116"/>
            <a:ext cx="43814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F0591-1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3116"/>
            <a:ext cx="3744920" cy="1990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mara\Desktop\Verica\mehanika\statika\statika predavanja\bregasta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857604"/>
            <a:ext cx="5072066" cy="300039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/>
          <a:lstStyle/>
          <a:p>
            <a:r>
              <a:rPr lang="sr-Cyrl-RS" dirty="0" smtClean="0"/>
              <a:t>Брегасто вратило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1357299"/>
            <a:ext cx="8572560" cy="3214710"/>
          </a:xfrm>
        </p:spPr>
        <p:txBody>
          <a:bodyPr>
            <a:normAutofit/>
          </a:bodyPr>
          <a:lstStyle/>
          <a:p>
            <a:r>
              <a:rPr lang="sr-Cyrl-RS" dirty="0" smtClean="0"/>
              <a:t>Представља један од најважнијих елемената мотора аутомобила. Од њеног рада зависи буквално све – снага мотора, потрошња горива, количина издувних гасова, трајност мотора…  </a:t>
            </a:r>
          </a:p>
          <a:p>
            <a:r>
              <a:rPr lang="sr-Cyrl-RS" dirty="0" smtClean="0"/>
              <a:t>Она контролише рад усисних и издувних вентила и то чини преко специјалних ‘брегова’ који се налазе дуж ње. </a:t>
            </a:r>
          </a:p>
        </p:txBody>
      </p:sp>
      <p:pic>
        <p:nvPicPr>
          <p:cNvPr id="4" name="~PP31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25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375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incip rada kolen i breg vrat - YouTube1 00_00_00-00_00_2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676400"/>
            <a:ext cx="6248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066800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Карданско вратило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572140"/>
          </a:xfrm>
        </p:spPr>
        <p:txBody>
          <a:bodyPr>
            <a:normAutofit/>
          </a:bodyPr>
          <a:lstStyle/>
          <a:p>
            <a:r>
              <a:rPr lang="sr-Cyrl-RS" dirty="0" smtClean="0"/>
              <a:t>Употребљава се код моторних возила за преношење обртног кретања од мотора до диференцијала.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7562"/>
            <a:ext cx="35528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2"/>
            <a:ext cx="35528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- kardansko vratil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800" y="1905000"/>
            <a:ext cx="3962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000232" y="2714620"/>
            <a:ext cx="4714908" cy="50006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28794" y="714356"/>
            <a:ext cx="4714908" cy="428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28794" y="1928802"/>
            <a:ext cx="4714908" cy="5000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3200" dirty="0" smtClean="0"/>
              <a:t>           3. Рукавци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670" y="1071546"/>
            <a:ext cx="4500594" cy="214313"/>
          </a:xfrm>
        </p:spPr>
        <p:txBody>
          <a:bodyPr>
            <a:normAutofit fontScale="90000"/>
          </a:bodyPr>
          <a:lstStyle/>
          <a:p>
            <a:pPr algn="just"/>
            <a:r>
              <a:rPr lang="sr-Cyrl-RS" dirty="0" smtClean="0">
                <a:solidFill>
                  <a:schemeClr val="tx1"/>
                </a:solidFill>
              </a:rPr>
              <a:t>      </a:t>
            </a:r>
            <a:r>
              <a:rPr lang="sr-Cyrl-RS" sz="3600" dirty="0" smtClean="0">
                <a:solidFill>
                  <a:schemeClr val="tx1"/>
                </a:solidFill>
              </a:rPr>
              <a:t>1.Осовине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84" y="2643182"/>
            <a:ext cx="4000528" cy="5715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r-Cyrl-RS" sz="4800" b="1" dirty="0" smtClean="0">
                <a:solidFill>
                  <a:schemeClr val="tx1"/>
                </a:solidFill>
              </a:rPr>
              <a:t>      </a:t>
            </a:r>
            <a:r>
              <a:rPr lang="sr-Cyrl-RS" sz="4100" b="1" dirty="0" smtClean="0">
                <a:solidFill>
                  <a:schemeClr val="tx1"/>
                </a:solidFill>
              </a:rPr>
              <a:t>4. Вратила</a:t>
            </a:r>
            <a:endParaRPr lang="en-US" sz="4100" b="1" dirty="0">
              <a:solidFill>
                <a:schemeClr val="tx1"/>
              </a:solidFill>
            </a:endParaRPr>
          </a:p>
        </p:txBody>
      </p:sp>
      <p:pic>
        <p:nvPicPr>
          <p:cNvPr id="8" name="~PP14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28794" y="1285860"/>
            <a:ext cx="4714908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2.Осовинице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zoom/>
      </p:transition>
    </mc:Choice>
    <mc:Fallback>
      <p:transition spd="slow" advClick="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6" grpId="0" animBg="1"/>
      <p:bldP spid="6" grpId="1" animBg="1"/>
      <p:bldP spid="2" grpId="0"/>
      <p:bldP spid="2" grpId="1"/>
      <p:bldP spid="3" grpId="0" build="p"/>
      <p:bldP spid="3" grpId="1" build="p"/>
      <p:bldP spid="10" grpId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glavkaso vrati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857760"/>
            <a:ext cx="3076575" cy="914400"/>
          </a:xfrm>
          <a:prstGeom prst="rect">
            <a:avLst/>
          </a:prstGeom>
        </p:spPr>
      </p:pic>
      <p:pic>
        <p:nvPicPr>
          <p:cNvPr id="5" name="Picture 4" descr="gipko vrati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214686"/>
            <a:ext cx="5186370" cy="1395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sr-Cyrl-RS" dirty="0" smtClean="0"/>
              <a:t>Савитљива вратила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00066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3100" algn="l"/>
                <a:tab pos="1028700" algn="l"/>
                <a:tab pos="1346200" algn="l"/>
                <a:tab pos="2044700" algn="l"/>
                <a:tab pos="2679700" algn="l"/>
                <a:tab pos="3086100" algn="l"/>
                <a:tab pos="3200400" algn="l"/>
                <a:tab pos="3771900" algn="l"/>
                <a:tab pos="4673600" algn="l"/>
                <a:tab pos="4851400" algn="l"/>
                <a:tab pos="5283200" algn="l"/>
                <a:tab pos="6083300" algn="l"/>
                <a:tab pos="6108700" algn="l"/>
                <a:tab pos="6502400" algn="l"/>
                <a:tab pos="6819900" algn="l"/>
                <a:tab pos="7429500" algn="l"/>
                <a:tab pos="8305800" algn="l"/>
                <a:tab pos="8432800" algn="l"/>
              </a:tabLst>
            </a:pPr>
            <a:r>
              <a:rPr lang="sr-Cyrl-RS" sz="2400" dirty="0" smtClean="0"/>
              <a:t>Гипка вратила служе за преношење обртног момента када геометријска оса вратила мења свој просторни положај. Употребљавају се за преношење мањих обртних момената.</a:t>
            </a:r>
            <a:r>
              <a:rPr lang="en-AU" sz="2400" dirty="0" smtClean="0">
                <a:solidFill>
                  <a:srgbClr val="62242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Састоје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се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од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једне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или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више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ж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ица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 увијених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у виду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цилиндричних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завојних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о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пруга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чији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се</a:t>
            </a: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en-AU" sz="2400" dirty="0" smtClean="0">
                <a:ea typeface="Times New Roman" pitchFamily="18" charset="0"/>
                <a:cs typeface="Calibri" pitchFamily="34" charset="0"/>
              </a:rPr>
              <a:t>завојци додирују.</a:t>
            </a:r>
            <a:endParaRPr lang="sr-Cyrl-RS" sz="2400" dirty="0" smtClean="0"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3100" algn="l"/>
                <a:tab pos="1028700" algn="l"/>
                <a:tab pos="1346200" algn="l"/>
                <a:tab pos="2044700" algn="l"/>
                <a:tab pos="2679700" algn="l"/>
                <a:tab pos="3086100" algn="l"/>
                <a:tab pos="3200400" algn="l"/>
                <a:tab pos="3771900" algn="l"/>
                <a:tab pos="4673600" algn="l"/>
                <a:tab pos="4851400" algn="l"/>
                <a:tab pos="5283200" algn="l"/>
                <a:tab pos="6083300" algn="l"/>
                <a:tab pos="6108700" algn="l"/>
                <a:tab pos="6502400" algn="l"/>
                <a:tab pos="6819900" algn="l"/>
                <a:tab pos="7429500" algn="l"/>
                <a:tab pos="8305800" algn="l"/>
                <a:tab pos="8432800" algn="l"/>
              </a:tabLst>
            </a:pPr>
            <a:endParaRPr lang="sr-Cyrl-R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3100" algn="l"/>
                <a:tab pos="1028700" algn="l"/>
                <a:tab pos="1346200" algn="l"/>
                <a:tab pos="2044700" algn="l"/>
                <a:tab pos="2679700" algn="l"/>
                <a:tab pos="3086100" algn="l"/>
                <a:tab pos="3200400" algn="l"/>
                <a:tab pos="3771900" algn="l"/>
                <a:tab pos="4673600" algn="l"/>
                <a:tab pos="4851400" algn="l"/>
                <a:tab pos="5283200" algn="l"/>
                <a:tab pos="6083300" algn="l"/>
                <a:tab pos="6108700" algn="l"/>
                <a:tab pos="6502400" algn="l"/>
                <a:tab pos="6819900" algn="l"/>
                <a:tab pos="7429500" algn="l"/>
                <a:tab pos="8305800" algn="l"/>
                <a:tab pos="8432800" algn="l"/>
              </a:tabLst>
            </a:pPr>
            <a:endParaRPr lang="sr-Cyrl-R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3100" algn="l"/>
                <a:tab pos="1028700" algn="l"/>
                <a:tab pos="1346200" algn="l"/>
                <a:tab pos="2044700" algn="l"/>
                <a:tab pos="2679700" algn="l"/>
                <a:tab pos="3086100" algn="l"/>
                <a:tab pos="3200400" algn="l"/>
                <a:tab pos="3771900" algn="l"/>
                <a:tab pos="4673600" algn="l"/>
                <a:tab pos="4851400" algn="l"/>
                <a:tab pos="5283200" algn="l"/>
                <a:tab pos="6083300" algn="l"/>
                <a:tab pos="6108700" algn="l"/>
                <a:tab pos="6502400" algn="l"/>
                <a:tab pos="6819900" algn="l"/>
                <a:tab pos="7429500" algn="l"/>
                <a:tab pos="8305800" algn="l"/>
                <a:tab pos="8432800" algn="l"/>
              </a:tabLst>
            </a:pP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Зглавкаста вратила се употребљавају када делови вратила не леже у истом правцу.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tabLst>
                <a:tab pos="673100" algn="l"/>
                <a:tab pos="1028700" algn="l"/>
                <a:tab pos="1346200" algn="l"/>
                <a:tab pos="2044700" algn="l"/>
                <a:tab pos="2679700" algn="l"/>
                <a:tab pos="3086100" algn="l"/>
                <a:tab pos="3200400" algn="l"/>
                <a:tab pos="3771900" algn="l"/>
                <a:tab pos="4673600" algn="l"/>
                <a:tab pos="4851400" algn="l"/>
                <a:tab pos="5283200" algn="l"/>
                <a:tab pos="6083300" algn="l"/>
                <a:tab pos="6108700" algn="l"/>
                <a:tab pos="6502400" algn="l"/>
                <a:tab pos="6819900" algn="l"/>
                <a:tab pos="7429500" algn="l"/>
                <a:tab pos="8305800" algn="l"/>
                <a:tab pos="8432800" algn="l"/>
              </a:tabLst>
            </a:pP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 Употребљавају се за пренос окретања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tabLst>
                <a:tab pos="673100" algn="l"/>
                <a:tab pos="1028700" algn="l"/>
                <a:tab pos="1346200" algn="l"/>
                <a:tab pos="2044700" algn="l"/>
                <a:tab pos="2679700" algn="l"/>
                <a:tab pos="3086100" algn="l"/>
                <a:tab pos="3200400" algn="l"/>
                <a:tab pos="3771900" algn="l"/>
                <a:tab pos="4673600" algn="l"/>
                <a:tab pos="4851400" algn="l"/>
                <a:tab pos="5283200" algn="l"/>
                <a:tab pos="6083300" algn="l"/>
                <a:tab pos="6108700" algn="l"/>
                <a:tab pos="6502400" algn="l"/>
                <a:tab pos="6819900" algn="l"/>
                <a:tab pos="7429500" algn="l"/>
                <a:tab pos="8305800" algn="l"/>
                <a:tab pos="8432800" algn="l"/>
              </a:tabLst>
            </a:pPr>
            <a:r>
              <a:rPr lang="sr-Cyrl-RS" sz="2400" dirty="0" smtClean="0">
                <a:ea typeface="Times New Roman" pitchFamily="18" charset="0"/>
                <a:cs typeface="Calibri" pitchFamily="34" charset="0"/>
              </a:rPr>
              <a:t>  под углом ( код карданског вратила).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9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25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u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00240"/>
            <a:ext cx="4071966" cy="180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Вратила могу бити: пуног и шупљег пресека.</a:t>
            </a:r>
            <a:br>
              <a:rPr lang="sr-Cyrl-RS" sz="2800" dirty="0" smtClean="0"/>
            </a:br>
            <a:r>
              <a:rPr lang="sr-Cyrl-RS" sz="2800" dirty="0" smtClean="0"/>
              <a:t>Шупља вратила се употребљавају за смањење     тежине и где су растојања између лежишта велика.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325112"/>
          </a:xfrm>
        </p:spPr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Вратила могу бити израђена </a:t>
            </a:r>
          </a:p>
          <a:p>
            <a:pPr>
              <a:buNone/>
            </a:pPr>
            <a:r>
              <a:rPr lang="sr-Cyrl-RS" dirty="0" smtClean="0"/>
              <a:t>изједна са појединим елементима,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 Ожлебљена</a:t>
            </a:r>
            <a:r>
              <a:rPr lang="sr-Cyrl-RS" b="1" dirty="0" smtClean="0"/>
              <a:t> </a:t>
            </a:r>
            <a:r>
              <a:rPr lang="sr-Cyrl-RS" dirty="0" smtClean="0"/>
              <a:t>вратила,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upl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928802"/>
            <a:ext cx="4231640" cy="15189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00438"/>
            <a:ext cx="24574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zljebljeno vratilo.jpg"/>
          <p:cNvPicPr>
            <a:picLocks noChangeAspect="1"/>
          </p:cNvPicPr>
          <p:nvPr/>
        </p:nvPicPr>
        <p:blipFill>
          <a:blip r:embed="rId5"/>
          <a:srcRect l="11728" t="18987" r="10494" b="39240"/>
          <a:stretch>
            <a:fillRect/>
          </a:stretch>
        </p:blipFill>
        <p:spPr>
          <a:xfrm>
            <a:off x="2143108" y="5000612"/>
            <a:ext cx="4143404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46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66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66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16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200" dirty="0" smtClean="0">
                <a:solidFill>
                  <a:schemeClr val="tx1"/>
                </a:solidFill>
              </a:rPr>
              <a:t>Према величини силе која делује на вратило, вратила се могу поделити на </a:t>
            </a:r>
            <a:r>
              <a:rPr lang="sr-Cyrl-RS" sz="3200" dirty="0" smtClean="0"/>
              <a:t>:лака и тешка.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32888"/>
            <a:ext cx="8229600" cy="4325112"/>
          </a:xfrm>
        </p:spPr>
        <p:txBody>
          <a:bodyPr/>
          <a:lstStyle/>
          <a:p>
            <a:r>
              <a:rPr lang="sr-Cyrl-RS" dirty="0" smtClean="0"/>
              <a:t>Лака вратила су вратила која на себи носе лаке машинске делове и служе за пренос мањих обртних момената.Оптерећена су само на увијање.</a:t>
            </a:r>
          </a:p>
          <a:p>
            <a:r>
              <a:rPr lang="sr-Cyrl-RS" dirty="0" smtClean="0"/>
              <a:t>Тешка вратила оптерећена су тешким деловима и великим обимним силама, а и сама имају велику тежину.Ова  вратила су оптерећена на савијање и увијање.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ikaasistent.com/images/Artikli/Vratila_osovine/10_ulje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034" y="3500438"/>
            <a:ext cx="8215370" cy="22860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Осовине представљају носаче обртних машинских делова као што су точкови, добоши,зупчаници, каишници итд.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85786" y="1714488"/>
            <a:ext cx="7500990" cy="135732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785818"/>
          </a:xfrm>
        </p:spPr>
        <p:txBody>
          <a:bodyPr/>
          <a:lstStyle/>
          <a:p>
            <a:r>
              <a:rPr lang="sr-Cyrl-RS" dirty="0" smtClean="0"/>
              <a:t>ОСОВИНЕ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000264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Дефиниција:</a:t>
            </a:r>
          </a:p>
          <a:p>
            <a:r>
              <a:rPr lang="ru-RU" sz="12800" dirty="0" smtClean="0">
                <a:solidFill>
                  <a:schemeClr val="bg1"/>
                </a:solidFill>
              </a:rPr>
              <a:t>Осовине су машински елементи који служе као носачи мирујућих, осцилаторних</a:t>
            </a:r>
            <a:r>
              <a:rPr lang="en-US" sz="12800" dirty="0" smtClean="0">
                <a:solidFill>
                  <a:schemeClr val="bg1"/>
                </a:solidFill>
              </a:rPr>
              <a:t> </a:t>
            </a:r>
            <a:r>
              <a:rPr lang="ru-RU" sz="12800" dirty="0" smtClean="0">
                <a:solidFill>
                  <a:schemeClr val="bg1"/>
                </a:solidFill>
              </a:rPr>
              <a:t> или обртних машинских делова.</a:t>
            </a:r>
          </a:p>
          <a:p>
            <a:pPr>
              <a:buNone/>
            </a:pPr>
            <a:r>
              <a:rPr lang="ru-RU" sz="11200" dirty="0" smtClean="0"/>
              <a:t>  </a:t>
            </a:r>
          </a:p>
          <a:p>
            <a:endParaRPr lang="en-US" sz="9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~PP256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25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3" grpId="0"/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428736"/>
            <a:ext cx="8143932" cy="26432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9848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Напрезање: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28596" y="857232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  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Осовине с</a:t>
            </a:r>
            <a:r>
              <a:rPr lang="sr-Cyrl-RS" sz="2800" dirty="0" smtClean="0">
                <a:solidFill>
                  <a:schemeClr val="bg1"/>
                </a:solidFill>
              </a:rPr>
              <a:t>у</a:t>
            </a:r>
            <a:r>
              <a:rPr lang="ru-RU" sz="2800" dirty="0" smtClean="0">
                <a:solidFill>
                  <a:schemeClr val="bg1"/>
                </a:solidFill>
              </a:rPr>
              <a:t> напрегнуте на савијање, а у мањој мери и на смицање и аксијална  напрезања-притисак  односно  затезање.  </a:t>
            </a:r>
            <a:r>
              <a:rPr lang="ru-RU" sz="2800" dirty="0" smtClean="0">
                <a:solidFill>
                  <a:srgbClr val="FF0000"/>
                </a:solidFill>
              </a:rPr>
              <a:t>Осовине никада не  преносе  обртни момент тј. снагу, па су због тога оптерећене само на савијање.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4286256"/>
            <a:ext cx="8143932" cy="18573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dirty="0" smtClean="0"/>
              <a:t>Осовине су изложене силама и спреговима у аксијалној равни.Попречни пресеци напрегнути су на савијање и затезање или савијање и притисак што зависи од  смера деловања аксијалних сила.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7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143248"/>
            <a:ext cx="52578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066800"/>
          </a:xfrm>
        </p:spPr>
        <p:txBody>
          <a:bodyPr/>
          <a:lstStyle/>
          <a:p>
            <a:r>
              <a:rPr lang="sr-Cyrl-RS" dirty="0" smtClean="0"/>
              <a:t>Примена: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428736"/>
            <a:ext cx="8472518" cy="4525963"/>
          </a:xfrm>
        </p:spPr>
        <p:txBody>
          <a:bodyPr/>
          <a:lstStyle/>
          <a:p>
            <a:r>
              <a:rPr lang="sr-Cyrl-RS" dirty="0" smtClean="0"/>
              <a:t>Као носачи точкова на вагонима, вагонетима, локомотивама, транспортним колицима, приколицама, код  друмских возила, добоша за намотавање ужета или ланца при дизању терета, итд.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~PP143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500042"/>
            <a:ext cx="8229600" cy="1066800"/>
          </a:xfrm>
        </p:spPr>
        <p:txBody>
          <a:bodyPr/>
          <a:lstStyle/>
          <a:p>
            <a:r>
              <a:rPr lang="sr-Cyrl-RS" dirty="0" smtClean="0"/>
              <a:t>Подела: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357298"/>
            <a:ext cx="8329642" cy="4525963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Покретне</a:t>
            </a:r>
            <a:r>
              <a:rPr lang="sr-Cyrl-RS" b="1" dirty="0" smtClean="0"/>
              <a:t> </a:t>
            </a:r>
            <a:r>
              <a:rPr lang="sr-Cyrl-RS" dirty="0" smtClean="0"/>
              <a:t>-обрћу се или осцилују заједно са причвршћеним деловима(вагонска	осовина, осовине вагонета и локомотива);</a:t>
            </a:r>
          </a:p>
          <a:p>
            <a:r>
              <a:rPr lang="sr-Cyrl-RS" b="1" dirty="0" smtClean="0">
                <a:solidFill>
                  <a:srgbClr val="FF0000"/>
                </a:solidFill>
              </a:rPr>
              <a:t>Непокретне</a:t>
            </a:r>
            <a:r>
              <a:rPr lang="sr-Cyrl-RS" dirty="0" smtClean="0"/>
              <a:t>–не обрћу се (осовине	код друмских возила, код ручних	колица, осовине	на дизалицама).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sr-Cyrl-RS" b="1" dirty="0" smtClean="0"/>
              <a:t>Могу се поделити и на</a:t>
            </a:r>
            <a:r>
              <a:rPr lang="sr-Cyrl-RS" dirty="0" smtClean="0"/>
              <a:t>: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Шупље</a:t>
            </a:r>
            <a:r>
              <a:rPr lang="sr-Cyrl-RS" dirty="0" smtClean="0"/>
              <a:t> и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Пуне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~PP22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0"/>
    </mc:Choice>
    <mc:Fallback>
      <p:transition spd="slow" advTm="4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26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51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42"/>
            <a:ext cx="742955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~PP30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00232" y="1071546"/>
            <a:ext cx="4714908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tx1"/>
                </a:solidFill>
              </a:rPr>
              <a:t>2. Осовинице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00232" y="1714488"/>
            <a:ext cx="4714908" cy="5000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tx1"/>
                </a:solidFill>
              </a:rPr>
              <a:t>3. Рукавци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00232" y="2357430"/>
            <a:ext cx="4714908" cy="50006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tx1"/>
                </a:solidFill>
              </a:rPr>
              <a:t>4. Вратила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atila i osovin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</TotalTime>
  <Words>867</Words>
  <Application>Microsoft Office PowerPoint</Application>
  <PresentationFormat>On-screen Show (4:3)</PresentationFormat>
  <Paragraphs>127</Paragraphs>
  <Slides>33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vratila i osovine</vt:lpstr>
      <vt:lpstr>Елементи обртног кретања</vt:lpstr>
      <vt:lpstr>Вратила и осовине су носачи обртних машинских делова, који у оквиру једног машинског система врше:  </vt:lpstr>
      <vt:lpstr>      1.Осовине</vt:lpstr>
      <vt:lpstr>ОСОВИНЕ</vt:lpstr>
      <vt:lpstr>Напрезање:</vt:lpstr>
      <vt:lpstr>Примена:</vt:lpstr>
      <vt:lpstr>Подела:</vt:lpstr>
      <vt:lpstr>PowerPoint Presentation</vt:lpstr>
      <vt:lpstr>PowerPoint Presentation</vt:lpstr>
      <vt:lpstr>Осовинице ( сворњаци)</vt:lpstr>
      <vt:lpstr>PowerPoint Presentation</vt:lpstr>
      <vt:lpstr>Рукавци:</vt:lpstr>
      <vt:lpstr>PowerPoint Presentation</vt:lpstr>
      <vt:lpstr>Подглавци:</vt:lpstr>
      <vt:lpstr>PowerPoint Presentation</vt:lpstr>
      <vt:lpstr>PowerPoint Presentation</vt:lpstr>
      <vt:lpstr>PowerPoint Presentation</vt:lpstr>
      <vt:lpstr>PowerPoint Presentation</vt:lpstr>
      <vt:lpstr>ВРАТИЛА</vt:lpstr>
      <vt:lpstr>Напрезања:  </vt:lpstr>
      <vt:lpstr>Примена</vt:lpstr>
      <vt:lpstr>Подела:</vt:lpstr>
      <vt:lpstr>Према облику деле се на:</vt:lpstr>
      <vt:lpstr>  Глатка вратила  (попречни пресек је по целој дужини константан) Примењују се при трансмисијама и разноврсним машинама.</vt:lpstr>
      <vt:lpstr>Коленасто вратило (осна линија је изломљена). Употребљава се за претварање праволинијског кретања у кружно и обрнуто.</vt:lpstr>
      <vt:lpstr>Брегасто вратило</vt:lpstr>
      <vt:lpstr>PowerPoint Presentation</vt:lpstr>
      <vt:lpstr>Карданско вратило</vt:lpstr>
      <vt:lpstr>PowerPoint Presentation</vt:lpstr>
      <vt:lpstr>Савитљива вратила</vt:lpstr>
      <vt:lpstr>Вратила могу бити: пуног и шупљег пресека. Шупља вратила се употребљавају за смањење     тежине и где су растојања између лежишта велика.</vt:lpstr>
      <vt:lpstr>Према величини силе која делује на вратило, вратила се могу поделити на :лака и тешка.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ВРАТИЛА И ОСОВИНЕ</dc:title>
  <dc:creator>Tamara</dc:creator>
  <cp:lastModifiedBy>Saobracajci</cp:lastModifiedBy>
  <cp:revision>30</cp:revision>
  <dcterms:created xsi:type="dcterms:W3CDTF">2013-11-09T15:53:56Z</dcterms:created>
  <dcterms:modified xsi:type="dcterms:W3CDTF">2013-11-23T21:19:13Z</dcterms:modified>
</cp:coreProperties>
</file>