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BA65CC6-E21B-4E8E-9A3F-0F6BC1A37548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03ED00A-4EE1-493A-8A6E-6532678F85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5CC6-E21B-4E8E-9A3F-0F6BC1A37548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ED00A-4EE1-493A-8A6E-6532678F85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5CC6-E21B-4E8E-9A3F-0F6BC1A37548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ED00A-4EE1-493A-8A6E-6532678F85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5CC6-E21B-4E8E-9A3F-0F6BC1A37548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ED00A-4EE1-493A-8A6E-6532678F85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5CC6-E21B-4E8E-9A3F-0F6BC1A37548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ED00A-4EE1-493A-8A6E-6532678F85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5CC6-E21B-4E8E-9A3F-0F6BC1A37548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ED00A-4EE1-493A-8A6E-6532678F85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BA65CC6-E21B-4E8E-9A3F-0F6BC1A37548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03ED00A-4EE1-493A-8A6E-6532678F85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BA65CC6-E21B-4E8E-9A3F-0F6BC1A37548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03ED00A-4EE1-493A-8A6E-6532678F85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5CC6-E21B-4E8E-9A3F-0F6BC1A37548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ED00A-4EE1-493A-8A6E-6532678F85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5CC6-E21B-4E8E-9A3F-0F6BC1A37548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ED00A-4EE1-493A-8A6E-6532678F85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5CC6-E21B-4E8E-9A3F-0F6BC1A37548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ED00A-4EE1-493A-8A6E-6532678F85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BA65CC6-E21B-4E8E-9A3F-0F6BC1A37548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03ED00A-4EE1-493A-8A6E-6532678F85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82" y="2401887"/>
            <a:ext cx="8701118" cy="1470025"/>
          </a:xfrm>
        </p:spPr>
        <p:txBody>
          <a:bodyPr/>
          <a:lstStyle/>
          <a:p>
            <a:r>
              <a:rPr lang="x-none" smtClean="0"/>
              <a:t>ПРОРАЧУН </a:t>
            </a:r>
            <a:r>
              <a:rPr lang="sr-Cyrl-CS" dirty="0" smtClean="0"/>
              <a:t> ТЕШКОГ </a:t>
            </a:r>
            <a:r>
              <a:rPr lang="x-none" smtClean="0"/>
              <a:t>ВРАТИЛА</a:t>
            </a:r>
            <a:endParaRPr lang="en-US" dirty="0"/>
          </a:p>
        </p:txBody>
      </p:sp>
      <p:pic>
        <p:nvPicPr>
          <p:cNvPr id="4" name="Picture 3" descr="90897_48565484_2redukto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3786190"/>
            <a:ext cx="7500990" cy="26432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571480"/>
            <a:ext cx="8229600" cy="6072230"/>
          </a:xfr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8900000" scaled="1"/>
          </a:gradFill>
        </p:spPr>
        <p:txBody>
          <a:bodyPr>
            <a:normAutofit/>
          </a:bodyPr>
          <a:lstStyle/>
          <a:p>
            <a:r>
              <a:rPr lang="sr-Cyrl-CS" b="1" dirty="0" smtClean="0"/>
              <a:t>Момент савијања</a:t>
            </a:r>
          </a:p>
          <a:p>
            <a:pPr>
              <a:buNone/>
            </a:pPr>
            <a:r>
              <a:rPr lang="ru-RU" dirty="0" smtClean="0"/>
              <a:t>  На основу момената савијања </a:t>
            </a:r>
            <a:r>
              <a:rPr lang="ru-RU" i="1" dirty="0" smtClean="0"/>
              <a:t>M</a:t>
            </a:r>
            <a:r>
              <a:rPr lang="sr-Latn-CS" i="1" dirty="0" smtClean="0"/>
              <a:t>v</a:t>
            </a:r>
            <a:r>
              <a:rPr lang="ru-RU" i="1" dirty="0" smtClean="0"/>
              <a:t>  </a:t>
            </a:r>
            <a:r>
              <a:rPr lang="ru-RU" dirty="0" smtClean="0"/>
              <a:t>за х-z раван и </a:t>
            </a:r>
            <a:r>
              <a:rPr lang="ru-RU" i="1" dirty="0" smtClean="0"/>
              <a:t>M </a:t>
            </a:r>
            <a:r>
              <a:rPr lang="sr-Latn-CS" i="1" dirty="0" smtClean="0"/>
              <a:t>h</a:t>
            </a:r>
            <a:r>
              <a:rPr lang="ru-RU" i="1" dirty="0" smtClean="0"/>
              <a:t> , </a:t>
            </a:r>
            <a:r>
              <a:rPr lang="ru-RU" dirty="0" smtClean="0"/>
              <a:t>за у-z раван добија се резултујући нападни </a:t>
            </a:r>
            <a:r>
              <a:rPr lang="sr-Cyrl-CS" dirty="0" smtClean="0"/>
              <a:t>момент савијања према:</a:t>
            </a:r>
            <a:endParaRPr lang="sr-Latn-CS" dirty="0" smtClean="0"/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endParaRPr lang="sr-Latn-CS" dirty="0" smtClean="0"/>
          </a:p>
          <a:p>
            <a:endParaRPr lang="sr-Cyrl-CS" b="1" dirty="0" smtClean="0"/>
          </a:p>
          <a:p>
            <a:r>
              <a:rPr lang="sr-Cyrl-CS" b="1" dirty="0" smtClean="0"/>
              <a:t>Аксијална сила</a:t>
            </a:r>
          </a:p>
          <a:p>
            <a:pPr>
              <a:buNone/>
            </a:pPr>
            <a:r>
              <a:rPr lang="ru-RU" dirty="0" smtClean="0"/>
              <a:t>   Дијаграм аксијалних сила показује коликом аксијалном силом је оптерећен сваки попречни пресек</a:t>
            </a:r>
            <a:r>
              <a:rPr lang="sr-Latn-CS" dirty="0" smtClean="0"/>
              <a:t> </a:t>
            </a:r>
            <a:r>
              <a:rPr lang="sr-Cyrl-CS" dirty="0" smtClean="0"/>
              <a:t>вратила.</a:t>
            </a:r>
            <a:endParaRPr lang="ru-RU" dirty="0" smtClean="0"/>
          </a:p>
          <a:p>
            <a:pPr>
              <a:buNone/>
            </a:pPr>
            <a:endParaRPr lang="sr-Cyrl-CS" dirty="0" smtClean="0"/>
          </a:p>
          <a:p>
            <a:pPr>
              <a:buNone/>
            </a:pPr>
            <a:endParaRPr lang="es-ES" i="1" dirty="0" smtClean="0"/>
          </a:p>
          <a:p>
            <a:endParaRPr lang="en-US" dirty="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46" y="2500306"/>
            <a:ext cx="2686050" cy="933450"/>
          </a:xfrm>
          <a:prstGeom prst="rect">
            <a:avLst/>
          </a:prstGeom>
          <a:noFill/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1390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285728"/>
            <a:ext cx="8229600" cy="5929354"/>
          </a:xfrm>
        </p:spPr>
        <p:txBody>
          <a:bodyPr/>
          <a:lstStyle/>
          <a:p>
            <a:r>
              <a:rPr lang="sr-Cyrl-CS" b="1" dirty="0" smtClean="0"/>
              <a:t>Момент увијања</a:t>
            </a:r>
          </a:p>
          <a:p>
            <a:r>
              <a:rPr lang="ru-RU" dirty="0" smtClean="0"/>
              <a:t>Дијаграма обртних момената – момената увијања, показује како се обртни моменти преносе дуж вратила односно коликим моментом увијања је напрегнут сваки пресек вратила.</a:t>
            </a:r>
          </a:p>
          <a:p>
            <a:endParaRPr lang="en-US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571744"/>
            <a:ext cx="6315075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4580" name="Group 4"/>
          <p:cNvGrpSpPr>
            <a:grpSpLocks/>
          </p:cNvGrpSpPr>
          <p:nvPr/>
        </p:nvGrpSpPr>
        <p:grpSpPr bwMode="auto">
          <a:xfrm>
            <a:off x="1000100" y="2357431"/>
            <a:ext cx="6569075" cy="4500570"/>
            <a:chOff x="2721" y="970"/>
            <a:chExt cx="10344" cy="7733"/>
          </a:xfrm>
        </p:grpSpPr>
        <p:sp>
          <p:nvSpPr>
            <p:cNvPr id="24581" name="Freeform 5"/>
            <p:cNvSpPr>
              <a:spLocks/>
            </p:cNvSpPr>
            <p:nvPr/>
          </p:nvSpPr>
          <p:spPr bwMode="auto">
            <a:xfrm>
              <a:off x="4080" y="2852"/>
              <a:ext cx="94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40" y="0"/>
                </a:cxn>
              </a:cxnLst>
              <a:rect l="0" t="0" r="r" b="b"/>
              <a:pathLst>
                <a:path w="940">
                  <a:moveTo>
                    <a:pt x="0" y="0"/>
                  </a:moveTo>
                  <a:lnTo>
                    <a:pt x="940" y="0"/>
                  </a:lnTo>
                </a:path>
              </a:pathLst>
            </a:custGeom>
            <a:noFill/>
            <a:ln w="25654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82" name="Rectangle 6"/>
            <p:cNvSpPr>
              <a:spLocks/>
            </p:cNvSpPr>
            <p:nvPr/>
          </p:nvSpPr>
          <p:spPr bwMode="auto">
            <a:xfrm>
              <a:off x="4080" y="2833"/>
              <a:ext cx="940" cy="38"/>
            </a:xfrm>
            <a:prstGeom prst="rect">
              <a:avLst/>
            </a:prstGeom>
            <a:noFill/>
            <a:ln w="3047">
              <a:solidFill>
                <a:srgbClr val="22272A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83" name="Freeform 7"/>
            <p:cNvSpPr>
              <a:spLocks/>
            </p:cNvSpPr>
            <p:nvPr/>
          </p:nvSpPr>
          <p:spPr bwMode="auto">
            <a:xfrm>
              <a:off x="4080" y="3817"/>
              <a:ext cx="94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40" y="0"/>
                </a:cxn>
              </a:cxnLst>
              <a:rect l="0" t="0" r="r" b="b"/>
              <a:pathLst>
                <a:path w="940">
                  <a:moveTo>
                    <a:pt x="0" y="0"/>
                  </a:moveTo>
                  <a:lnTo>
                    <a:pt x="940" y="0"/>
                  </a:lnTo>
                </a:path>
              </a:pathLst>
            </a:custGeom>
            <a:noFill/>
            <a:ln w="25654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84" name="Rectangle 8"/>
            <p:cNvSpPr>
              <a:spLocks/>
            </p:cNvSpPr>
            <p:nvPr/>
          </p:nvSpPr>
          <p:spPr bwMode="auto">
            <a:xfrm>
              <a:off x="4080" y="3798"/>
              <a:ext cx="940" cy="38"/>
            </a:xfrm>
            <a:prstGeom prst="rect">
              <a:avLst/>
            </a:prstGeom>
            <a:noFill/>
            <a:ln w="3048">
              <a:solidFill>
                <a:srgbClr val="22272A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85" name="Freeform 9"/>
            <p:cNvSpPr>
              <a:spLocks/>
            </p:cNvSpPr>
            <p:nvPr/>
          </p:nvSpPr>
          <p:spPr bwMode="auto">
            <a:xfrm>
              <a:off x="4082" y="2833"/>
              <a:ext cx="0" cy="10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003"/>
                </a:cxn>
              </a:cxnLst>
              <a:rect l="0" t="0" r="r" b="b"/>
              <a:pathLst>
                <a:path h="1003">
                  <a:moveTo>
                    <a:pt x="0" y="0"/>
                  </a:moveTo>
                  <a:lnTo>
                    <a:pt x="0" y="1003"/>
                  </a:lnTo>
                </a:path>
              </a:pathLst>
            </a:custGeom>
            <a:noFill/>
            <a:ln w="28689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86" name="Rectangle 10"/>
            <p:cNvSpPr>
              <a:spLocks/>
            </p:cNvSpPr>
            <p:nvPr/>
          </p:nvSpPr>
          <p:spPr bwMode="auto">
            <a:xfrm>
              <a:off x="4060" y="2833"/>
              <a:ext cx="43" cy="1003"/>
            </a:xfrm>
            <a:prstGeom prst="rect">
              <a:avLst/>
            </a:prstGeom>
            <a:noFill/>
            <a:ln w="3048">
              <a:solidFill>
                <a:srgbClr val="22272A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87" name="Freeform 11"/>
            <p:cNvSpPr>
              <a:spLocks/>
            </p:cNvSpPr>
            <p:nvPr/>
          </p:nvSpPr>
          <p:spPr bwMode="auto">
            <a:xfrm>
              <a:off x="5980" y="2852"/>
              <a:ext cx="3307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307" y="0"/>
                </a:cxn>
              </a:cxnLst>
              <a:rect l="0" t="0" r="r" b="b"/>
              <a:pathLst>
                <a:path w="3307">
                  <a:moveTo>
                    <a:pt x="0" y="0"/>
                  </a:moveTo>
                  <a:lnTo>
                    <a:pt x="3307" y="0"/>
                  </a:lnTo>
                </a:path>
              </a:pathLst>
            </a:custGeom>
            <a:noFill/>
            <a:ln w="25654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88" name="Rectangle 12"/>
            <p:cNvSpPr>
              <a:spLocks/>
            </p:cNvSpPr>
            <p:nvPr/>
          </p:nvSpPr>
          <p:spPr bwMode="auto">
            <a:xfrm>
              <a:off x="5980" y="2833"/>
              <a:ext cx="3307" cy="38"/>
            </a:xfrm>
            <a:prstGeom prst="rect">
              <a:avLst/>
            </a:prstGeom>
            <a:noFill/>
            <a:ln w="3048">
              <a:solidFill>
                <a:srgbClr val="22272A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89" name="Freeform 13"/>
            <p:cNvSpPr>
              <a:spLocks/>
            </p:cNvSpPr>
            <p:nvPr/>
          </p:nvSpPr>
          <p:spPr bwMode="auto">
            <a:xfrm>
              <a:off x="5980" y="3817"/>
              <a:ext cx="3307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307" y="0"/>
                </a:cxn>
              </a:cxnLst>
              <a:rect l="0" t="0" r="r" b="b"/>
              <a:pathLst>
                <a:path w="3307">
                  <a:moveTo>
                    <a:pt x="0" y="0"/>
                  </a:moveTo>
                  <a:lnTo>
                    <a:pt x="3307" y="0"/>
                  </a:lnTo>
                </a:path>
              </a:pathLst>
            </a:custGeom>
            <a:noFill/>
            <a:ln w="25654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0" name="Rectangle 14"/>
            <p:cNvSpPr>
              <a:spLocks/>
            </p:cNvSpPr>
            <p:nvPr/>
          </p:nvSpPr>
          <p:spPr bwMode="auto">
            <a:xfrm>
              <a:off x="5980" y="3798"/>
              <a:ext cx="3307" cy="38"/>
            </a:xfrm>
            <a:prstGeom prst="rect">
              <a:avLst/>
            </a:prstGeom>
            <a:noFill/>
            <a:ln w="3048">
              <a:solidFill>
                <a:srgbClr val="22272A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1" name="Freeform 15"/>
            <p:cNvSpPr>
              <a:spLocks/>
            </p:cNvSpPr>
            <p:nvPr/>
          </p:nvSpPr>
          <p:spPr bwMode="auto">
            <a:xfrm>
              <a:off x="9290" y="2833"/>
              <a:ext cx="0" cy="10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003"/>
                </a:cxn>
              </a:cxnLst>
              <a:rect l="0" t="0" r="r" b="b"/>
              <a:pathLst>
                <a:path h="1003">
                  <a:moveTo>
                    <a:pt x="0" y="0"/>
                  </a:moveTo>
                  <a:lnTo>
                    <a:pt x="0" y="1003"/>
                  </a:lnTo>
                </a:path>
              </a:pathLst>
            </a:custGeom>
            <a:noFill/>
            <a:ln w="28689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2" name="Rectangle 16"/>
            <p:cNvSpPr>
              <a:spLocks/>
            </p:cNvSpPr>
            <p:nvPr/>
          </p:nvSpPr>
          <p:spPr bwMode="auto">
            <a:xfrm>
              <a:off x="9268" y="2833"/>
              <a:ext cx="43" cy="1003"/>
            </a:xfrm>
            <a:prstGeom prst="rect">
              <a:avLst/>
            </a:prstGeom>
            <a:noFill/>
            <a:ln w="3048">
              <a:solidFill>
                <a:srgbClr val="22272A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3" name="Freeform 17"/>
            <p:cNvSpPr>
              <a:spLocks/>
            </p:cNvSpPr>
            <p:nvPr/>
          </p:nvSpPr>
          <p:spPr bwMode="auto">
            <a:xfrm>
              <a:off x="2973" y="1767"/>
              <a:ext cx="0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8"/>
                </a:cxn>
              </a:cxnLst>
              <a:rect l="0" t="0" r="r" b="b"/>
              <a:pathLst>
                <a:path h="3159">
                  <a:moveTo>
                    <a:pt x="0" y="0"/>
                  </a:moveTo>
                  <a:lnTo>
                    <a:pt x="0" y="3158"/>
                  </a:lnTo>
                </a:path>
              </a:pathLst>
            </a:custGeom>
            <a:noFill/>
            <a:ln w="13462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4" name="Rectangle 18"/>
            <p:cNvSpPr>
              <a:spLocks noChangeArrowheads="1"/>
            </p:cNvSpPr>
            <p:nvPr/>
          </p:nvSpPr>
          <p:spPr bwMode="auto">
            <a:xfrm>
              <a:off x="2863" y="1359"/>
              <a:ext cx="9940" cy="3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595" name="Freeform 19"/>
            <p:cNvSpPr>
              <a:spLocks/>
            </p:cNvSpPr>
            <p:nvPr/>
          </p:nvSpPr>
          <p:spPr bwMode="auto">
            <a:xfrm>
              <a:off x="8716" y="6663"/>
              <a:ext cx="15" cy="1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0"/>
                </a:cxn>
                <a:cxn ang="0">
                  <a:pos x="4" y="9"/>
                </a:cxn>
                <a:cxn ang="0">
                  <a:pos x="14" y="9"/>
                </a:cxn>
                <a:cxn ang="0">
                  <a:pos x="14" y="0"/>
                </a:cxn>
                <a:cxn ang="0">
                  <a:pos x="4" y="0"/>
                </a:cxn>
              </a:cxnLst>
              <a:rect l="0" t="0" r="r" b="b"/>
              <a:pathLst>
                <a:path w="15" h="10">
                  <a:moveTo>
                    <a:pt x="4" y="0"/>
                  </a:moveTo>
                  <a:lnTo>
                    <a:pt x="0" y="0"/>
                  </a:lnTo>
                  <a:lnTo>
                    <a:pt x="4" y="9"/>
                  </a:lnTo>
                  <a:lnTo>
                    <a:pt x="14" y="9"/>
                  </a:lnTo>
                  <a:lnTo>
                    <a:pt x="1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6" name="Freeform 20"/>
            <p:cNvSpPr>
              <a:spLocks/>
            </p:cNvSpPr>
            <p:nvPr/>
          </p:nvSpPr>
          <p:spPr bwMode="auto">
            <a:xfrm>
              <a:off x="8719" y="3356"/>
              <a:ext cx="0" cy="32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297"/>
                </a:cxn>
              </a:cxnLst>
              <a:rect l="0" t="0" r="r" b="b"/>
              <a:pathLst>
                <a:path h="3298">
                  <a:moveTo>
                    <a:pt x="0" y="0"/>
                  </a:moveTo>
                  <a:lnTo>
                    <a:pt x="0" y="3297"/>
                  </a:lnTo>
                </a:path>
              </a:pathLst>
            </a:custGeom>
            <a:noFill/>
            <a:ln w="6108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7" name="Freeform 21"/>
            <p:cNvSpPr>
              <a:spLocks/>
            </p:cNvSpPr>
            <p:nvPr/>
          </p:nvSpPr>
          <p:spPr bwMode="auto">
            <a:xfrm>
              <a:off x="3513" y="5722"/>
              <a:ext cx="0" cy="22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80"/>
                </a:cxn>
              </a:cxnLst>
              <a:rect l="0" t="0" r="r" b="b"/>
              <a:pathLst>
                <a:path h="2280">
                  <a:moveTo>
                    <a:pt x="0" y="0"/>
                  </a:moveTo>
                  <a:lnTo>
                    <a:pt x="0" y="2280"/>
                  </a:lnTo>
                </a:path>
              </a:pathLst>
            </a:custGeom>
            <a:noFill/>
            <a:ln w="3048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8" name="Freeform 22"/>
            <p:cNvSpPr>
              <a:spLocks/>
            </p:cNvSpPr>
            <p:nvPr/>
          </p:nvSpPr>
          <p:spPr bwMode="auto">
            <a:xfrm>
              <a:off x="3662" y="5722"/>
              <a:ext cx="0" cy="22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80"/>
                </a:cxn>
              </a:cxnLst>
              <a:rect l="0" t="0" r="r" b="b"/>
              <a:pathLst>
                <a:path h="2280">
                  <a:moveTo>
                    <a:pt x="0" y="0"/>
                  </a:moveTo>
                  <a:lnTo>
                    <a:pt x="0" y="2280"/>
                  </a:lnTo>
                </a:path>
              </a:pathLst>
            </a:custGeom>
            <a:noFill/>
            <a:ln w="13462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9" name="Freeform 23"/>
            <p:cNvSpPr>
              <a:spLocks/>
            </p:cNvSpPr>
            <p:nvPr/>
          </p:nvSpPr>
          <p:spPr bwMode="auto">
            <a:xfrm>
              <a:off x="3787" y="5722"/>
              <a:ext cx="0" cy="22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80"/>
                </a:cxn>
              </a:cxnLst>
              <a:rect l="0" t="0" r="r" b="b"/>
              <a:pathLst>
                <a:path h="2280">
                  <a:moveTo>
                    <a:pt x="0" y="0"/>
                  </a:moveTo>
                  <a:lnTo>
                    <a:pt x="0" y="2280"/>
                  </a:lnTo>
                </a:path>
              </a:pathLst>
            </a:custGeom>
            <a:noFill/>
            <a:ln w="13462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00" name="Freeform 24"/>
            <p:cNvSpPr>
              <a:spLocks/>
            </p:cNvSpPr>
            <p:nvPr/>
          </p:nvSpPr>
          <p:spPr bwMode="auto">
            <a:xfrm>
              <a:off x="3911" y="5722"/>
              <a:ext cx="0" cy="22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80"/>
                </a:cxn>
              </a:cxnLst>
              <a:rect l="0" t="0" r="r" b="b"/>
              <a:pathLst>
                <a:path h="2280">
                  <a:moveTo>
                    <a:pt x="0" y="0"/>
                  </a:moveTo>
                  <a:lnTo>
                    <a:pt x="0" y="2280"/>
                  </a:lnTo>
                </a:path>
              </a:pathLst>
            </a:custGeom>
            <a:noFill/>
            <a:ln w="13449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01" name="Freeform 25"/>
            <p:cNvSpPr>
              <a:spLocks/>
            </p:cNvSpPr>
            <p:nvPr/>
          </p:nvSpPr>
          <p:spPr bwMode="auto">
            <a:xfrm>
              <a:off x="4039" y="5722"/>
              <a:ext cx="0" cy="22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80"/>
                </a:cxn>
              </a:cxnLst>
              <a:rect l="0" t="0" r="r" b="b"/>
              <a:pathLst>
                <a:path h="2280">
                  <a:moveTo>
                    <a:pt x="0" y="0"/>
                  </a:moveTo>
                  <a:lnTo>
                    <a:pt x="0" y="2280"/>
                  </a:lnTo>
                </a:path>
              </a:pathLst>
            </a:custGeom>
            <a:noFill/>
            <a:ln w="10401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02" name="Freeform 26"/>
            <p:cNvSpPr>
              <a:spLocks/>
            </p:cNvSpPr>
            <p:nvPr/>
          </p:nvSpPr>
          <p:spPr bwMode="auto">
            <a:xfrm>
              <a:off x="4163" y="5722"/>
              <a:ext cx="0" cy="22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80"/>
                </a:cxn>
              </a:cxnLst>
              <a:rect l="0" t="0" r="r" b="b"/>
              <a:pathLst>
                <a:path h="2280">
                  <a:moveTo>
                    <a:pt x="0" y="0"/>
                  </a:moveTo>
                  <a:lnTo>
                    <a:pt x="0" y="2280"/>
                  </a:lnTo>
                </a:path>
              </a:pathLst>
            </a:custGeom>
            <a:noFill/>
            <a:ln w="10401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03" name="Freeform 27"/>
            <p:cNvSpPr>
              <a:spLocks/>
            </p:cNvSpPr>
            <p:nvPr/>
          </p:nvSpPr>
          <p:spPr bwMode="auto">
            <a:xfrm>
              <a:off x="4291" y="5722"/>
              <a:ext cx="0" cy="22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80"/>
                </a:cxn>
              </a:cxnLst>
              <a:rect l="0" t="0" r="r" b="b"/>
              <a:pathLst>
                <a:path h="2280">
                  <a:moveTo>
                    <a:pt x="0" y="0"/>
                  </a:moveTo>
                  <a:lnTo>
                    <a:pt x="0" y="2280"/>
                  </a:lnTo>
                </a:path>
              </a:pathLst>
            </a:custGeom>
            <a:noFill/>
            <a:ln w="13462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04" name="Freeform 28"/>
            <p:cNvSpPr>
              <a:spLocks/>
            </p:cNvSpPr>
            <p:nvPr/>
          </p:nvSpPr>
          <p:spPr bwMode="auto">
            <a:xfrm>
              <a:off x="4415" y="5722"/>
              <a:ext cx="0" cy="22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80"/>
                </a:cxn>
              </a:cxnLst>
              <a:rect l="0" t="0" r="r" b="b"/>
              <a:pathLst>
                <a:path h="2280">
                  <a:moveTo>
                    <a:pt x="0" y="0"/>
                  </a:moveTo>
                  <a:lnTo>
                    <a:pt x="0" y="2280"/>
                  </a:lnTo>
                </a:path>
              </a:pathLst>
            </a:custGeom>
            <a:noFill/>
            <a:ln w="13462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05" name="Freeform 29"/>
            <p:cNvSpPr>
              <a:spLocks/>
            </p:cNvSpPr>
            <p:nvPr/>
          </p:nvSpPr>
          <p:spPr bwMode="auto">
            <a:xfrm>
              <a:off x="4540" y="5722"/>
              <a:ext cx="0" cy="22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80"/>
                </a:cxn>
              </a:cxnLst>
              <a:rect l="0" t="0" r="r" b="b"/>
              <a:pathLst>
                <a:path h="2280">
                  <a:moveTo>
                    <a:pt x="0" y="0"/>
                  </a:moveTo>
                  <a:lnTo>
                    <a:pt x="0" y="2280"/>
                  </a:lnTo>
                </a:path>
              </a:pathLst>
            </a:custGeom>
            <a:noFill/>
            <a:ln w="13449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06" name="Freeform 30"/>
            <p:cNvSpPr>
              <a:spLocks/>
            </p:cNvSpPr>
            <p:nvPr/>
          </p:nvSpPr>
          <p:spPr bwMode="auto">
            <a:xfrm>
              <a:off x="4684" y="5722"/>
              <a:ext cx="0" cy="22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80"/>
                </a:cxn>
              </a:cxnLst>
              <a:rect l="0" t="0" r="r" b="b"/>
              <a:pathLst>
                <a:path h="2280">
                  <a:moveTo>
                    <a:pt x="0" y="0"/>
                  </a:moveTo>
                  <a:lnTo>
                    <a:pt x="0" y="2280"/>
                  </a:lnTo>
                </a:path>
              </a:pathLst>
            </a:custGeom>
            <a:noFill/>
            <a:ln w="13462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07" name="Freeform 31"/>
            <p:cNvSpPr>
              <a:spLocks/>
            </p:cNvSpPr>
            <p:nvPr/>
          </p:nvSpPr>
          <p:spPr bwMode="auto">
            <a:xfrm>
              <a:off x="4809" y="5722"/>
              <a:ext cx="0" cy="22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80"/>
                </a:cxn>
              </a:cxnLst>
              <a:rect l="0" t="0" r="r" b="b"/>
              <a:pathLst>
                <a:path h="2280">
                  <a:moveTo>
                    <a:pt x="0" y="0"/>
                  </a:moveTo>
                  <a:lnTo>
                    <a:pt x="0" y="2280"/>
                  </a:lnTo>
                </a:path>
              </a:pathLst>
            </a:custGeom>
            <a:noFill/>
            <a:ln w="13449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08" name="Freeform 32"/>
            <p:cNvSpPr>
              <a:spLocks/>
            </p:cNvSpPr>
            <p:nvPr/>
          </p:nvSpPr>
          <p:spPr bwMode="auto">
            <a:xfrm>
              <a:off x="4934" y="5722"/>
              <a:ext cx="0" cy="22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80"/>
                </a:cxn>
              </a:cxnLst>
              <a:rect l="0" t="0" r="r" b="b"/>
              <a:pathLst>
                <a:path h="2280">
                  <a:moveTo>
                    <a:pt x="0" y="0"/>
                  </a:moveTo>
                  <a:lnTo>
                    <a:pt x="0" y="2280"/>
                  </a:lnTo>
                </a:path>
              </a:pathLst>
            </a:custGeom>
            <a:noFill/>
            <a:ln w="13462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09" name="Freeform 33"/>
            <p:cNvSpPr>
              <a:spLocks/>
            </p:cNvSpPr>
            <p:nvPr/>
          </p:nvSpPr>
          <p:spPr bwMode="auto">
            <a:xfrm>
              <a:off x="5061" y="5722"/>
              <a:ext cx="0" cy="22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80"/>
                </a:cxn>
              </a:cxnLst>
              <a:rect l="0" t="0" r="r" b="b"/>
              <a:pathLst>
                <a:path h="2280">
                  <a:moveTo>
                    <a:pt x="0" y="0"/>
                  </a:moveTo>
                  <a:lnTo>
                    <a:pt x="0" y="2280"/>
                  </a:lnTo>
                </a:path>
              </a:pathLst>
            </a:custGeom>
            <a:noFill/>
            <a:ln w="10401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10" name="Freeform 34"/>
            <p:cNvSpPr>
              <a:spLocks/>
            </p:cNvSpPr>
            <p:nvPr/>
          </p:nvSpPr>
          <p:spPr bwMode="auto">
            <a:xfrm>
              <a:off x="5186" y="5722"/>
              <a:ext cx="0" cy="22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80"/>
                </a:cxn>
              </a:cxnLst>
              <a:rect l="0" t="0" r="r" b="b"/>
              <a:pathLst>
                <a:path h="2280">
                  <a:moveTo>
                    <a:pt x="0" y="0"/>
                  </a:moveTo>
                  <a:lnTo>
                    <a:pt x="0" y="2280"/>
                  </a:lnTo>
                </a:path>
              </a:pathLst>
            </a:custGeom>
            <a:noFill/>
            <a:ln w="10414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11" name="Freeform 35"/>
            <p:cNvSpPr>
              <a:spLocks/>
            </p:cNvSpPr>
            <p:nvPr/>
          </p:nvSpPr>
          <p:spPr bwMode="auto">
            <a:xfrm>
              <a:off x="5313" y="5722"/>
              <a:ext cx="0" cy="22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80"/>
                </a:cxn>
              </a:cxnLst>
              <a:rect l="0" t="0" r="r" b="b"/>
              <a:pathLst>
                <a:path h="2280">
                  <a:moveTo>
                    <a:pt x="0" y="0"/>
                  </a:moveTo>
                  <a:lnTo>
                    <a:pt x="0" y="2280"/>
                  </a:lnTo>
                </a:path>
              </a:pathLst>
            </a:custGeom>
            <a:noFill/>
            <a:ln w="13449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12" name="Freeform 36"/>
            <p:cNvSpPr>
              <a:spLocks/>
            </p:cNvSpPr>
            <p:nvPr/>
          </p:nvSpPr>
          <p:spPr bwMode="auto">
            <a:xfrm>
              <a:off x="5438" y="5722"/>
              <a:ext cx="0" cy="22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80"/>
                </a:cxn>
              </a:cxnLst>
              <a:rect l="0" t="0" r="r" b="b"/>
              <a:pathLst>
                <a:path h="2280">
                  <a:moveTo>
                    <a:pt x="0" y="0"/>
                  </a:moveTo>
                  <a:lnTo>
                    <a:pt x="0" y="2280"/>
                  </a:lnTo>
                </a:path>
              </a:pathLst>
            </a:custGeom>
            <a:noFill/>
            <a:ln w="13449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13" name="Freeform 37"/>
            <p:cNvSpPr>
              <a:spLocks/>
            </p:cNvSpPr>
            <p:nvPr/>
          </p:nvSpPr>
          <p:spPr bwMode="auto">
            <a:xfrm>
              <a:off x="5563" y="5722"/>
              <a:ext cx="0" cy="14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64"/>
                </a:cxn>
              </a:cxnLst>
              <a:rect l="0" t="0" r="r" b="b"/>
              <a:pathLst>
                <a:path h="1464">
                  <a:moveTo>
                    <a:pt x="0" y="0"/>
                  </a:moveTo>
                  <a:lnTo>
                    <a:pt x="0" y="1464"/>
                  </a:lnTo>
                </a:path>
              </a:pathLst>
            </a:custGeom>
            <a:noFill/>
            <a:ln w="13449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14" name="Freeform 38"/>
            <p:cNvSpPr>
              <a:spLocks/>
            </p:cNvSpPr>
            <p:nvPr/>
          </p:nvSpPr>
          <p:spPr bwMode="auto">
            <a:xfrm>
              <a:off x="5563" y="7729"/>
              <a:ext cx="0" cy="27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73"/>
                </a:cxn>
              </a:cxnLst>
              <a:rect l="0" t="0" r="r" b="b"/>
              <a:pathLst>
                <a:path h="273">
                  <a:moveTo>
                    <a:pt x="0" y="0"/>
                  </a:moveTo>
                  <a:lnTo>
                    <a:pt x="0" y="273"/>
                  </a:lnTo>
                </a:path>
              </a:pathLst>
            </a:custGeom>
            <a:noFill/>
            <a:ln w="13449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15" name="Freeform 39"/>
            <p:cNvSpPr>
              <a:spLocks/>
            </p:cNvSpPr>
            <p:nvPr/>
          </p:nvSpPr>
          <p:spPr bwMode="auto">
            <a:xfrm>
              <a:off x="5711" y="5722"/>
              <a:ext cx="0" cy="14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64"/>
                </a:cxn>
              </a:cxnLst>
              <a:rect l="0" t="0" r="r" b="b"/>
              <a:pathLst>
                <a:path h="1464">
                  <a:moveTo>
                    <a:pt x="0" y="0"/>
                  </a:moveTo>
                  <a:lnTo>
                    <a:pt x="0" y="1464"/>
                  </a:lnTo>
                </a:path>
              </a:pathLst>
            </a:custGeom>
            <a:noFill/>
            <a:ln w="13449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16" name="Freeform 40"/>
            <p:cNvSpPr>
              <a:spLocks/>
            </p:cNvSpPr>
            <p:nvPr/>
          </p:nvSpPr>
          <p:spPr bwMode="auto">
            <a:xfrm>
              <a:off x="5711" y="7729"/>
              <a:ext cx="0" cy="27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73"/>
                </a:cxn>
              </a:cxnLst>
              <a:rect l="0" t="0" r="r" b="b"/>
              <a:pathLst>
                <a:path h="273">
                  <a:moveTo>
                    <a:pt x="0" y="0"/>
                  </a:moveTo>
                  <a:lnTo>
                    <a:pt x="0" y="273"/>
                  </a:lnTo>
                </a:path>
              </a:pathLst>
            </a:custGeom>
            <a:noFill/>
            <a:ln w="13449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17" name="Freeform 41"/>
            <p:cNvSpPr>
              <a:spLocks/>
            </p:cNvSpPr>
            <p:nvPr/>
          </p:nvSpPr>
          <p:spPr bwMode="auto">
            <a:xfrm>
              <a:off x="5836" y="5722"/>
              <a:ext cx="0" cy="14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64"/>
                </a:cxn>
              </a:cxnLst>
              <a:rect l="0" t="0" r="r" b="b"/>
              <a:pathLst>
                <a:path h="1464">
                  <a:moveTo>
                    <a:pt x="0" y="0"/>
                  </a:moveTo>
                  <a:lnTo>
                    <a:pt x="0" y="1464"/>
                  </a:lnTo>
                </a:path>
              </a:pathLst>
            </a:custGeom>
            <a:noFill/>
            <a:ln w="13449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18" name="Freeform 42"/>
            <p:cNvSpPr>
              <a:spLocks/>
            </p:cNvSpPr>
            <p:nvPr/>
          </p:nvSpPr>
          <p:spPr bwMode="auto">
            <a:xfrm>
              <a:off x="5836" y="7729"/>
              <a:ext cx="0" cy="27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73"/>
                </a:cxn>
              </a:cxnLst>
              <a:rect l="0" t="0" r="r" b="b"/>
              <a:pathLst>
                <a:path h="273">
                  <a:moveTo>
                    <a:pt x="0" y="0"/>
                  </a:moveTo>
                  <a:lnTo>
                    <a:pt x="0" y="273"/>
                  </a:lnTo>
                </a:path>
              </a:pathLst>
            </a:custGeom>
            <a:noFill/>
            <a:ln w="13449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19" name="Freeform 43"/>
            <p:cNvSpPr>
              <a:spLocks/>
            </p:cNvSpPr>
            <p:nvPr/>
          </p:nvSpPr>
          <p:spPr bwMode="auto">
            <a:xfrm>
              <a:off x="5961" y="5722"/>
              <a:ext cx="0" cy="14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64"/>
                </a:cxn>
              </a:cxnLst>
              <a:rect l="0" t="0" r="r" b="b"/>
              <a:pathLst>
                <a:path h="1464">
                  <a:moveTo>
                    <a:pt x="0" y="0"/>
                  </a:moveTo>
                  <a:lnTo>
                    <a:pt x="0" y="1464"/>
                  </a:lnTo>
                </a:path>
              </a:pathLst>
            </a:custGeom>
            <a:noFill/>
            <a:ln w="13461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20" name="Freeform 44"/>
            <p:cNvSpPr>
              <a:spLocks/>
            </p:cNvSpPr>
            <p:nvPr/>
          </p:nvSpPr>
          <p:spPr bwMode="auto">
            <a:xfrm>
              <a:off x="5961" y="7729"/>
              <a:ext cx="0" cy="27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73"/>
                </a:cxn>
              </a:cxnLst>
              <a:rect l="0" t="0" r="r" b="b"/>
              <a:pathLst>
                <a:path h="273">
                  <a:moveTo>
                    <a:pt x="0" y="0"/>
                  </a:moveTo>
                  <a:lnTo>
                    <a:pt x="0" y="273"/>
                  </a:lnTo>
                </a:path>
              </a:pathLst>
            </a:custGeom>
            <a:noFill/>
            <a:ln w="13461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21" name="Freeform 45"/>
            <p:cNvSpPr>
              <a:spLocks/>
            </p:cNvSpPr>
            <p:nvPr/>
          </p:nvSpPr>
          <p:spPr bwMode="auto">
            <a:xfrm>
              <a:off x="6086" y="5722"/>
              <a:ext cx="0" cy="22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80"/>
                </a:cxn>
              </a:cxnLst>
              <a:rect l="0" t="0" r="r" b="b"/>
              <a:pathLst>
                <a:path h="2280">
                  <a:moveTo>
                    <a:pt x="0" y="0"/>
                  </a:moveTo>
                  <a:lnTo>
                    <a:pt x="0" y="2280"/>
                  </a:lnTo>
                </a:path>
              </a:pathLst>
            </a:custGeom>
            <a:noFill/>
            <a:ln w="13461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22" name="Freeform 46"/>
            <p:cNvSpPr>
              <a:spLocks/>
            </p:cNvSpPr>
            <p:nvPr/>
          </p:nvSpPr>
          <p:spPr bwMode="auto">
            <a:xfrm>
              <a:off x="6213" y="5722"/>
              <a:ext cx="0" cy="22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80"/>
                </a:cxn>
              </a:cxnLst>
              <a:rect l="0" t="0" r="r" b="b"/>
              <a:pathLst>
                <a:path h="2280">
                  <a:moveTo>
                    <a:pt x="0" y="0"/>
                  </a:moveTo>
                  <a:lnTo>
                    <a:pt x="0" y="2280"/>
                  </a:lnTo>
                </a:path>
              </a:pathLst>
            </a:custGeom>
            <a:noFill/>
            <a:ln w="10401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23" name="Freeform 47"/>
            <p:cNvSpPr>
              <a:spLocks/>
            </p:cNvSpPr>
            <p:nvPr/>
          </p:nvSpPr>
          <p:spPr bwMode="auto">
            <a:xfrm>
              <a:off x="6340" y="5722"/>
              <a:ext cx="0" cy="22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80"/>
                </a:cxn>
              </a:cxnLst>
              <a:rect l="0" t="0" r="r" b="b"/>
              <a:pathLst>
                <a:path h="2280">
                  <a:moveTo>
                    <a:pt x="0" y="0"/>
                  </a:moveTo>
                  <a:lnTo>
                    <a:pt x="0" y="2280"/>
                  </a:lnTo>
                </a:path>
              </a:pathLst>
            </a:custGeom>
            <a:noFill/>
            <a:ln w="13449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24" name="Freeform 48"/>
            <p:cNvSpPr>
              <a:spLocks/>
            </p:cNvSpPr>
            <p:nvPr/>
          </p:nvSpPr>
          <p:spPr bwMode="auto">
            <a:xfrm>
              <a:off x="6465" y="5722"/>
              <a:ext cx="0" cy="22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80"/>
                </a:cxn>
              </a:cxnLst>
              <a:rect l="0" t="0" r="r" b="b"/>
              <a:pathLst>
                <a:path h="2280">
                  <a:moveTo>
                    <a:pt x="0" y="0"/>
                  </a:moveTo>
                  <a:lnTo>
                    <a:pt x="0" y="2280"/>
                  </a:lnTo>
                </a:path>
              </a:pathLst>
            </a:custGeom>
            <a:noFill/>
            <a:ln w="13449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25" name="Freeform 49"/>
            <p:cNvSpPr>
              <a:spLocks/>
            </p:cNvSpPr>
            <p:nvPr/>
          </p:nvSpPr>
          <p:spPr bwMode="auto">
            <a:xfrm>
              <a:off x="6590" y="5722"/>
              <a:ext cx="0" cy="22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80"/>
                </a:cxn>
              </a:cxnLst>
              <a:rect l="0" t="0" r="r" b="b"/>
              <a:pathLst>
                <a:path h="2280">
                  <a:moveTo>
                    <a:pt x="0" y="0"/>
                  </a:moveTo>
                  <a:lnTo>
                    <a:pt x="0" y="2280"/>
                  </a:lnTo>
                </a:path>
              </a:pathLst>
            </a:custGeom>
            <a:noFill/>
            <a:ln w="13461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26" name="Freeform 50"/>
            <p:cNvSpPr>
              <a:spLocks/>
            </p:cNvSpPr>
            <p:nvPr/>
          </p:nvSpPr>
          <p:spPr bwMode="auto">
            <a:xfrm>
              <a:off x="6561" y="6658"/>
              <a:ext cx="1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9" y="0"/>
                  </a:lnTo>
                </a:path>
              </a:pathLst>
            </a:custGeom>
            <a:noFill/>
            <a:ln w="7378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27" name="Freeform 51"/>
            <p:cNvSpPr>
              <a:spLocks/>
            </p:cNvSpPr>
            <p:nvPr/>
          </p:nvSpPr>
          <p:spPr bwMode="auto">
            <a:xfrm>
              <a:off x="6561" y="8002"/>
              <a:ext cx="19" cy="10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0"/>
                </a:cxn>
                <a:cxn ang="0">
                  <a:pos x="9" y="9"/>
                </a:cxn>
                <a:cxn ang="0">
                  <a:pos x="19" y="9"/>
                </a:cxn>
                <a:cxn ang="0">
                  <a:pos x="19" y="0"/>
                </a:cxn>
                <a:cxn ang="0">
                  <a:pos x="9" y="0"/>
                </a:cxn>
              </a:cxnLst>
              <a:rect l="0" t="0" r="r" b="b"/>
              <a:pathLst>
                <a:path w="19" h="10">
                  <a:moveTo>
                    <a:pt x="9" y="0"/>
                  </a:moveTo>
                  <a:lnTo>
                    <a:pt x="0" y="0"/>
                  </a:lnTo>
                  <a:lnTo>
                    <a:pt x="9" y="9"/>
                  </a:lnTo>
                  <a:lnTo>
                    <a:pt x="19" y="9"/>
                  </a:lnTo>
                  <a:lnTo>
                    <a:pt x="1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28" name="Freeform 52"/>
            <p:cNvSpPr>
              <a:spLocks/>
            </p:cNvSpPr>
            <p:nvPr/>
          </p:nvSpPr>
          <p:spPr bwMode="auto">
            <a:xfrm>
              <a:off x="6715" y="5722"/>
              <a:ext cx="0" cy="94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45"/>
                </a:cxn>
              </a:cxnLst>
              <a:rect l="0" t="0" r="r" b="b"/>
              <a:pathLst>
                <a:path h="946">
                  <a:moveTo>
                    <a:pt x="0" y="0"/>
                  </a:moveTo>
                  <a:lnTo>
                    <a:pt x="0" y="945"/>
                  </a:lnTo>
                </a:path>
              </a:pathLst>
            </a:custGeom>
            <a:noFill/>
            <a:ln w="13461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29" name="Freeform 53"/>
            <p:cNvSpPr>
              <a:spLocks/>
            </p:cNvSpPr>
            <p:nvPr/>
          </p:nvSpPr>
          <p:spPr bwMode="auto">
            <a:xfrm>
              <a:off x="6863" y="5722"/>
              <a:ext cx="0" cy="9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50"/>
                </a:cxn>
              </a:cxnLst>
              <a:rect l="0" t="0" r="r" b="b"/>
              <a:pathLst>
                <a:path h="951">
                  <a:moveTo>
                    <a:pt x="0" y="0"/>
                  </a:moveTo>
                  <a:lnTo>
                    <a:pt x="0" y="950"/>
                  </a:lnTo>
                </a:path>
              </a:pathLst>
            </a:custGeom>
            <a:noFill/>
            <a:ln w="13461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30" name="Freeform 54"/>
            <p:cNvSpPr>
              <a:spLocks/>
            </p:cNvSpPr>
            <p:nvPr/>
          </p:nvSpPr>
          <p:spPr bwMode="auto">
            <a:xfrm>
              <a:off x="6988" y="5722"/>
              <a:ext cx="0" cy="9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50"/>
                </a:cxn>
              </a:cxnLst>
              <a:rect l="0" t="0" r="r" b="b"/>
              <a:pathLst>
                <a:path h="951">
                  <a:moveTo>
                    <a:pt x="0" y="0"/>
                  </a:moveTo>
                  <a:lnTo>
                    <a:pt x="0" y="950"/>
                  </a:lnTo>
                </a:path>
              </a:pathLst>
            </a:custGeom>
            <a:noFill/>
            <a:ln w="13449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31" name="Freeform 55"/>
            <p:cNvSpPr>
              <a:spLocks/>
            </p:cNvSpPr>
            <p:nvPr/>
          </p:nvSpPr>
          <p:spPr bwMode="auto">
            <a:xfrm>
              <a:off x="7113" y="5722"/>
              <a:ext cx="0" cy="9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50"/>
                </a:cxn>
              </a:cxnLst>
              <a:rect l="0" t="0" r="r" b="b"/>
              <a:pathLst>
                <a:path h="951">
                  <a:moveTo>
                    <a:pt x="0" y="0"/>
                  </a:moveTo>
                  <a:lnTo>
                    <a:pt x="0" y="950"/>
                  </a:lnTo>
                </a:path>
              </a:pathLst>
            </a:custGeom>
            <a:noFill/>
            <a:ln w="13449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32" name="Freeform 56"/>
            <p:cNvSpPr>
              <a:spLocks/>
            </p:cNvSpPr>
            <p:nvPr/>
          </p:nvSpPr>
          <p:spPr bwMode="auto">
            <a:xfrm>
              <a:off x="7240" y="5722"/>
              <a:ext cx="0" cy="9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50"/>
                </a:cxn>
              </a:cxnLst>
              <a:rect l="0" t="0" r="r" b="b"/>
              <a:pathLst>
                <a:path h="951">
                  <a:moveTo>
                    <a:pt x="0" y="0"/>
                  </a:moveTo>
                  <a:lnTo>
                    <a:pt x="0" y="950"/>
                  </a:lnTo>
                </a:path>
              </a:pathLst>
            </a:custGeom>
            <a:noFill/>
            <a:ln w="10401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33" name="Freeform 57"/>
            <p:cNvSpPr>
              <a:spLocks/>
            </p:cNvSpPr>
            <p:nvPr/>
          </p:nvSpPr>
          <p:spPr bwMode="auto">
            <a:xfrm>
              <a:off x="7365" y="5722"/>
              <a:ext cx="0" cy="94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45"/>
                </a:cxn>
              </a:cxnLst>
              <a:rect l="0" t="0" r="r" b="b"/>
              <a:pathLst>
                <a:path h="946">
                  <a:moveTo>
                    <a:pt x="0" y="0"/>
                  </a:moveTo>
                  <a:lnTo>
                    <a:pt x="0" y="945"/>
                  </a:lnTo>
                </a:path>
              </a:pathLst>
            </a:custGeom>
            <a:noFill/>
            <a:ln w="10414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34" name="Freeform 58"/>
            <p:cNvSpPr>
              <a:spLocks/>
            </p:cNvSpPr>
            <p:nvPr/>
          </p:nvSpPr>
          <p:spPr bwMode="auto">
            <a:xfrm>
              <a:off x="7492" y="5722"/>
              <a:ext cx="0" cy="94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45"/>
                </a:cxn>
              </a:cxnLst>
              <a:rect l="0" t="0" r="r" b="b"/>
              <a:pathLst>
                <a:path h="946">
                  <a:moveTo>
                    <a:pt x="0" y="0"/>
                  </a:moveTo>
                  <a:lnTo>
                    <a:pt x="0" y="945"/>
                  </a:lnTo>
                </a:path>
              </a:pathLst>
            </a:custGeom>
            <a:noFill/>
            <a:ln w="13461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35" name="Freeform 59"/>
            <p:cNvSpPr>
              <a:spLocks/>
            </p:cNvSpPr>
            <p:nvPr/>
          </p:nvSpPr>
          <p:spPr bwMode="auto">
            <a:xfrm>
              <a:off x="7617" y="5722"/>
              <a:ext cx="0" cy="9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50"/>
                </a:cxn>
              </a:cxnLst>
              <a:rect l="0" t="0" r="r" b="b"/>
              <a:pathLst>
                <a:path h="951">
                  <a:moveTo>
                    <a:pt x="0" y="0"/>
                  </a:moveTo>
                  <a:lnTo>
                    <a:pt x="0" y="950"/>
                  </a:lnTo>
                </a:path>
              </a:pathLst>
            </a:custGeom>
            <a:noFill/>
            <a:ln w="13461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36" name="Freeform 60"/>
            <p:cNvSpPr>
              <a:spLocks/>
            </p:cNvSpPr>
            <p:nvPr/>
          </p:nvSpPr>
          <p:spPr bwMode="auto">
            <a:xfrm>
              <a:off x="7742" y="5722"/>
              <a:ext cx="0" cy="95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55"/>
                </a:cxn>
              </a:cxnLst>
              <a:rect l="0" t="0" r="r" b="b"/>
              <a:pathLst>
                <a:path h="956">
                  <a:moveTo>
                    <a:pt x="0" y="0"/>
                  </a:moveTo>
                  <a:lnTo>
                    <a:pt x="0" y="955"/>
                  </a:lnTo>
                </a:path>
              </a:pathLst>
            </a:custGeom>
            <a:noFill/>
            <a:ln w="13449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37" name="Freeform 61"/>
            <p:cNvSpPr>
              <a:spLocks/>
            </p:cNvSpPr>
            <p:nvPr/>
          </p:nvSpPr>
          <p:spPr bwMode="auto">
            <a:xfrm>
              <a:off x="7891" y="5722"/>
              <a:ext cx="0" cy="9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50"/>
                </a:cxn>
              </a:cxnLst>
              <a:rect l="0" t="0" r="r" b="b"/>
              <a:pathLst>
                <a:path h="951">
                  <a:moveTo>
                    <a:pt x="0" y="0"/>
                  </a:moveTo>
                  <a:lnTo>
                    <a:pt x="0" y="950"/>
                  </a:lnTo>
                </a:path>
              </a:pathLst>
            </a:custGeom>
            <a:noFill/>
            <a:ln w="13449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38" name="Freeform 62"/>
            <p:cNvSpPr>
              <a:spLocks/>
            </p:cNvSpPr>
            <p:nvPr/>
          </p:nvSpPr>
          <p:spPr bwMode="auto">
            <a:xfrm>
              <a:off x="8011" y="5722"/>
              <a:ext cx="0" cy="9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0"/>
                </a:cxn>
              </a:cxnLst>
              <a:rect l="0" t="0" r="r" b="b"/>
              <a:pathLst>
                <a:path h="960">
                  <a:moveTo>
                    <a:pt x="0" y="0"/>
                  </a:moveTo>
                  <a:lnTo>
                    <a:pt x="0" y="960"/>
                  </a:lnTo>
                </a:path>
              </a:pathLst>
            </a:custGeom>
            <a:noFill/>
            <a:ln w="13449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39" name="Freeform 63"/>
            <p:cNvSpPr>
              <a:spLocks/>
            </p:cNvSpPr>
            <p:nvPr/>
          </p:nvSpPr>
          <p:spPr bwMode="auto">
            <a:xfrm>
              <a:off x="8138" y="5722"/>
              <a:ext cx="0" cy="94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45"/>
                </a:cxn>
              </a:cxnLst>
              <a:rect l="0" t="0" r="r" b="b"/>
              <a:pathLst>
                <a:path h="946">
                  <a:moveTo>
                    <a:pt x="0" y="0"/>
                  </a:moveTo>
                  <a:lnTo>
                    <a:pt x="0" y="945"/>
                  </a:lnTo>
                </a:path>
              </a:pathLst>
            </a:custGeom>
            <a:noFill/>
            <a:ln w="10401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40" name="Freeform 64"/>
            <p:cNvSpPr>
              <a:spLocks/>
            </p:cNvSpPr>
            <p:nvPr/>
          </p:nvSpPr>
          <p:spPr bwMode="auto">
            <a:xfrm>
              <a:off x="8263" y="5722"/>
              <a:ext cx="0" cy="9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50"/>
                </a:cxn>
              </a:cxnLst>
              <a:rect l="0" t="0" r="r" b="b"/>
              <a:pathLst>
                <a:path h="951">
                  <a:moveTo>
                    <a:pt x="0" y="0"/>
                  </a:moveTo>
                  <a:lnTo>
                    <a:pt x="0" y="950"/>
                  </a:lnTo>
                </a:path>
              </a:pathLst>
            </a:custGeom>
            <a:noFill/>
            <a:ln w="10401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41" name="Freeform 65"/>
            <p:cNvSpPr>
              <a:spLocks/>
            </p:cNvSpPr>
            <p:nvPr/>
          </p:nvSpPr>
          <p:spPr bwMode="auto">
            <a:xfrm>
              <a:off x="8387" y="5722"/>
              <a:ext cx="0" cy="9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40"/>
                </a:cxn>
              </a:cxnLst>
              <a:rect l="0" t="0" r="r" b="b"/>
              <a:pathLst>
                <a:path h="941">
                  <a:moveTo>
                    <a:pt x="0" y="0"/>
                  </a:moveTo>
                  <a:lnTo>
                    <a:pt x="0" y="940"/>
                  </a:lnTo>
                </a:path>
              </a:pathLst>
            </a:custGeom>
            <a:noFill/>
            <a:ln w="10414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42" name="Freeform 66"/>
            <p:cNvSpPr>
              <a:spLocks/>
            </p:cNvSpPr>
            <p:nvPr/>
          </p:nvSpPr>
          <p:spPr bwMode="auto">
            <a:xfrm>
              <a:off x="8515" y="5722"/>
              <a:ext cx="0" cy="9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50"/>
                </a:cxn>
              </a:cxnLst>
              <a:rect l="0" t="0" r="r" b="b"/>
              <a:pathLst>
                <a:path h="951">
                  <a:moveTo>
                    <a:pt x="0" y="0"/>
                  </a:moveTo>
                  <a:lnTo>
                    <a:pt x="0" y="950"/>
                  </a:lnTo>
                </a:path>
              </a:pathLst>
            </a:custGeom>
            <a:noFill/>
            <a:ln w="13461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43" name="Freeform 67"/>
            <p:cNvSpPr>
              <a:spLocks/>
            </p:cNvSpPr>
            <p:nvPr/>
          </p:nvSpPr>
          <p:spPr bwMode="auto">
            <a:xfrm>
              <a:off x="8639" y="5722"/>
              <a:ext cx="0" cy="9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50"/>
                </a:cxn>
              </a:cxnLst>
              <a:rect l="0" t="0" r="r" b="b"/>
              <a:pathLst>
                <a:path h="951">
                  <a:moveTo>
                    <a:pt x="0" y="0"/>
                  </a:moveTo>
                  <a:lnTo>
                    <a:pt x="0" y="950"/>
                  </a:lnTo>
                </a:path>
              </a:pathLst>
            </a:custGeom>
            <a:noFill/>
            <a:ln w="13449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44" name="Freeform 68"/>
            <p:cNvSpPr>
              <a:spLocks/>
            </p:cNvSpPr>
            <p:nvPr/>
          </p:nvSpPr>
          <p:spPr bwMode="auto">
            <a:xfrm>
              <a:off x="3503" y="5713"/>
              <a:ext cx="5228" cy="2299"/>
            </a:xfrm>
            <a:custGeom>
              <a:avLst/>
              <a:gdLst/>
              <a:ahLst/>
              <a:cxnLst>
                <a:cxn ang="0">
                  <a:pos x="9" y="2299"/>
                </a:cxn>
                <a:cxn ang="0">
                  <a:pos x="3067" y="2299"/>
                </a:cxn>
                <a:cxn ang="0">
                  <a:pos x="9" y="2289"/>
                </a:cxn>
                <a:cxn ang="0">
                  <a:pos x="9" y="9"/>
                </a:cxn>
                <a:cxn ang="0">
                  <a:pos x="5212" y="9"/>
                </a:cxn>
                <a:cxn ang="0">
                  <a:pos x="5217" y="14"/>
                </a:cxn>
                <a:cxn ang="0">
                  <a:pos x="5217" y="940"/>
                </a:cxn>
                <a:cxn ang="0">
                  <a:pos x="5212" y="940"/>
                </a:cxn>
                <a:cxn ang="0">
                  <a:pos x="3076" y="950"/>
                </a:cxn>
                <a:cxn ang="0">
                  <a:pos x="3076" y="960"/>
                </a:cxn>
                <a:cxn ang="0">
                  <a:pos x="5217" y="960"/>
                </a:cxn>
                <a:cxn ang="0">
                  <a:pos x="5212" y="950"/>
                </a:cxn>
                <a:cxn ang="0">
                  <a:pos x="5227" y="950"/>
                </a:cxn>
                <a:cxn ang="0">
                  <a:pos x="5217" y="9"/>
                </a:cxn>
                <a:cxn ang="0">
                  <a:pos x="5217" y="0"/>
                </a:cxn>
                <a:cxn ang="0">
                  <a:pos x="0" y="0"/>
                </a:cxn>
                <a:cxn ang="0">
                  <a:pos x="0" y="2299"/>
                </a:cxn>
                <a:cxn ang="0">
                  <a:pos x="9" y="2299"/>
                </a:cxn>
              </a:cxnLst>
              <a:rect l="0" t="0" r="r" b="b"/>
              <a:pathLst>
                <a:path w="5228" h="2299">
                  <a:moveTo>
                    <a:pt x="9" y="2299"/>
                  </a:moveTo>
                  <a:lnTo>
                    <a:pt x="3067" y="2299"/>
                  </a:lnTo>
                  <a:lnTo>
                    <a:pt x="9" y="2289"/>
                  </a:lnTo>
                  <a:lnTo>
                    <a:pt x="9" y="9"/>
                  </a:lnTo>
                  <a:lnTo>
                    <a:pt x="5212" y="9"/>
                  </a:lnTo>
                  <a:lnTo>
                    <a:pt x="5217" y="14"/>
                  </a:lnTo>
                  <a:lnTo>
                    <a:pt x="5217" y="940"/>
                  </a:lnTo>
                  <a:lnTo>
                    <a:pt x="5212" y="940"/>
                  </a:lnTo>
                  <a:lnTo>
                    <a:pt x="3076" y="950"/>
                  </a:lnTo>
                  <a:lnTo>
                    <a:pt x="3076" y="960"/>
                  </a:lnTo>
                  <a:lnTo>
                    <a:pt x="5217" y="960"/>
                  </a:lnTo>
                  <a:lnTo>
                    <a:pt x="5212" y="950"/>
                  </a:lnTo>
                  <a:lnTo>
                    <a:pt x="5227" y="950"/>
                  </a:lnTo>
                  <a:lnTo>
                    <a:pt x="5217" y="9"/>
                  </a:lnTo>
                  <a:lnTo>
                    <a:pt x="5217" y="0"/>
                  </a:lnTo>
                  <a:lnTo>
                    <a:pt x="0" y="0"/>
                  </a:lnTo>
                  <a:lnTo>
                    <a:pt x="0" y="2299"/>
                  </a:lnTo>
                  <a:lnTo>
                    <a:pt x="9" y="2299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45" name="Freeform 69"/>
            <p:cNvSpPr>
              <a:spLocks/>
            </p:cNvSpPr>
            <p:nvPr/>
          </p:nvSpPr>
          <p:spPr bwMode="auto">
            <a:xfrm>
              <a:off x="3513" y="5722"/>
              <a:ext cx="5208" cy="2290"/>
            </a:xfrm>
            <a:custGeom>
              <a:avLst/>
              <a:gdLst/>
              <a:ahLst/>
              <a:cxnLst>
                <a:cxn ang="0">
                  <a:pos x="5203" y="931"/>
                </a:cxn>
                <a:cxn ang="0">
                  <a:pos x="3057" y="931"/>
                </a:cxn>
                <a:cxn ang="0">
                  <a:pos x="3057" y="2270"/>
                </a:cxn>
                <a:cxn ang="0">
                  <a:pos x="3047" y="940"/>
                </a:cxn>
                <a:cxn ang="0">
                  <a:pos x="3047" y="2270"/>
                </a:cxn>
                <a:cxn ang="0">
                  <a:pos x="9" y="2270"/>
                </a:cxn>
                <a:cxn ang="0">
                  <a:pos x="9" y="2280"/>
                </a:cxn>
                <a:cxn ang="0">
                  <a:pos x="0" y="2270"/>
                </a:cxn>
                <a:cxn ang="0">
                  <a:pos x="0" y="4"/>
                </a:cxn>
                <a:cxn ang="0">
                  <a:pos x="9" y="2270"/>
                </a:cxn>
                <a:cxn ang="0">
                  <a:pos x="9" y="4"/>
                </a:cxn>
                <a:cxn ang="0">
                  <a:pos x="5207" y="4"/>
                </a:cxn>
                <a:cxn ang="0">
                  <a:pos x="5203" y="0"/>
                </a:cxn>
                <a:cxn ang="0">
                  <a:pos x="0" y="0"/>
                </a:cxn>
                <a:cxn ang="0">
                  <a:pos x="0" y="2280"/>
                </a:cxn>
                <a:cxn ang="0">
                  <a:pos x="3057" y="2289"/>
                </a:cxn>
                <a:cxn ang="0">
                  <a:pos x="3047" y="2280"/>
                </a:cxn>
                <a:cxn ang="0">
                  <a:pos x="3067" y="2280"/>
                </a:cxn>
                <a:cxn ang="0">
                  <a:pos x="3067" y="940"/>
                </a:cxn>
                <a:cxn ang="0">
                  <a:pos x="5203" y="931"/>
                </a:cxn>
              </a:cxnLst>
              <a:rect l="0" t="0" r="r" b="b"/>
              <a:pathLst>
                <a:path w="5208" h="2290">
                  <a:moveTo>
                    <a:pt x="5203" y="931"/>
                  </a:moveTo>
                  <a:lnTo>
                    <a:pt x="3057" y="931"/>
                  </a:lnTo>
                  <a:lnTo>
                    <a:pt x="3057" y="2270"/>
                  </a:lnTo>
                  <a:lnTo>
                    <a:pt x="3047" y="940"/>
                  </a:lnTo>
                  <a:lnTo>
                    <a:pt x="3047" y="2270"/>
                  </a:lnTo>
                  <a:lnTo>
                    <a:pt x="9" y="2270"/>
                  </a:lnTo>
                  <a:lnTo>
                    <a:pt x="9" y="2280"/>
                  </a:lnTo>
                  <a:lnTo>
                    <a:pt x="0" y="2270"/>
                  </a:lnTo>
                  <a:lnTo>
                    <a:pt x="0" y="4"/>
                  </a:lnTo>
                  <a:lnTo>
                    <a:pt x="9" y="2270"/>
                  </a:lnTo>
                  <a:lnTo>
                    <a:pt x="9" y="4"/>
                  </a:lnTo>
                  <a:lnTo>
                    <a:pt x="5207" y="4"/>
                  </a:lnTo>
                  <a:lnTo>
                    <a:pt x="5203" y="0"/>
                  </a:lnTo>
                  <a:lnTo>
                    <a:pt x="0" y="0"/>
                  </a:lnTo>
                  <a:lnTo>
                    <a:pt x="0" y="2280"/>
                  </a:lnTo>
                  <a:lnTo>
                    <a:pt x="3057" y="2289"/>
                  </a:lnTo>
                  <a:lnTo>
                    <a:pt x="3047" y="2280"/>
                  </a:lnTo>
                  <a:lnTo>
                    <a:pt x="3067" y="2280"/>
                  </a:lnTo>
                  <a:lnTo>
                    <a:pt x="3067" y="940"/>
                  </a:lnTo>
                  <a:lnTo>
                    <a:pt x="5203" y="931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46" name="Freeform 70"/>
            <p:cNvSpPr>
              <a:spLocks/>
            </p:cNvSpPr>
            <p:nvPr/>
          </p:nvSpPr>
          <p:spPr bwMode="auto">
            <a:xfrm>
              <a:off x="3513" y="3332"/>
              <a:ext cx="0" cy="23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323"/>
                </a:cxn>
              </a:cxnLst>
              <a:rect l="0" t="0" r="r" b="b"/>
              <a:pathLst>
                <a:path h="2323">
                  <a:moveTo>
                    <a:pt x="0" y="0"/>
                  </a:moveTo>
                  <a:lnTo>
                    <a:pt x="0" y="2323"/>
                  </a:lnTo>
                </a:path>
              </a:pathLst>
            </a:custGeom>
            <a:noFill/>
            <a:ln w="13462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47" name="Freeform 71"/>
            <p:cNvSpPr>
              <a:spLocks/>
            </p:cNvSpPr>
            <p:nvPr/>
          </p:nvSpPr>
          <p:spPr bwMode="auto">
            <a:xfrm>
              <a:off x="6549" y="3356"/>
              <a:ext cx="0" cy="229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99"/>
                </a:cxn>
              </a:cxnLst>
              <a:rect l="0" t="0" r="r" b="b"/>
              <a:pathLst>
                <a:path h="2299">
                  <a:moveTo>
                    <a:pt x="0" y="0"/>
                  </a:moveTo>
                  <a:lnTo>
                    <a:pt x="0" y="2299"/>
                  </a:lnTo>
                </a:path>
              </a:pathLst>
            </a:custGeom>
            <a:noFill/>
            <a:ln w="10401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48" name="Freeform 72"/>
            <p:cNvSpPr>
              <a:spLocks/>
            </p:cNvSpPr>
            <p:nvPr/>
          </p:nvSpPr>
          <p:spPr bwMode="auto">
            <a:xfrm>
              <a:off x="3515" y="5698"/>
              <a:ext cx="0" cy="215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55"/>
                </a:cxn>
              </a:cxnLst>
              <a:rect l="0" t="0" r="r" b="b"/>
              <a:pathLst>
                <a:path h="2156">
                  <a:moveTo>
                    <a:pt x="0" y="0"/>
                  </a:moveTo>
                  <a:lnTo>
                    <a:pt x="0" y="2155"/>
                  </a:lnTo>
                </a:path>
              </a:pathLst>
            </a:custGeom>
            <a:noFill/>
            <a:ln w="28689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49" name="Rectangle 73"/>
            <p:cNvSpPr>
              <a:spLocks/>
            </p:cNvSpPr>
            <p:nvPr/>
          </p:nvSpPr>
          <p:spPr bwMode="auto">
            <a:xfrm>
              <a:off x="3494" y="5698"/>
              <a:ext cx="43" cy="2155"/>
            </a:xfrm>
            <a:prstGeom prst="rect">
              <a:avLst/>
            </a:prstGeom>
            <a:noFill/>
            <a:ln w="3048">
              <a:solidFill>
                <a:srgbClr val="22272A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50" name="Freeform 74"/>
            <p:cNvSpPr>
              <a:spLocks/>
            </p:cNvSpPr>
            <p:nvPr/>
          </p:nvSpPr>
          <p:spPr bwMode="auto">
            <a:xfrm>
              <a:off x="3523" y="799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noFill/>
            <a:ln w="1270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4651" name="Group 75"/>
            <p:cNvGrpSpPr>
              <a:grpSpLocks/>
            </p:cNvGrpSpPr>
            <p:nvPr/>
          </p:nvGrpSpPr>
          <p:grpSpPr bwMode="auto">
            <a:xfrm>
              <a:off x="3451" y="7748"/>
              <a:ext cx="149" cy="254"/>
              <a:chOff x="3451" y="7748"/>
              <a:chExt cx="149" cy="254"/>
            </a:xfrm>
          </p:grpSpPr>
          <p:sp>
            <p:nvSpPr>
              <p:cNvPr id="24652" name="Freeform 76"/>
              <p:cNvSpPr>
                <a:spLocks/>
              </p:cNvSpPr>
              <p:nvPr/>
            </p:nvSpPr>
            <p:spPr bwMode="auto">
              <a:xfrm>
                <a:off x="3451" y="7748"/>
                <a:ext cx="149" cy="254"/>
              </a:xfrm>
              <a:custGeom>
                <a:avLst/>
                <a:gdLst/>
                <a:ahLst/>
                <a:cxnLst>
                  <a:cxn ang="0">
                    <a:pos x="86" y="43"/>
                  </a:cxn>
                  <a:cxn ang="0">
                    <a:pos x="0" y="0"/>
                  </a:cxn>
                  <a:cxn ang="0">
                    <a:pos x="74" y="219"/>
                  </a:cxn>
                  <a:cxn ang="0">
                    <a:pos x="148" y="0"/>
                  </a:cxn>
                  <a:cxn ang="0">
                    <a:pos x="86" y="43"/>
                  </a:cxn>
                </a:cxnLst>
                <a:rect l="0" t="0" r="r" b="b"/>
                <a:pathLst>
                  <a:path w="149" h="254">
                    <a:moveTo>
                      <a:pt x="86" y="43"/>
                    </a:moveTo>
                    <a:lnTo>
                      <a:pt x="0" y="0"/>
                    </a:lnTo>
                    <a:lnTo>
                      <a:pt x="74" y="219"/>
                    </a:lnTo>
                    <a:lnTo>
                      <a:pt x="148" y="0"/>
                    </a:lnTo>
                    <a:lnTo>
                      <a:pt x="86" y="43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653" name="Freeform 77"/>
              <p:cNvSpPr>
                <a:spLocks/>
              </p:cNvSpPr>
              <p:nvPr/>
            </p:nvSpPr>
            <p:spPr bwMode="auto">
              <a:xfrm>
                <a:off x="3451" y="7748"/>
                <a:ext cx="149" cy="254"/>
              </a:xfrm>
              <a:custGeom>
                <a:avLst/>
                <a:gdLst/>
                <a:ahLst/>
                <a:cxnLst>
                  <a:cxn ang="0">
                    <a:pos x="86" y="254"/>
                  </a:cxn>
                  <a:cxn ang="0">
                    <a:pos x="74" y="219"/>
                  </a:cxn>
                  <a:cxn ang="0">
                    <a:pos x="62" y="254"/>
                  </a:cxn>
                  <a:cxn ang="0">
                    <a:pos x="86" y="254"/>
                  </a:cxn>
                </a:cxnLst>
                <a:rect l="0" t="0" r="r" b="b"/>
                <a:pathLst>
                  <a:path w="149" h="254">
                    <a:moveTo>
                      <a:pt x="86" y="254"/>
                    </a:moveTo>
                    <a:lnTo>
                      <a:pt x="74" y="219"/>
                    </a:lnTo>
                    <a:lnTo>
                      <a:pt x="62" y="254"/>
                    </a:lnTo>
                    <a:lnTo>
                      <a:pt x="86" y="254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4654" name="Freeform 78"/>
            <p:cNvSpPr>
              <a:spLocks/>
            </p:cNvSpPr>
            <p:nvPr/>
          </p:nvSpPr>
          <p:spPr bwMode="auto">
            <a:xfrm>
              <a:off x="3451" y="7748"/>
              <a:ext cx="149" cy="254"/>
            </a:xfrm>
            <a:custGeom>
              <a:avLst/>
              <a:gdLst/>
              <a:ahLst/>
              <a:cxnLst>
                <a:cxn ang="0">
                  <a:pos x="62" y="254"/>
                </a:cxn>
                <a:cxn ang="0">
                  <a:pos x="148" y="0"/>
                </a:cxn>
                <a:cxn ang="0">
                  <a:pos x="86" y="43"/>
                </a:cxn>
                <a:cxn ang="0">
                  <a:pos x="0" y="0"/>
                </a:cxn>
                <a:cxn ang="0">
                  <a:pos x="86" y="254"/>
                </a:cxn>
                <a:cxn ang="0">
                  <a:pos x="62" y="254"/>
                </a:cxn>
              </a:cxnLst>
              <a:rect l="0" t="0" r="r" b="b"/>
              <a:pathLst>
                <a:path w="149" h="254">
                  <a:moveTo>
                    <a:pt x="62" y="254"/>
                  </a:moveTo>
                  <a:lnTo>
                    <a:pt x="148" y="0"/>
                  </a:lnTo>
                  <a:lnTo>
                    <a:pt x="86" y="43"/>
                  </a:lnTo>
                  <a:lnTo>
                    <a:pt x="0" y="0"/>
                  </a:lnTo>
                  <a:lnTo>
                    <a:pt x="86" y="254"/>
                  </a:lnTo>
                  <a:lnTo>
                    <a:pt x="62" y="254"/>
                  </a:lnTo>
                </a:path>
              </a:pathLst>
            </a:custGeom>
            <a:noFill/>
            <a:ln w="3047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55" name="Freeform 79"/>
            <p:cNvSpPr>
              <a:spLocks/>
            </p:cNvSpPr>
            <p:nvPr/>
          </p:nvSpPr>
          <p:spPr bwMode="auto">
            <a:xfrm>
              <a:off x="6568" y="6831"/>
              <a:ext cx="0" cy="11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147"/>
                </a:cxn>
              </a:cxnLst>
              <a:rect l="0" t="0" r="r" b="b"/>
              <a:pathLst>
                <a:path h="1147">
                  <a:moveTo>
                    <a:pt x="0" y="0"/>
                  </a:moveTo>
                  <a:lnTo>
                    <a:pt x="0" y="1147"/>
                  </a:lnTo>
                </a:path>
              </a:pathLst>
            </a:custGeom>
            <a:noFill/>
            <a:ln w="28689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56" name="Rectangle 80"/>
            <p:cNvSpPr>
              <a:spLocks/>
            </p:cNvSpPr>
            <p:nvPr/>
          </p:nvSpPr>
          <p:spPr bwMode="auto">
            <a:xfrm>
              <a:off x="6547" y="6831"/>
              <a:ext cx="43" cy="1147"/>
            </a:xfrm>
            <a:prstGeom prst="rect">
              <a:avLst/>
            </a:prstGeom>
            <a:noFill/>
            <a:ln w="3048">
              <a:solidFill>
                <a:srgbClr val="22272A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57" name="Freeform 81"/>
            <p:cNvSpPr>
              <a:spLocks/>
            </p:cNvSpPr>
            <p:nvPr/>
          </p:nvSpPr>
          <p:spPr bwMode="auto">
            <a:xfrm>
              <a:off x="6508" y="6687"/>
              <a:ext cx="125" cy="25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62" y="0"/>
                </a:cxn>
                <a:cxn ang="0">
                  <a:pos x="0" y="249"/>
                </a:cxn>
                <a:cxn ang="0">
                  <a:pos x="62" y="206"/>
                </a:cxn>
                <a:cxn ang="0">
                  <a:pos x="124" y="249"/>
                </a:cxn>
                <a:cxn ang="0">
                  <a:pos x="62" y="0"/>
                </a:cxn>
              </a:cxnLst>
              <a:rect l="0" t="0" r="r" b="b"/>
              <a:pathLst>
                <a:path w="125" h="250">
                  <a:moveTo>
                    <a:pt x="62" y="0"/>
                  </a:moveTo>
                  <a:lnTo>
                    <a:pt x="62" y="0"/>
                  </a:lnTo>
                  <a:lnTo>
                    <a:pt x="0" y="249"/>
                  </a:lnTo>
                  <a:lnTo>
                    <a:pt x="62" y="206"/>
                  </a:lnTo>
                  <a:lnTo>
                    <a:pt x="124" y="249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58" name="Freeform 82"/>
            <p:cNvSpPr>
              <a:spLocks/>
            </p:cNvSpPr>
            <p:nvPr/>
          </p:nvSpPr>
          <p:spPr bwMode="auto">
            <a:xfrm>
              <a:off x="6508" y="6687"/>
              <a:ext cx="125" cy="25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124" y="249"/>
                </a:cxn>
                <a:cxn ang="0">
                  <a:pos x="62" y="206"/>
                </a:cxn>
                <a:cxn ang="0">
                  <a:pos x="0" y="249"/>
                </a:cxn>
                <a:cxn ang="0">
                  <a:pos x="62" y="0"/>
                </a:cxn>
              </a:cxnLst>
              <a:rect l="0" t="0" r="r" b="b"/>
              <a:pathLst>
                <a:path w="125" h="250">
                  <a:moveTo>
                    <a:pt x="62" y="0"/>
                  </a:moveTo>
                  <a:lnTo>
                    <a:pt x="124" y="249"/>
                  </a:lnTo>
                  <a:lnTo>
                    <a:pt x="62" y="206"/>
                  </a:lnTo>
                  <a:lnTo>
                    <a:pt x="0" y="249"/>
                  </a:lnTo>
                  <a:lnTo>
                    <a:pt x="62" y="0"/>
                  </a:lnTo>
                </a:path>
              </a:pathLst>
            </a:custGeom>
            <a:noFill/>
            <a:ln w="3048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4659" name="Group 83"/>
            <p:cNvGrpSpPr>
              <a:grpSpLocks/>
            </p:cNvGrpSpPr>
            <p:nvPr/>
          </p:nvGrpSpPr>
          <p:grpSpPr bwMode="auto">
            <a:xfrm>
              <a:off x="8640" y="5722"/>
              <a:ext cx="148" cy="250"/>
              <a:chOff x="8640" y="5722"/>
              <a:chExt cx="148" cy="250"/>
            </a:xfrm>
          </p:grpSpPr>
          <p:sp>
            <p:nvSpPr>
              <p:cNvPr id="24660" name="Freeform 84"/>
              <p:cNvSpPr>
                <a:spLocks/>
              </p:cNvSpPr>
              <p:nvPr/>
            </p:nvSpPr>
            <p:spPr bwMode="auto">
              <a:xfrm>
                <a:off x="8640" y="5722"/>
                <a:ext cx="148" cy="250"/>
              </a:xfrm>
              <a:custGeom>
                <a:avLst/>
                <a:gdLst/>
                <a:ahLst/>
                <a:cxnLst>
                  <a:cxn ang="0">
                    <a:pos x="72" y="28"/>
                  </a:cxn>
                  <a:cxn ang="0">
                    <a:pos x="0" y="249"/>
                  </a:cxn>
                  <a:cxn ang="0">
                    <a:pos x="81" y="206"/>
                  </a:cxn>
                  <a:cxn ang="0">
                    <a:pos x="148" y="249"/>
                  </a:cxn>
                  <a:cxn ang="0">
                    <a:pos x="72" y="28"/>
                  </a:cxn>
                </a:cxnLst>
                <a:rect l="0" t="0" r="r" b="b"/>
                <a:pathLst>
                  <a:path w="148" h="250">
                    <a:moveTo>
                      <a:pt x="72" y="28"/>
                    </a:moveTo>
                    <a:lnTo>
                      <a:pt x="0" y="249"/>
                    </a:lnTo>
                    <a:lnTo>
                      <a:pt x="81" y="206"/>
                    </a:lnTo>
                    <a:lnTo>
                      <a:pt x="148" y="249"/>
                    </a:lnTo>
                    <a:lnTo>
                      <a:pt x="72" y="28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661" name="Freeform 85"/>
              <p:cNvSpPr>
                <a:spLocks/>
              </p:cNvSpPr>
              <p:nvPr/>
            </p:nvSpPr>
            <p:spPr bwMode="auto">
              <a:xfrm>
                <a:off x="8640" y="5722"/>
                <a:ext cx="148" cy="250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62" y="0"/>
                  </a:cxn>
                  <a:cxn ang="0">
                    <a:pos x="72" y="28"/>
                  </a:cxn>
                  <a:cxn ang="0">
                    <a:pos x="81" y="0"/>
                  </a:cxn>
                </a:cxnLst>
                <a:rect l="0" t="0" r="r" b="b"/>
                <a:pathLst>
                  <a:path w="148" h="250">
                    <a:moveTo>
                      <a:pt x="81" y="0"/>
                    </a:moveTo>
                    <a:lnTo>
                      <a:pt x="62" y="0"/>
                    </a:lnTo>
                    <a:lnTo>
                      <a:pt x="72" y="28"/>
                    </a:lnTo>
                    <a:lnTo>
                      <a:pt x="81" y="0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4662" name="Freeform 86"/>
            <p:cNvSpPr>
              <a:spLocks/>
            </p:cNvSpPr>
            <p:nvPr/>
          </p:nvSpPr>
          <p:spPr bwMode="auto">
            <a:xfrm>
              <a:off x="8640" y="5722"/>
              <a:ext cx="148" cy="25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148" y="249"/>
                </a:cxn>
                <a:cxn ang="0">
                  <a:pos x="81" y="206"/>
                </a:cxn>
                <a:cxn ang="0">
                  <a:pos x="0" y="249"/>
                </a:cxn>
                <a:cxn ang="0">
                  <a:pos x="81" y="0"/>
                </a:cxn>
                <a:cxn ang="0">
                  <a:pos x="62" y="0"/>
                </a:cxn>
              </a:cxnLst>
              <a:rect l="0" t="0" r="r" b="b"/>
              <a:pathLst>
                <a:path w="148" h="250">
                  <a:moveTo>
                    <a:pt x="62" y="0"/>
                  </a:moveTo>
                  <a:lnTo>
                    <a:pt x="148" y="249"/>
                  </a:lnTo>
                  <a:lnTo>
                    <a:pt x="81" y="206"/>
                  </a:lnTo>
                  <a:lnTo>
                    <a:pt x="0" y="249"/>
                  </a:lnTo>
                  <a:lnTo>
                    <a:pt x="81" y="0"/>
                  </a:lnTo>
                  <a:lnTo>
                    <a:pt x="62" y="0"/>
                  </a:lnTo>
                </a:path>
              </a:pathLst>
            </a:custGeom>
            <a:noFill/>
            <a:ln w="3048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63" name="Freeform 87"/>
            <p:cNvSpPr>
              <a:spLocks/>
            </p:cNvSpPr>
            <p:nvPr/>
          </p:nvSpPr>
          <p:spPr bwMode="auto">
            <a:xfrm>
              <a:off x="8723" y="5890"/>
              <a:ext cx="0" cy="77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72"/>
                </a:cxn>
              </a:cxnLst>
              <a:rect l="0" t="0" r="r" b="b"/>
              <a:pathLst>
                <a:path h="773">
                  <a:moveTo>
                    <a:pt x="0" y="0"/>
                  </a:moveTo>
                  <a:lnTo>
                    <a:pt x="0" y="772"/>
                  </a:lnTo>
                </a:path>
              </a:pathLst>
            </a:custGeom>
            <a:noFill/>
            <a:ln w="28689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64" name="Rectangle 88"/>
            <p:cNvSpPr>
              <a:spLocks/>
            </p:cNvSpPr>
            <p:nvPr/>
          </p:nvSpPr>
          <p:spPr bwMode="auto">
            <a:xfrm>
              <a:off x="8702" y="5890"/>
              <a:ext cx="43" cy="772"/>
            </a:xfrm>
            <a:prstGeom prst="rect">
              <a:avLst/>
            </a:prstGeom>
            <a:noFill/>
            <a:ln w="3048">
              <a:solidFill>
                <a:srgbClr val="22272A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65" name="Freeform 89"/>
            <p:cNvSpPr>
              <a:spLocks/>
            </p:cNvSpPr>
            <p:nvPr/>
          </p:nvSpPr>
          <p:spPr bwMode="auto">
            <a:xfrm>
              <a:off x="2966" y="1820"/>
              <a:ext cx="115" cy="101"/>
            </a:xfrm>
            <a:custGeom>
              <a:avLst/>
              <a:gdLst/>
              <a:ahLst/>
              <a:cxnLst>
                <a:cxn ang="0">
                  <a:pos x="0" y="86"/>
                </a:cxn>
                <a:cxn ang="0">
                  <a:pos x="0" y="86"/>
                </a:cxn>
                <a:cxn ang="0">
                  <a:pos x="9" y="100"/>
                </a:cxn>
                <a:cxn ang="0">
                  <a:pos x="115" y="14"/>
                </a:cxn>
                <a:cxn ang="0">
                  <a:pos x="100" y="0"/>
                </a:cxn>
                <a:cxn ang="0">
                  <a:pos x="0" y="86"/>
                </a:cxn>
              </a:cxnLst>
              <a:rect l="0" t="0" r="r" b="b"/>
              <a:pathLst>
                <a:path w="115" h="101">
                  <a:moveTo>
                    <a:pt x="0" y="86"/>
                  </a:moveTo>
                  <a:lnTo>
                    <a:pt x="0" y="86"/>
                  </a:lnTo>
                  <a:lnTo>
                    <a:pt x="9" y="100"/>
                  </a:lnTo>
                  <a:lnTo>
                    <a:pt x="115" y="14"/>
                  </a:lnTo>
                  <a:lnTo>
                    <a:pt x="100" y="0"/>
                  </a:lnTo>
                  <a:lnTo>
                    <a:pt x="0" y="86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66" name="Freeform 90"/>
            <p:cNvSpPr>
              <a:spLocks/>
            </p:cNvSpPr>
            <p:nvPr/>
          </p:nvSpPr>
          <p:spPr bwMode="auto">
            <a:xfrm>
              <a:off x="2961" y="1945"/>
              <a:ext cx="144" cy="144"/>
            </a:xfrm>
            <a:custGeom>
              <a:avLst/>
              <a:gdLst/>
              <a:ahLst/>
              <a:cxnLst>
                <a:cxn ang="0">
                  <a:pos x="0" y="129"/>
                </a:cxn>
                <a:cxn ang="0">
                  <a:pos x="0" y="129"/>
                </a:cxn>
                <a:cxn ang="0">
                  <a:pos x="14" y="144"/>
                </a:cxn>
                <a:cxn ang="0">
                  <a:pos x="144" y="9"/>
                </a:cxn>
                <a:cxn ang="0">
                  <a:pos x="134" y="0"/>
                </a:cxn>
                <a:cxn ang="0">
                  <a:pos x="0" y="129"/>
                </a:cxn>
              </a:cxnLst>
              <a:rect l="0" t="0" r="r" b="b"/>
              <a:pathLst>
                <a:path w="144" h="144">
                  <a:moveTo>
                    <a:pt x="0" y="129"/>
                  </a:moveTo>
                  <a:lnTo>
                    <a:pt x="0" y="129"/>
                  </a:lnTo>
                  <a:lnTo>
                    <a:pt x="14" y="144"/>
                  </a:lnTo>
                  <a:lnTo>
                    <a:pt x="144" y="9"/>
                  </a:lnTo>
                  <a:lnTo>
                    <a:pt x="134" y="0"/>
                  </a:lnTo>
                  <a:lnTo>
                    <a:pt x="0" y="129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67" name="Freeform 91"/>
            <p:cNvSpPr>
              <a:spLocks/>
            </p:cNvSpPr>
            <p:nvPr/>
          </p:nvSpPr>
          <p:spPr bwMode="auto">
            <a:xfrm>
              <a:off x="2985" y="2055"/>
              <a:ext cx="158" cy="159"/>
            </a:xfrm>
            <a:custGeom>
              <a:avLst/>
              <a:gdLst/>
              <a:ahLst/>
              <a:cxnLst>
                <a:cxn ang="0">
                  <a:pos x="158" y="9"/>
                </a:cxn>
                <a:cxn ang="0">
                  <a:pos x="158" y="9"/>
                </a:cxn>
                <a:cxn ang="0">
                  <a:pos x="143" y="0"/>
                </a:cxn>
                <a:cxn ang="0">
                  <a:pos x="0" y="144"/>
                </a:cxn>
                <a:cxn ang="0">
                  <a:pos x="9" y="158"/>
                </a:cxn>
                <a:cxn ang="0">
                  <a:pos x="158" y="9"/>
                </a:cxn>
              </a:cxnLst>
              <a:rect l="0" t="0" r="r" b="b"/>
              <a:pathLst>
                <a:path w="158" h="159">
                  <a:moveTo>
                    <a:pt x="158" y="9"/>
                  </a:moveTo>
                  <a:lnTo>
                    <a:pt x="158" y="9"/>
                  </a:lnTo>
                  <a:lnTo>
                    <a:pt x="143" y="0"/>
                  </a:lnTo>
                  <a:lnTo>
                    <a:pt x="0" y="144"/>
                  </a:lnTo>
                  <a:lnTo>
                    <a:pt x="9" y="158"/>
                  </a:lnTo>
                  <a:lnTo>
                    <a:pt x="158" y="9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68" name="Freeform 92"/>
            <p:cNvSpPr>
              <a:spLocks/>
            </p:cNvSpPr>
            <p:nvPr/>
          </p:nvSpPr>
          <p:spPr bwMode="auto">
            <a:xfrm>
              <a:off x="3259" y="1801"/>
              <a:ext cx="158" cy="158"/>
            </a:xfrm>
            <a:custGeom>
              <a:avLst/>
              <a:gdLst/>
              <a:ahLst/>
              <a:cxnLst>
                <a:cxn ang="0">
                  <a:pos x="0" y="148"/>
                </a:cxn>
                <a:cxn ang="0">
                  <a:pos x="0" y="148"/>
                </a:cxn>
                <a:cxn ang="0">
                  <a:pos x="9" y="158"/>
                </a:cxn>
                <a:cxn ang="0">
                  <a:pos x="158" y="14"/>
                </a:cxn>
                <a:cxn ang="0">
                  <a:pos x="143" y="0"/>
                </a:cxn>
                <a:cxn ang="0">
                  <a:pos x="0" y="148"/>
                </a:cxn>
              </a:cxnLst>
              <a:rect l="0" t="0" r="r" b="b"/>
              <a:pathLst>
                <a:path w="158" h="158">
                  <a:moveTo>
                    <a:pt x="0" y="148"/>
                  </a:moveTo>
                  <a:lnTo>
                    <a:pt x="0" y="148"/>
                  </a:lnTo>
                  <a:lnTo>
                    <a:pt x="9" y="158"/>
                  </a:lnTo>
                  <a:lnTo>
                    <a:pt x="158" y="14"/>
                  </a:lnTo>
                  <a:lnTo>
                    <a:pt x="143" y="0"/>
                  </a:lnTo>
                  <a:lnTo>
                    <a:pt x="0" y="148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69" name="Freeform 93"/>
            <p:cNvSpPr>
              <a:spLocks/>
            </p:cNvSpPr>
            <p:nvPr/>
          </p:nvSpPr>
          <p:spPr bwMode="auto">
            <a:xfrm>
              <a:off x="3110" y="1926"/>
              <a:ext cx="331" cy="331"/>
            </a:xfrm>
            <a:custGeom>
              <a:avLst/>
              <a:gdLst/>
              <a:ahLst/>
              <a:cxnLst>
                <a:cxn ang="0">
                  <a:pos x="331" y="9"/>
                </a:cxn>
                <a:cxn ang="0">
                  <a:pos x="331" y="9"/>
                </a:cxn>
                <a:cxn ang="0">
                  <a:pos x="316" y="0"/>
                </a:cxn>
                <a:cxn ang="0">
                  <a:pos x="0" y="316"/>
                </a:cxn>
                <a:cxn ang="0">
                  <a:pos x="14" y="331"/>
                </a:cxn>
                <a:cxn ang="0">
                  <a:pos x="331" y="9"/>
                </a:cxn>
              </a:cxnLst>
              <a:rect l="0" t="0" r="r" b="b"/>
              <a:pathLst>
                <a:path w="331" h="331">
                  <a:moveTo>
                    <a:pt x="331" y="9"/>
                  </a:moveTo>
                  <a:lnTo>
                    <a:pt x="331" y="9"/>
                  </a:lnTo>
                  <a:lnTo>
                    <a:pt x="316" y="0"/>
                  </a:lnTo>
                  <a:lnTo>
                    <a:pt x="0" y="316"/>
                  </a:lnTo>
                  <a:lnTo>
                    <a:pt x="14" y="331"/>
                  </a:lnTo>
                  <a:lnTo>
                    <a:pt x="331" y="9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70" name="Freeform 94"/>
            <p:cNvSpPr>
              <a:spLocks/>
            </p:cNvSpPr>
            <p:nvPr/>
          </p:nvSpPr>
          <p:spPr bwMode="auto">
            <a:xfrm>
              <a:off x="3235" y="2031"/>
              <a:ext cx="245" cy="264"/>
            </a:xfrm>
            <a:custGeom>
              <a:avLst/>
              <a:gdLst/>
              <a:ahLst/>
              <a:cxnLst>
                <a:cxn ang="0">
                  <a:pos x="0" y="254"/>
                </a:cxn>
                <a:cxn ang="0">
                  <a:pos x="0" y="254"/>
                </a:cxn>
                <a:cxn ang="0">
                  <a:pos x="14" y="264"/>
                </a:cxn>
                <a:cxn ang="0">
                  <a:pos x="244" y="14"/>
                </a:cxn>
                <a:cxn ang="0">
                  <a:pos x="230" y="0"/>
                </a:cxn>
                <a:cxn ang="0">
                  <a:pos x="0" y="254"/>
                </a:cxn>
              </a:cxnLst>
              <a:rect l="0" t="0" r="r" b="b"/>
              <a:pathLst>
                <a:path w="245" h="264">
                  <a:moveTo>
                    <a:pt x="0" y="254"/>
                  </a:moveTo>
                  <a:lnTo>
                    <a:pt x="0" y="254"/>
                  </a:lnTo>
                  <a:lnTo>
                    <a:pt x="14" y="264"/>
                  </a:lnTo>
                  <a:lnTo>
                    <a:pt x="244" y="14"/>
                  </a:lnTo>
                  <a:lnTo>
                    <a:pt x="230" y="0"/>
                  </a:lnTo>
                  <a:lnTo>
                    <a:pt x="0" y="254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71" name="Freeform 95"/>
            <p:cNvSpPr>
              <a:spLocks/>
            </p:cNvSpPr>
            <p:nvPr/>
          </p:nvSpPr>
          <p:spPr bwMode="auto">
            <a:xfrm>
              <a:off x="3623" y="1758"/>
              <a:ext cx="130" cy="129"/>
            </a:xfrm>
            <a:custGeom>
              <a:avLst/>
              <a:gdLst/>
              <a:ahLst/>
              <a:cxnLst>
                <a:cxn ang="0">
                  <a:pos x="0" y="115"/>
                </a:cxn>
                <a:cxn ang="0">
                  <a:pos x="0" y="115"/>
                </a:cxn>
                <a:cxn ang="0">
                  <a:pos x="14" y="129"/>
                </a:cxn>
                <a:cxn ang="0">
                  <a:pos x="129" y="14"/>
                </a:cxn>
                <a:cxn ang="0">
                  <a:pos x="115" y="0"/>
                </a:cxn>
                <a:cxn ang="0">
                  <a:pos x="0" y="115"/>
                </a:cxn>
              </a:cxnLst>
              <a:rect l="0" t="0" r="r" b="b"/>
              <a:pathLst>
                <a:path w="130" h="129">
                  <a:moveTo>
                    <a:pt x="0" y="115"/>
                  </a:moveTo>
                  <a:lnTo>
                    <a:pt x="0" y="115"/>
                  </a:lnTo>
                  <a:lnTo>
                    <a:pt x="14" y="129"/>
                  </a:lnTo>
                  <a:lnTo>
                    <a:pt x="129" y="14"/>
                  </a:lnTo>
                  <a:lnTo>
                    <a:pt x="115" y="0"/>
                  </a:lnTo>
                  <a:lnTo>
                    <a:pt x="0" y="115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72" name="Freeform 96"/>
            <p:cNvSpPr>
              <a:spLocks/>
            </p:cNvSpPr>
            <p:nvPr/>
          </p:nvSpPr>
          <p:spPr bwMode="auto">
            <a:xfrm>
              <a:off x="3360" y="1906"/>
              <a:ext cx="431" cy="413"/>
            </a:xfrm>
            <a:custGeom>
              <a:avLst/>
              <a:gdLst/>
              <a:ahLst/>
              <a:cxnLst>
                <a:cxn ang="0">
                  <a:pos x="0" y="398"/>
                </a:cxn>
                <a:cxn ang="0">
                  <a:pos x="0" y="398"/>
                </a:cxn>
                <a:cxn ang="0">
                  <a:pos x="14" y="412"/>
                </a:cxn>
                <a:cxn ang="0">
                  <a:pos x="431" y="14"/>
                </a:cxn>
                <a:cxn ang="0">
                  <a:pos x="422" y="0"/>
                </a:cxn>
                <a:cxn ang="0">
                  <a:pos x="0" y="398"/>
                </a:cxn>
              </a:cxnLst>
              <a:rect l="0" t="0" r="r" b="b"/>
              <a:pathLst>
                <a:path w="431" h="413">
                  <a:moveTo>
                    <a:pt x="0" y="398"/>
                  </a:moveTo>
                  <a:lnTo>
                    <a:pt x="0" y="398"/>
                  </a:lnTo>
                  <a:lnTo>
                    <a:pt x="14" y="412"/>
                  </a:lnTo>
                  <a:lnTo>
                    <a:pt x="431" y="14"/>
                  </a:lnTo>
                  <a:lnTo>
                    <a:pt x="422" y="0"/>
                  </a:lnTo>
                  <a:lnTo>
                    <a:pt x="0" y="398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73" name="Freeform 97"/>
            <p:cNvSpPr>
              <a:spLocks/>
            </p:cNvSpPr>
            <p:nvPr/>
          </p:nvSpPr>
          <p:spPr bwMode="auto">
            <a:xfrm>
              <a:off x="3446" y="2031"/>
              <a:ext cx="369" cy="384"/>
            </a:xfrm>
            <a:custGeom>
              <a:avLst/>
              <a:gdLst/>
              <a:ahLst/>
              <a:cxnLst>
                <a:cxn ang="0">
                  <a:pos x="369" y="14"/>
                </a:cxn>
                <a:cxn ang="0">
                  <a:pos x="369" y="14"/>
                </a:cxn>
                <a:cxn ang="0">
                  <a:pos x="355" y="0"/>
                </a:cxn>
                <a:cxn ang="0">
                  <a:pos x="0" y="374"/>
                </a:cxn>
                <a:cxn ang="0">
                  <a:pos x="14" y="384"/>
                </a:cxn>
                <a:cxn ang="0">
                  <a:pos x="369" y="14"/>
                </a:cxn>
              </a:cxnLst>
              <a:rect l="0" t="0" r="r" b="b"/>
              <a:pathLst>
                <a:path w="369" h="384">
                  <a:moveTo>
                    <a:pt x="369" y="14"/>
                  </a:moveTo>
                  <a:lnTo>
                    <a:pt x="369" y="14"/>
                  </a:lnTo>
                  <a:lnTo>
                    <a:pt x="355" y="0"/>
                  </a:lnTo>
                  <a:lnTo>
                    <a:pt x="0" y="374"/>
                  </a:lnTo>
                  <a:lnTo>
                    <a:pt x="14" y="384"/>
                  </a:lnTo>
                  <a:lnTo>
                    <a:pt x="369" y="14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74" name="Freeform 98"/>
            <p:cNvSpPr>
              <a:spLocks/>
            </p:cNvSpPr>
            <p:nvPr/>
          </p:nvSpPr>
          <p:spPr bwMode="auto">
            <a:xfrm>
              <a:off x="3950" y="1782"/>
              <a:ext cx="139" cy="139"/>
            </a:xfrm>
            <a:custGeom>
              <a:avLst/>
              <a:gdLst/>
              <a:ahLst/>
              <a:cxnLst>
                <a:cxn ang="0">
                  <a:pos x="0" y="124"/>
                </a:cxn>
                <a:cxn ang="0">
                  <a:pos x="0" y="124"/>
                </a:cxn>
                <a:cxn ang="0">
                  <a:pos x="9" y="139"/>
                </a:cxn>
                <a:cxn ang="0">
                  <a:pos x="139" y="9"/>
                </a:cxn>
                <a:cxn ang="0">
                  <a:pos x="124" y="0"/>
                </a:cxn>
                <a:cxn ang="0">
                  <a:pos x="0" y="124"/>
                </a:cxn>
              </a:cxnLst>
              <a:rect l="0" t="0" r="r" b="b"/>
              <a:pathLst>
                <a:path w="139" h="139">
                  <a:moveTo>
                    <a:pt x="0" y="124"/>
                  </a:moveTo>
                  <a:lnTo>
                    <a:pt x="0" y="124"/>
                  </a:lnTo>
                  <a:lnTo>
                    <a:pt x="9" y="139"/>
                  </a:lnTo>
                  <a:lnTo>
                    <a:pt x="139" y="9"/>
                  </a:lnTo>
                  <a:lnTo>
                    <a:pt x="124" y="0"/>
                  </a:lnTo>
                  <a:lnTo>
                    <a:pt x="0" y="124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75" name="Freeform 99"/>
            <p:cNvSpPr>
              <a:spLocks/>
            </p:cNvSpPr>
            <p:nvPr/>
          </p:nvSpPr>
          <p:spPr bwMode="auto">
            <a:xfrm>
              <a:off x="3739" y="1950"/>
              <a:ext cx="350" cy="345"/>
            </a:xfrm>
            <a:custGeom>
              <a:avLst/>
              <a:gdLst/>
              <a:ahLst/>
              <a:cxnLst>
                <a:cxn ang="0">
                  <a:pos x="350" y="9"/>
                </a:cxn>
                <a:cxn ang="0">
                  <a:pos x="350" y="9"/>
                </a:cxn>
                <a:cxn ang="0">
                  <a:pos x="335" y="0"/>
                </a:cxn>
                <a:cxn ang="0">
                  <a:pos x="0" y="336"/>
                </a:cxn>
                <a:cxn ang="0">
                  <a:pos x="14" y="345"/>
                </a:cxn>
                <a:cxn ang="0">
                  <a:pos x="350" y="9"/>
                </a:cxn>
              </a:cxnLst>
              <a:rect l="0" t="0" r="r" b="b"/>
              <a:pathLst>
                <a:path w="350" h="345">
                  <a:moveTo>
                    <a:pt x="350" y="9"/>
                  </a:moveTo>
                  <a:lnTo>
                    <a:pt x="350" y="9"/>
                  </a:lnTo>
                  <a:lnTo>
                    <a:pt x="335" y="0"/>
                  </a:lnTo>
                  <a:lnTo>
                    <a:pt x="0" y="336"/>
                  </a:lnTo>
                  <a:lnTo>
                    <a:pt x="14" y="345"/>
                  </a:lnTo>
                  <a:lnTo>
                    <a:pt x="350" y="9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76" name="Freeform 100"/>
            <p:cNvSpPr>
              <a:spLocks/>
            </p:cNvSpPr>
            <p:nvPr/>
          </p:nvSpPr>
          <p:spPr bwMode="auto">
            <a:xfrm>
              <a:off x="3446" y="2425"/>
              <a:ext cx="158" cy="182"/>
            </a:xfrm>
            <a:custGeom>
              <a:avLst/>
              <a:gdLst/>
              <a:ahLst/>
              <a:cxnLst>
                <a:cxn ang="0">
                  <a:pos x="158" y="14"/>
                </a:cxn>
                <a:cxn ang="0">
                  <a:pos x="158" y="14"/>
                </a:cxn>
                <a:cxn ang="0">
                  <a:pos x="144" y="0"/>
                </a:cxn>
                <a:cxn ang="0">
                  <a:pos x="0" y="168"/>
                </a:cxn>
                <a:cxn ang="0">
                  <a:pos x="14" y="182"/>
                </a:cxn>
                <a:cxn ang="0">
                  <a:pos x="158" y="14"/>
                </a:cxn>
              </a:cxnLst>
              <a:rect l="0" t="0" r="r" b="b"/>
              <a:pathLst>
                <a:path w="158" h="182">
                  <a:moveTo>
                    <a:pt x="158" y="14"/>
                  </a:moveTo>
                  <a:lnTo>
                    <a:pt x="158" y="14"/>
                  </a:lnTo>
                  <a:lnTo>
                    <a:pt x="144" y="0"/>
                  </a:lnTo>
                  <a:lnTo>
                    <a:pt x="0" y="168"/>
                  </a:lnTo>
                  <a:lnTo>
                    <a:pt x="14" y="182"/>
                  </a:lnTo>
                  <a:lnTo>
                    <a:pt x="158" y="14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77" name="Freeform 101"/>
            <p:cNvSpPr>
              <a:spLocks/>
            </p:cNvSpPr>
            <p:nvPr/>
          </p:nvSpPr>
          <p:spPr bwMode="auto">
            <a:xfrm>
              <a:off x="3067" y="2698"/>
              <a:ext cx="244" cy="264"/>
            </a:xfrm>
            <a:custGeom>
              <a:avLst/>
              <a:gdLst/>
              <a:ahLst/>
              <a:cxnLst>
                <a:cxn ang="0">
                  <a:pos x="244" y="14"/>
                </a:cxn>
                <a:cxn ang="0">
                  <a:pos x="244" y="14"/>
                </a:cxn>
                <a:cxn ang="0">
                  <a:pos x="230" y="0"/>
                </a:cxn>
                <a:cxn ang="0">
                  <a:pos x="0" y="249"/>
                </a:cxn>
                <a:cxn ang="0">
                  <a:pos x="14" y="263"/>
                </a:cxn>
                <a:cxn ang="0">
                  <a:pos x="244" y="14"/>
                </a:cxn>
              </a:cxnLst>
              <a:rect l="0" t="0" r="r" b="b"/>
              <a:pathLst>
                <a:path w="244" h="264">
                  <a:moveTo>
                    <a:pt x="244" y="14"/>
                  </a:moveTo>
                  <a:lnTo>
                    <a:pt x="244" y="14"/>
                  </a:lnTo>
                  <a:lnTo>
                    <a:pt x="230" y="0"/>
                  </a:lnTo>
                  <a:lnTo>
                    <a:pt x="0" y="249"/>
                  </a:lnTo>
                  <a:lnTo>
                    <a:pt x="14" y="263"/>
                  </a:lnTo>
                  <a:lnTo>
                    <a:pt x="244" y="14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78" name="Freeform 102"/>
            <p:cNvSpPr>
              <a:spLocks/>
            </p:cNvSpPr>
            <p:nvPr/>
          </p:nvSpPr>
          <p:spPr bwMode="auto">
            <a:xfrm>
              <a:off x="2961" y="2698"/>
              <a:ext cx="182" cy="183"/>
            </a:xfrm>
            <a:custGeom>
              <a:avLst/>
              <a:gdLst/>
              <a:ahLst/>
              <a:cxnLst>
                <a:cxn ang="0">
                  <a:pos x="182" y="14"/>
                </a:cxn>
                <a:cxn ang="0">
                  <a:pos x="182" y="14"/>
                </a:cxn>
                <a:cxn ang="0">
                  <a:pos x="168" y="0"/>
                </a:cxn>
                <a:cxn ang="0">
                  <a:pos x="0" y="168"/>
                </a:cxn>
                <a:cxn ang="0">
                  <a:pos x="14" y="182"/>
                </a:cxn>
                <a:cxn ang="0">
                  <a:pos x="182" y="14"/>
                </a:cxn>
              </a:cxnLst>
              <a:rect l="0" t="0" r="r" b="b"/>
              <a:pathLst>
                <a:path w="182" h="183">
                  <a:moveTo>
                    <a:pt x="182" y="14"/>
                  </a:moveTo>
                  <a:lnTo>
                    <a:pt x="182" y="14"/>
                  </a:lnTo>
                  <a:lnTo>
                    <a:pt x="168" y="0"/>
                  </a:lnTo>
                  <a:lnTo>
                    <a:pt x="0" y="168"/>
                  </a:lnTo>
                  <a:lnTo>
                    <a:pt x="14" y="182"/>
                  </a:lnTo>
                  <a:lnTo>
                    <a:pt x="182" y="14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79" name="Freeform 103"/>
            <p:cNvSpPr>
              <a:spLocks/>
            </p:cNvSpPr>
            <p:nvPr/>
          </p:nvSpPr>
          <p:spPr bwMode="auto">
            <a:xfrm>
              <a:off x="3259" y="2593"/>
              <a:ext cx="345" cy="350"/>
            </a:xfrm>
            <a:custGeom>
              <a:avLst/>
              <a:gdLst/>
              <a:ahLst/>
              <a:cxnLst>
                <a:cxn ang="0">
                  <a:pos x="0" y="335"/>
                </a:cxn>
                <a:cxn ang="0">
                  <a:pos x="0" y="335"/>
                </a:cxn>
                <a:cxn ang="0">
                  <a:pos x="9" y="350"/>
                </a:cxn>
                <a:cxn ang="0">
                  <a:pos x="345" y="14"/>
                </a:cxn>
                <a:cxn ang="0">
                  <a:pos x="335" y="0"/>
                </a:cxn>
                <a:cxn ang="0">
                  <a:pos x="0" y="335"/>
                </a:cxn>
              </a:cxnLst>
              <a:rect l="0" t="0" r="r" b="b"/>
              <a:pathLst>
                <a:path w="345" h="350">
                  <a:moveTo>
                    <a:pt x="0" y="335"/>
                  </a:moveTo>
                  <a:lnTo>
                    <a:pt x="0" y="335"/>
                  </a:lnTo>
                  <a:lnTo>
                    <a:pt x="9" y="350"/>
                  </a:lnTo>
                  <a:lnTo>
                    <a:pt x="345" y="14"/>
                  </a:lnTo>
                  <a:lnTo>
                    <a:pt x="335" y="0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80" name="Freeform 104"/>
            <p:cNvSpPr>
              <a:spLocks/>
            </p:cNvSpPr>
            <p:nvPr/>
          </p:nvSpPr>
          <p:spPr bwMode="auto">
            <a:xfrm>
              <a:off x="3446" y="2698"/>
              <a:ext cx="240" cy="245"/>
            </a:xfrm>
            <a:custGeom>
              <a:avLst/>
              <a:gdLst/>
              <a:ahLst/>
              <a:cxnLst>
                <a:cxn ang="0">
                  <a:pos x="0" y="230"/>
                </a:cxn>
                <a:cxn ang="0">
                  <a:pos x="0" y="230"/>
                </a:cxn>
                <a:cxn ang="0">
                  <a:pos x="9" y="244"/>
                </a:cxn>
                <a:cxn ang="0">
                  <a:pos x="240" y="14"/>
                </a:cxn>
                <a:cxn ang="0">
                  <a:pos x="230" y="0"/>
                </a:cxn>
                <a:cxn ang="0">
                  <a:pos x="0" y="230"/>
                </a:cxn>
              </a:cxnLst>
              <a:rect l="0" t="0" r="r" b="b"/>
              <a:pathLst>
                <a:path w="240" h="245">
                  <a:moveTo>
                    <a:pt x="0" y="230"/>
                  </a:moveTo>
                  <a:lnTo>
                    <a:pt x="0" y="230"/>
                  </a:lnTo>
                  <a:lnTo>
                    <a:pt x="9" y="244"/>
                  </a:lnTo>
                  <a:lnTo>
                    <a:pt x="240" y="14"/>
                  </a:lnTo>
                  <a:lnTo>
                    <a:pt x="230" y="0"/>
                  </a:lnTo>
                  <a:lnTo>
                    <a:pt x="0" y="23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81" name="Freeform 105"/>
            <p:cNvSpPr>
              <a:spLocks/>
            </p:cNvSpPr>
            <p:nvPr/>
          </p:nvSpPr>
          <p:spPr bwMode="auto">
            <a:xfrm>
              <a:off x="3633" y="2698"/>
              <a:ext cx="245" cy="245"/>
            </a:xfrm>
            <a:custGeom>
              <a:avLst/>
              <a:gdLst/>
              <a:ahLst/>
              <a:cxnLst>
                <a:cxn ang="0">
                  <a:pos x="0" y="230"/>
                </a:cxn>
                <a:cxn ang="0">
                  <a:pos x="0" y="230"/>
                </a:cxn>
                <a:cxn ang="0">
                  <a:pos x="14" y="244"/>
                </a:cxn>
                <a:cxn ang="0">
                  <a:pos x="244" y="14"/>
                </a:cxn>
                <a:cxn ang="0">
                  <a:pos x="230" y="0"/>
                </a:cxn>
                <a:cxn ang="0">
                  <a:pos x="0" y="230"/>
                </a:cxn>
              </a:cxnLst>
              <a:rect l="0" t="0" r="r" b="b"/>
              <a:pathLst>
                <a:path w="245" h="245">
                  <a:moveTo>
                    <a:pt x="0" y="230"/>
                  </a:moveTo>
                  <a:lnTo>
                    <a:pt x="0" y="230"/>
                  </a:lnTo>
                  <a:lnTo>
                    <a:pt x="14" y="244"/>
                  </a:lnTo>
                  <a:lnTo>
                    <a:pt x="244" y="14"/>
                  </a:lnTo>
                  <a:lnTo>
                    <a:pt x="230" y="0"/>
                  </a:lnTo>
                  <a:lnTo>
                    <a:pt x="0" y="23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82" name="Freeform 106"/>
            <p:cNvSpPr>
              <a:spLocks/>
            </p:cNvSpPr>
            <p:nvPr/>
          </p:nvSpPr>
          <p:spPr bwMode="auto">
            <a:xfrm>
              <a:off x="3820" y="2727"/>
              <a:ext cx="202" cy="216"/>
            </a:xfrm>
            <a:custGeom>
              <a:avLst/>
              <a:gdLst/>
              <a:ahLst/>
              <a:cxnLst>
                <a:cxn ang="0">
                  <a:pos x="201" y="9"/>
                </a:cxn>
                <a:cxn ang="0">
                  <a:pos x="201" y="9"/>
                </a:cxn>
                <a:cxn ang="0">
                  <a:pos x="187" y="0"/>
                </a:cxn>
                <a:cxn ang="0">
                  <a:pos x="0" y="201"/>
                </a:cxn>
                <a:cxn ang="0">
                  <a:pos x="14" y="216"/>
                </a:cxn>
                <a:cxn ang="0">
                  <a:pos x="201" y="9"/>
                </a:cxn>
              </a:cxnLst>
              <a:rect l="0" t="0" r="r" b="b"/>
              <a:pathLst>
                <a:path w="202" h="216">
                  <a:moveTo>
                    <a:pt x="201" y="9"/>
                  </a:moveTo>
                  <a:lnTo>
                    <a:pt x="201" y="9"/>
                  </a:lnTo>
                  <a:lnTo>
                    <a:pt x="187" y="0"/>
                  </a:lnTo>
                  <a:lnTo>
                    <a:pt x="0" y="201"/>
                  </a:lnTo>
                  <a:lnTo>
                    <a:pt x="14" y="216"/>
                  </a:lnTo>
                  <a:lnTo>
                    <a:pt x="201" y="9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83" name="Freeform 107"/>
            <p:cNvSpPr>
              <a:spLocks/>
            </p:cNvSpPr>
            <p:nvPr/>
          </p:nvSpPr>
          <p:spPr bwMode="auto">
            <a:xfrm>
              <a:off x="4036" y="2871"/>
              <a:ext cx="44" cy="63"/>
            </a:xfrm>
            <a:custGeom>
              <a:avLst/>
              <a:gdLst/>
              <a:ahLst/>
              <a:cxnLst>
                <a:cxn ang="0">
                  <a:pos x="0" y="62"/>
                </a:cxn>
                <a:cxn ang="0">
                  <a:pos x="43" y="0"/>
                </a:cxn>
              </a:cxnLst>
              <a:rect l="0" t="0" r="r" b="b"/>
              <a:pathLst>
                <a:path w="44" h="63">
                  <a:moveTo>
                    <a:pt x="0" y="62"/>
                  </a:moveTo>
                  <a:lnTo>
                    <a:pt x="43" y="0"/>
                  </a:lnTo>
                </a:path>
              </a:pathLst>
            </a:custGeom>
            <a:noFill/>
            <a:ln w="3048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84" name="Freeform 108"/>
            <p:cNvSpPr>
              <a:spLocks/>
            </p:cNvSpPr>
            <p:nvPr/>
          </p:nvSpPr>
          <p:spPr bwMode="auto">
            <a:xfrm>
              <a:off x="2966" y="3745"/>
              <a:ext cx="177" cy="163"/>
            </a:xfrm>
            <a:custGeom>
              <a:avLst/>
              <a:gdLst/>
              <a:ahLst/>
              <a:cxnLst>
                <a:cxn ang="0">
                  <a:pos x="0" y="148"/>
                </a:cxn>
                <a:cxn ang="0">
                  <a:pos x="0" y="148"/>
                </a:cxn>
                <a:cxn ang="0">
                  <a:pos x="9" y="163"/>
                </a:cxn>
                <a:cxn ang="0">
                  <a:pos x="177" y="14"/>
                </a:cxn>
                <a:cxn ang="0">
                  <a:pos x="163" y="0"/>
                </a:cxn>
                <a:cxn ang="0">
                  <a:pos x="0" y="148"/>
                </a:cxn>
              </a:cxnLst>
              <a:rect l="0" t="0" r="r" b="b"/>
              <a:pathLst>
                <a:path w="177" h="163">
                  <a:moveTo>
                    <a:pt x="0" y="148"/>
                  </a:moveTo>
                  <a:lnTo>
                    <a:pt x="0" y="148"/>
                  </a:lnTo>
                  <a:lnTo>
                    <a:pt x="9" y="163"/>
                  </a:lnTo>
                  <a:lnTo>
                    <a:pt x="177" y="14"/>
                  </a:lnTo>
                  <a:lnTo>
                    <a:pt x="163" y="0"/>
                  </a:lnTo>
                  <a:lnTo>
                    <a:pt x="0" y="148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85" name="Freeform 109"/>
            <p:cNvSpPr>
              <a:spLocks/>
            </p:cNvSpPr>
            <p:nvPr/>
          </p:nvSpPr>
          <p:spPr bwMode="auto">
            <a:xfrm>
              <a:off x="3091" y="3750"/>
              <a:ext cx="220" cy="220"/>
            </a:xfrm>
            <a:custGeom>
              <a:avLst/>
              <a:gdLst/>
              <a:ahLst/>
              <a:cxnLst>
                <a:cxn ang="0">
                  <a:pos x="220" y="9"/>
                </a:cxn>
                <a:cxn ang="0">
                  <a:pos x="220" y="9"/>
                </a:cxn>
                <a:cxn ang="0">
                  <a:pos x="206" y="0"/>
                </a:cxn>
                <a:cxn ang="0">
                  <a:pos x="0" y="206"/>
                </a:cxn>
                <a:cxn ang="0">
                  <a:pos x="9" y="220"/>
                </a:cxn>
                <a:cxn ang="0">
                  <a:pos x="220" y="9"/>
                </a:cxn>
              </a:cxnLst>
              <a:rect l="0" t="0" r="r" b="b"/>
              <a:pathLst>
                <a:path w="220" h="220">
                  <a:moveTo>
                    <a:pt x="220" y="9"/>
                  </a:moveTo>
                  <a:lnTo>
                    <a:pt x="220" y="9"/>
                  </a:lnTo>
                  <a:lnTo>
                    <a:pt x="206" y="0"/>
                  </a:lnTo>
                  <a:lnTo>
                    <a:pt x="0" y="206"/>
                  </a:lnTo>
                  <a:lnTo>
                    <a:pt x="9" y="220"/>
                  </a:lnTo>
                  <a:lnTo>
                    <a:pt x="220" y="9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86" name="Freeform 110"/>
            <p:cNvSpPr>
              <a:spLocks/>
            </p:cNvSpPr>
            <p:nvPr/>
          </p:nvSpPr>
          <p:spPr bwMode="auto">
            <a:xfrm>
              <a:off x="3259" y="3750"/>
              <a:ext cx="240" cy="220"/>
            </a:xfrm>
            <a:custGeom>
              <a:avLst/>
              <a:gdLst/>
              <a:ahLst/>
              <a:cxnLst>
                <a:cxn ang="0">
                  <a:pos x="239" y="9"/>
                </a:cxn>
                <a:cxn ang="0">
                  <a:pos x="239" y="9"/>
                </a:cxn>
                <a:cxn ang="0">
                  <a:pos x="230" y="0"/>
                </a:cxn>
                <a:cxn ang="0">
                  <a:pos x="0" y="206"/>
                </a:cxn>
                <a:cxn ang="0">
                  <a:pos x="9" y="220"/>
                </a:cxn>
                <a:cxn ang="0">
                  <a:pos x="239" y="9"/>
                </a:cxn>
              </a:cxnLst>
              <a:rect l="0" t="0" r="r" b="b"/>
              <a:pathLst>
                <a:path w="240" h="220">
                  <a:moveTo>
                    <a:pt x="239" y="9"/>
                  </a:moveTo>
                  <a:lnTo>
                    <a:pt x="239" y="9"/>
                  </a:lnTo>
                  <a:lnTo>
                    <a:pt x="230" y="0"/>
                  </a:lnTo>
                  <a:lnTo>
                    <a:pt x="0" y="206"/>
                  </a:lnTo>
                  <a:lnTo>
                    <a:pt x="9" y="220"/>
                  </a:lnTo>
                  <a:lnTo>
                    <a:pt x="239" y="9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87" name="Freeform 111"/>
            <p:cNvSpPr>
              <a:spLocks/>
            </p:cNvSpPr>
            <p:nvPr/>
          </p:nvSpPr>
          <p:spPr bwMode="auto">
            <a:xfrm>
              <a:off x="3427" y="3750"/>
              <a:ext cx="259" cy="264"/>
            </a:xfrm>
            <a:custGeom>
              <a:avLst/>
              <a:gdLst/>
              <a:ahLst/>
              <a:cxnLst>
                <a:cxn ang="0">
                  <a:pos x="0" y="249"/>
                </a:cxn>
                <a:cxn ang="0">
                  <a:pos x="0" y="249"/>
                </a:cxn>
                <a:cxn ang="0">
                  <a:pos x="9" y="263"/>
                </a:cxn>
                <a:cxn ang="0">
                  <a:pos x="259" y="9"/>
                </a:cxn>
                <a:cxn ang="0">
                  <a:pos x="249" y="0"/>
                </a:cxn>
                <a:cxn ang="0">
                  <a:pos x="0" y="249"/>
                </a:cxn>
              </a:cxnLst>
              <a:rect l="0" t="0" r="r" b="b"/>
              <a:pathLst>
                <a:path w="259" h="264">
                  <a:moveTo>
                    <a:pt x="0" y="249"/>
                  </a:moveTo>
                  <a:lnTo>
                    <a:pt x="0" y="249"/>
                  </a:lnTo>
                  <a:lnTo>
                    <a:pt x="9" y="263"/>
                  </a:lnTo>
                  <a:lnTo>
                    <a:pt x="259" y="9"/>
                  </a:lnTo>
                  <a:lnTo>
                    <a:pt x="249" y="0"/>
                  </a:lnTo>
                  <a:lnTo>
                    <a:pt x="0" y="249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88" name="Freeform 112"/>
            <p:cNvSpPr>
              <a:spLocks/>
            </p:cNvSpPr>
            <p:nvPr/>
          </p:nvSpPr>
          <p:spPr bwMode="auto">
            <a:xfrm>
              <a:off x="3446" y="3750"/>
              <a:ext cx="432" cy="427"/>
            </a:xfrm>
            <a:custGeom>
              <a:avLst/>
              <a:gdLst/>
              <a:ahLst/>
              <a:cxnLst>
                <a:cxn ang="0">
                  <a:pos x="432" y="9"/>
                </a:cxn>
                <a:cxn ang="0">
                  <a:pos x="432" y="9"/>
                </a:cxn>
                <a:cxn ang="0">
                  <a:pos x="417" y="0"/>
                </a:cxn>
                <a:cxn ang="0">
                  <a:pos x="0" y="417"/>
                </a:cxn>
                <a:cxn ang="0">
                  <a:pos x="9" y="427"/>
                </a:cxn>
                <a:cxn ang="0">
                  <a:pos x="432" y="9"/>
                </a:cxn>
              </a:cxnLst>
              <a:rect l="0" t="0" r="r" b="b"/>
              <a:pathLst>
                <a:path w="432" h="427">
                  <a:moveTo>
                    <a:pt x="432" y="9"/>
                  </a:moveTo>
                  <a:lnTo>
                    <a:pt x="432" y="9"/>
                  </a:lnTo>
                  <a:lnTo>
                    <a:pt x="417" y="0"/>
                  </a:lnTo>
                  <a:lnTo>
                    <a:pt x="0" y="417"/>
                  </a:lnTo>
                  <a:lnTo>
                    <a:pt x="9" y="427"/>
                  </a:lnTo>
                  <a:lnTo>
                    <a:pt x="432" y="9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89" name="Freeform 113"/>
            <p:cNvSpPr>
              <a:spLocks/>
            </p:cNvSpPr>
            <p:nvPr/>
          </p:nvSpPr>
          <p:spPr bwMode="auto">
            <a:xfrm>
              <a:off x="3801" y="3750"/>
              <a:ext cx="221" cy="225"/>
            </a:xfrm>
            <a:custGeom>
              <a:avLst/>
              <a:gdLst/>
              <a:ahLst/>
              <a:cxnLst>
                <a:cxn ang="0">
                  <a:pos x="220" y="9"/>
                </a:cxn>
                <a:cxn ang="0">
                  <a:pos x="220" y="9"/>
                </a:cxn>
                <a:cxn ang="0">
                  <a:pos x="211" y="0"/>
                </a:cxn>
                <a:cxn ang="0">
                  <a:pos x="0" y="211"/>
                </a:cxn>
                <a:cxn ang="0">
                  <a:pos x="14" y="225"/>
                </a:cxn>
                <a:cxn ang="0">
                  <a:pos x="220" y="9"/>
                </a:cxn>
              </a:cxnLst>
              <a:rect l="0" t="0" r="r" b="b"/>
              <a:pathLst>
                <a:path w="221" h="225">
                  <a:moveTo>
                    <a:pt x="220" y="9"/>
                  </a:moveTo>
                  <a:lnTo>
                    <a:pt x="220" y="9"/>
                  </a:lnTo>
                  <a:lnTo>
                    <a:pt x="211" y="0"/>
                  </a:lnTo>
                  <a:lnTo>
                    <a:pt x="0" y="211"/>
                  </a:lnTo>
                  <a:lnTo>
                    <a:pt x="14" y="225"/>
                  </a:lnTo>
                  <a:lnTo>
                    <a:pt x="220" y="9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90" name="Freeform 114"/>
            <p:cNvSpPr>
              <a:spLocks/>
            </p:cNvSpPr>
            <p:nvPr/>
          </p:nvSpPr>
          <p:spPr bwMode="auto">
            <a:xfrm>
              <a:off x="3172" y="4186"/>
              <a:ext cx="432" cy="432"/>
            </a:xfrm>
            <a:custGeom>
              <a:avLst/>
              <a:gdLst/>
              <a:ahLst/>
              <a:cxnLst>
                <a:cxn ang="0">
                  <a:pos x="431" y="14"/>
                </a:cxn>
                <a:cxn ang="0">
                  <a:pos x="431" y="14"/>
                </a:cxn>
                <a:cxn ang="0">
                  <a:pos x="422" y="0"/>
                </a:cxn>
                <a:cxn ang="0">
                  <a:pos x="0" y="422"/>
                </a:cxn>
                <a:cxn ang="0">
                  <a:pos x="14" y="431"/>
                </a:cxn>
                <a:cxn ang="0">
                  <a:pos x="431" y="14"/>
                </a:cxn>
              </a:cxnLst>
              <a:rect l="0" t="0" r="r" b="b"/>
              <a:pathLst>
                <a:path w="432" h="432">
                  <a:moveTo>
                    <a:pt x="431" y="14"/>
                  </a:moveTo>
                  <a:lnTo>
                    <a:pt x="431" y="14"/>
                  </a:lnTo>
                  <a:lnTo>
                    <a:pt x="422" y="0"/>
                  </a:lnTo>
                  <a:lnTo>
                    <a:pt x="0" y="422"/>
                  </a:lnTo>
                  <a:lnTo>
                    <a:pt x="14" y="431"/>
                  </a:lnTo>
                  <a:lnTo>
                    <a:pt x="431" y="14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91" name="Freeform 115"/>
            <p:cNvSpPr>
              <a:spLocks/>
            </p:cNvSpPr>
            <p:nvPr/>
          </p:nvSpPr>
          <p:spPr bwMode="auto">
            <a:xfrm>
              <a:off x="2961" y="4407"/>
              <a:ext cx="211" cy="235"/>
            </a:xfrm>
            <a:custGeom>
              <a:avLst/>
              <a:gdLst/>
              <a:ahLst/>
              <a:cxnLst>
                <a:cxn ang="0">
                  <a:pos x="211" y="14"/>
                </a:cxn>
                <a:cxn ang="0">
                  <a:pos x="211" y="14"/>
                </a:cxn>
                <a:cxn ang="0">
                  <a:pos x="201" y="0"/>
                </a:cxn>
                <a:cxn ang="0">
                  <a:pos x="0" y="220"/>
                </a:cxn>
                <a:cxn ang="0">
                  <a:pos x="14" y="235"/>
                </a:cxn>
                <a:cxn ang="0">
                  <a:pos x="211" y="14"/>
                </a:cxn>
              </a:cxnLst>
              <a:rect l="0" t="0" r="r" b="b"/>
              <a:pathLst>
                <a:path w="211" h="235">
                  <a:moveTo>
                    <a:pt x="211" y="14"/>
                  </a:moveTo>
                  <a:lnTo>
                    <a:pt x="211" y="14"/>
                  </a:lnTo>
                  <a:lnTo>
                    <a:pt x="201" y="0"/>
                  </a:lnTo>
                  <a:lnTo>
                    <a:pt x="0" y="220"/>
                  </a:lnTo>
                  <a:lnTo>
                    <a:pt x="14" y="235"/>
                  </a:lnTo>
                  <a:lnTo>
                    <a:pt x="211" y="14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92" name="Freeform 116"/>
            <p:cNvSpPr>
              <a:spLocks/>
            </p:cNvSpPr>
            <p:nvPr/>
          </p:nvSpPr>
          <p:spPr bwMode="auto">
            <a:xfrm>
              <a:off x="2961" y="4671"/>
              <a:ext cx="163" cy="159"/>
            </a:xfrm>
            <a:custGeom>
              <a:avLst/>
              <a:gdLst/>
              <a:ahLst/>
              <a:cxnLst>
                <a:cxn ang="0">
                  <a:pos x="163" y="9"/>
                </a:cxn>
                <a:cxn ang="0">
                  <a:pos x="163" y="9"/>
                </a:cxn>
                <a:cxn ang="0">
                  <a:pos x="148" y="0"/>
                </a:cxn>
                <a:cxn ang="0">
                  <a:pos x="0" y="144"/>
                </a:cxn>
                <a:cxn ang="0">
                  <a:pos x="14" y="158"/>
                </a:cxn>
                <a:cxn ang="0">
                  <a:pos x="163" y="9"/>
                </a:cxn>
              </a:cxnLst>
              <a:rect l="0" t="0" r="r" b="b"/>
              <a:pathLst>
                <a:path w="163" h="159">
                  <a:moveTo>
                    <a:pt x="163" y="9"/>
                  </a:moveTo>
                  <a:lnTo>
                    <a:pt x="163" y="9"/>
                  </a:lnTo>
                  <a:lnTo>
                    <a:pt x="148" y="0"/>
                  </a:lnTo>
                  <a:lnTo>
                    <a:pt x="0" y="144"/>
                  </a:lnTo>
                  <a:lnTo>
                    <a:pt x="14" y="158"/>
                  </a:lnTo>
                  <a:lnTo>
                    <a:pt x="163" y="9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93" name="Freeform 117"/>
            <p:cNvSpPr>
              <a:spLocks/>
            </p:cNvSpPr>
            <p:nvPr/>
          </p:nvSpPr>
          <p:spPr bwMode="auto">
            <a:xfrm>
              <a:off x="3259" y="4354"/>
              <a:ext cx="408" cy="394"/>
            </a:xfrm>
            <a:custGeom>
              <a:avLst/>
              <a:gdLst/>
              <a:ahLst/>
              <a:cxnLst>
                <a:cxn ang="0">
                  <a:pos x="407" y="14"/>
                </a:cxn>
                <a:cxn ang="0">
                  <a:pos x="407" y="14"/>
                </a:cxn>
                <a:cxn ang="0">
                  <a:pos x="398" y="0"/>
                </a:cxn>
                <a:cxn ang="0">
                  <a:pos x="0" y="379"/>
                </a:cxn>
                <a:cxn ang="0">
                  <a:pos x="9" y="393"/>
                </a:cxn>
                <a:cxn ang="0">
                  <a:pos x="407" y="14"/>
                </a:cxn>
              </a:cxnLst>
              <a:rect l="0" t="0" r="r" b="b"/>
              <a:pathLst>
                <a:path w="408" h="394">
                  <a:moveTo>
                    <a:pt x="407" y="14"/>
                  </a:moveTo>
                  <a:lnTo>
                    <a:pt x="407" y="14"/>
                  </a:lnTo>
                  <a:lnTo>
                    <a:pt x="398" y="0"/>
                  </a:lnTo>
                  <a:lnTo>
                    <a:pt x="0" y="379"/>
                  </a:lnTo>
                  <a:lnTo>
                    <a:pt x="9" y="393"/>
                  </a:lnTo>
                  <a:lnTo>
                    <a:pt x="407" y="14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94" name="Freeform 118"/>
            <p:cNvSpPr>
              <a:spLocks/>
            </p:cNvSpPr>
            <p:nvPr/>
          </p:nvSpPr>
          <p:spPr bwMode="auto">
            <a:xfrm>
              <a:off x="3571" y="4398"/>
              <a:ext cx="244" cy="244"/>
            </a:xfrm>
            <a:custGeom>
              <a:avLst/>
              <a:gdLst/>
              <a:ahLst/>
              <a:cxnLst>
                <a:cxn ang="0">
                  <a:pos x="244" y="14"/>
                </a:cxn>
                <a:cxn ang="0">
                  <a:pos x="244" y="14"/>
                </a:cxn>
                <a:cxn ang="0">
                  <a:pos x="230" y="0"/>
                </a:cxn>
                <a:cxn ang="0">
                  <a:pos x="0" y="230"/>
                </a:cxn>
                <a:cxn ang="0">
                  <a:pos x="14" y="244"/>
                </a:cxn>
                <a:cxn ang="0">
                  <a:pos x="244" y="14"/>
                </a:cxn>
              </a:cxnLst>
              <a:rect l="0" t="0" r="r" b="b"/>
              <a:pathLst>
                <a:path w="244" h="244">
                  <a:moveTo>
                    <a:pt x="244" y="14"/>
                  </a:moveTo>
                  <a:lnTo>
                    <a:pt x="244" y="14"/>
                  </a:lnTo>
                  <a:lnTo>
                    <a:pt x="230" y="0"/>
                  </a:lnTo>
                  <a:lnTo>
                    <a:pt x="0" y="230"/>
                  </a:lnTo>
                  <a:lnTo>
                    <a:pt x="14" y="244"/>
                  </a:lnTo>
                  <a:lnTo>
                    <a:pt x="244" y="14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95" name="Freeform 119"/>
            <p:cNvSpPr>
              <a:spLocks/>
            </p:cNvSpPr>
            <p:nvPr/>
          </p:nvSpPr>
          <p:spPr bwMode="auto">
            <a:xfrm>
              <a:off x="3983" y="3874"/>
              <a:ext cx="106" cy="101"/>
            </a:xfrm>
            <a:custGeom>
              <a:avLst/>
              <a:gdLst/>
              <a:ahLst/>
              <a:cxnLst>
                <a:cxn ang="0">
                  <a:pos x="0" y="86"/>
                </a:cxn>
                <a:cxn ang="0">
                  <a:pos x="0" y="86"/>
                </a:cxn>
                <a:cxn ang="0">
                  <a:pos x="14" y="100"/>
                </a:cxn>
                <a:cxn ang="0">
                  <a:pos x="105" y="9"/>
                </a:cxn>
                <a:cxn ang="0">
                  <a:pos x="91" y="0"/>
                </a:cxn>
                <a:cxn ang="0">
                  <a:pos x="0" y="86"/>
                </a:cxn>
              </a:cxnLst>
              <a:rect l="0" t="0" r="r" b="b"/>
              <a:pathLst>
                <a:path w="106" h="101">
                  <a:moveTo>
                    <a:pt x="0" y="86"/>
                  </a:moveTo>
                  <a:lnTo>
                    <a:pt x="0" y="86"/>
                  </a:lnTo>
                  <a:lnTo>
                    <a:pt x="14" y="100"/>
                  </a:lnTo>
                  <a:lnTo>
                    <a:pt x="105" y="9"/>
                  </a:lnTo>
                  <a:lnTo>
                    <a:pt x="91" y="0"/>
                  </a:lnTo>
                  <a:lnTo>
                    <a:pt x="0" y="86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96" name="Freeform 120"/>
            <p:cNvSpPr>
              <a:spLocks/>
            </p:cNvSpPr>
            <p:nvPr/>
          </p:nvSpPr>
          <p:spPr bwMode="auto">
            <a:xfrm>
              <a:off x="3297" y="4734"/>
              <a:ext cx="158" cy="158"/>
            </a:xfrm>
            <a:custGeom>
              <a:avLst/>
              <a:gdLst/>
              <a:ahLst/>
              <a:cxnLst>
                <a:cxn ang="0">
                  <a:pos x="158" y="9"/>
                </a:cxn>
                <a:cxn ang="0">
                  <a:pos x="158" y="9"/>
                </a:cxn>
                <a:cxn ang="0">
                  <a:pos x="148" y="0"/>
                </a:cxn>
                <a:cxn ang="0">
                  <a:pos x="0" y="148"/>
                </a:cxn>
                <a:cxn ang="0">
                  <a:pos x="14" y="158"/>
                </a:cxn>
                <a:cxn ang="0">
                  <a:pos x="158" y="9"/>
                </a:cxn>
              </a:cxnLst>
              <a:rect l="0" t="0" r="r" b="b"/>
              <a:pathLst>
                <a:path w="158" h="158">
                  <a:moveTo>
                    <a:pt x="158" y="9"/>
                  </a:moveTo>
                  <a:lnTo>
                    <a:pt x="158" y="9"/>
                  </a:lnTo>
                  <a:lnTo>
                    <a:pt x="148" y="0"/>
                  </a:lnTo>
                  <a:lnTo>
                    <a:pt x="0" y="148"/>
                  </a:lnTo>
                  <a:lnTo>
                    <a:pt x="14" y="158"/>
                  </a:lnTo>
                  <a:lnTo>
                    <a:pt x="158" y="9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97" name="Freeform 121"/>
            <p:cNvSpPr>
              <a:spLocks/>
            </p:cNvSpPr>
            <p:nvPr/>
          </p:nvSpPr>
          <p:spPr bwMode="auto">
            <a:xfrm>
              <a:off x="3614" y="4431"/>
              <a:ext cx="355" cy="355"/>
            </a:xfrm>
            <a:custGeom>
              <a:avLst/>
              <a:gdLst/>
              <a:ahLst/>
              <a:cxnLst>
                <a:cxn ang="0">
                  <a:pos x="355" y="14"/>
                </a:cxn>
                <a:cxn ang="0">
                  <a:pos x="355" y="14"/>
                </a:cxn>
                <a:cxn ang="0">
                  <a:pos x="340" y="0"/>
                </a:cxn>
                <a:cxn ang="0">
                  <a:pos x="0" y="345"/>
                </a:cxn>
                <a:cxn ang="0">
                  <a:pos x="9" y="355"/>
                </a:cxn>
                <a:cxn ang="0">
                  <a:pos x="355" y="14"/>
                </a:cxn>
              </a:cxnLst>
              <a:rect l="0" t="0" r="r" b="b"/>
              <a:pathLst>
                <a:path w="355" h="355">
                  <a:moveTo>
                    <a:pt x="355" y="14"/>
                  </a:moveTo>
                  <a:lnTo>
                    <a:pt x="355" y="14"/>
                  </a:lnTo>
                  <a:lnTo>
                    <a:pt x="340" y="0"/>
                  </a:lnTo>
                  <a:lnTo>
                    <a:pt x="0" y="345"/>
                  </a:lnTo>
                  <a:lnTo>
                    <a:pt x="9" y="355"/>
                  </a:lnTo>
                  <a:lnTo>
                    <a:pt x="355" y="14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98" name="Freeform 122"/>
            <p:cNvSpPr>
              <a:spLocks/>
            </p:cNvSpPr>
            <p:nvPr/>
          </p:nvSpPr>
          <p:spPr bwMode="auto">
            <a:xfrm>
              <a:off x="3926" y="4522"/>
              <a:ext cx="163" cy="183"/>
            </a:xfrm>
            <a:custGeom>
              <a:avLst/>
              <a:gdLst/>
              <a:ahLst/>
              <a:cxnLst>
                <a:cxn ang="0">
                  <a:pos x="163" y="14"/>
                </a:cxn>
                <a:cxn ang="0">
                  <a:pos x="163" y="14"/>
                </a:cxn>
                <a:cxn ang="0">
                  <a:pos x="148" y="0"/>
                </a:cxn>
                <a:cxn ang="0">
                  <a:pos x="0" y="168"/>
                </a:cxn>
                <a:cxn ang="0">
                  <a:pos x="14" y="182"/>
                </a:cxn>
                <a:cxn ang="0">
                  <a:pos x="163" y="14"/>
                </a:cxn>
              </a:cxnLst>
              <a:rect l="0" t="0" r="r" b="b"/>
              <a:pathLst>
                <a:path w="163" h="183">
                  <a:moveTo>
                    <a:pt x="163" y="14"/>
                  </a:moveTo>
                  <a:lnTo>
                    <a:pt x="163" y="14"/>
                  </a:lnTo>
                  <a:lnTo>
                    <a:pt x="148" y="0"/>
                  </a:lnTo>
                  <a:lnTo>
                    <a:pt x="0" y="168"/>
                  </a:lnTo>
                  <a:lnTo>
                    <a:pt x="14" y="182"/>
                  </a:lnTo>
                  <a:lnTo>
                    <a:pt x="163" y="14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99" name="Freeform 123"/>
            <p:cNvSpPr>
              <a:spLocks/>
            </p:cNvSpPr>
            <p:nvPr/>
          </p:nvSpPr>
          <p:spPr bwMode="auto">
            <a:xfrm>
              <a:off x="3657" y="4815"/>
              <a:ext cx="115" cy="115"/>
            </a:xfrm>
            <a:custGeom>
              <a:avLst/>
              <a:gdLst/>
              <a:ahLst/>
              <a:cxnLst>
                <a:cxn ang="0">
                  <a:pos x="115" y="14"/>
                </a:cxn>
                <a:cxn ang="0">
                  <a:pos x="115" y="14"/>
                </a:cxn>
                <a:cxn ang="0">
                  <a:pos x="100" y="0"/>
                </a:cxn>
                <a:cxn ang="0">
                  <a:pos x="0" y="100"/>
                </a:cxn>
                <a:cxn ang="0">
                  <a:pos x="9" y="115"/>
                </a:cxn>
                <a:cxn ang="0">
                  <a:pos x="115" y="14"/>
                </a:cxn>
              </a:cxnLst>
              <a:rect l="0" t="0" r="r" b="b"/>
              <a:pathLst>
                <a:path w="115" h="115">
                  <a:moveTo>
                    <a:pt x="115" y="14"/>
                  </a:moveTo>
                  <a:lnTo>
                    <a:pt x="115" y="14"/>
                  </a:lnTo>
                  <a:lnTo>
                    <a:pt x="100" y="0"/>
                  </a:lnTo>
                  <a:lnTo>
                    <a:pt x="0" y="100"/>
                  </a:lnTo>
                  <a:lnTo>
                    <a:pt x="9" y="115"/>
                  </a:lnTo>
                  <a:lnTo>
                    <a:pt x="115" y="14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00" name="Freeform 124"/>
            <p:cNvSpPr>
              <a:spLocks/>
            </p:cNvSpPr>
            <p:nvPr/>
          </p:nvSpPr>
          <p:spPr bwMode="auto">
            <a:xfrm>
              <a:off x="3969" y="4710"/>
              <a:ext cx="120" cy="120"/>
            </a:xfrm>
            <a:custGeom>
              <a:avLst/>
              <a:gdLst/>
              <a:ahLst/>
              <a:cxnLst>
                <a:cxn ang="0">
                  <a:pos x="120" y="14"/>
                </a:cxn>
                <a:cxn ang="0">
                  <a:pos x="120" y="14"/>
                </a:cxn>
                <a:cxn ang="0">
                  <a:pos x="105" y="0"/>
                </a:cxn>
                <a:cxn ang="0">
                  <a:pos x="0" y="105"/>
                </a:cxn>
                <a:cxn ang="0">
                  <a:pos x="14" y="120"/>
                </a:cxn>
                <a:cxn ang="0">
                  <a:pos x="120" y="14"/>
                </a:cxn>
              </a:cxnLst>
              <a:rect l="0" t="0" r="r" b="b"/>
              <a:pathLst>
                <a:path w="120" h="120">
                  <a:moveTo>
                    <a:pt x="120" y="14"/>
                  </a:moveTo>
                  <a:lnTo>
                    <a:pt x="120" y="14"/>
                  </a:lnTo>
                  <a:lnTo>
                    <a:pt x="105" y="0"/>
                  </a:lnTo>
                  <a:lnTo>
                    <a:pt x="0" y="105"/>
                  </a:lnTo>
                  <a:lnTo>
                    <a:pt x="14" y="120"/>
                  </a:lnTo>
                  <a:lnTo>
                    <a:pt x="120" y="14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01" name="Freeform 125"/>
            <p:cNvSpPr>
              <a:spLocks/>
            </p:cNvSpPr>
            <p:nvPr/>
          </p:nvSpPr>
          <p:spPr bwMode="auto">
            <a:xfrm>
              <a:off x="7003" y="1594"/>
              <a:ext cx="158" cy="17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0" y="9"/>
                </a:cxn>
                <a:cxn ang="0">
                  <a:pos x="148" y="177"/>
                </a:cxn>
                <a:cxn ang="0">
                  <a:pos x="158" y="163"/>
                </a:cxn>
                <a:cxn ang="0">
                  <a:pos x="14" y="0"/>
                </a:cxn>
              </a:cxnLst>
              <a:rect l="0" t="0" r="r" b="b"/>
              <a:pathLst>
                <a:path w="158" h="178">
                  <a:moveTo>
                    <a:pt x="14" y="0"/>
                  </a:moveTo>
                  <a:lnTo>
                    <a:pt x="14" y="0"/>
                  </a:lnTo>
                  <a:lnTo>
                    <a:pt x="0" y="9"/>
                  </a:lnTo>
                  <a:lnTo>
                    <a:pt x="148" y="177"/>
                  </a:lnTo>
                  <a:lnTo>
                    <a:pt x="158" y="163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02" name="Freeform 126"/>
            <p:cNvSpPr>
              <a:spLocks/>
            </p:cNvSpPr>
            <p:nvPr/>
          </p:nvSpPr>
          <p:spPr bwMode="auto">
            <a:xfrm>
              <a:off x="6835" y="1590"/>
              <a:ext cx="326" cy="331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0" y="14"/>
                </a:cxn>
                <a:cxn ang="0">
                  <a:pos x="316" y="331"/>
                </a:cxn>
                <a:cxn ang="0">
                  <a:pos x="326" y="316"/>
                </a:cxn>
                <a:cxn ang="0">
                  <a:pos x="14" y="0"/>
                </a:cxn>
              </a:cxnLst>
              <a:rect l="0" t="0" r="r" b="b"/>
              <a:pathLst>
                <a:path w="326" h="331">
                  <a:moveTo>
                    <a:pt x="14" y="0"/>
                  </a:moveTo>
                  <a:lnTo>
                    <a:pt x="14" y="0"/>
                  </a:lnTo>
                  <a:lnTo>
                    <a:pt x="0" y="14"/>
                  </a:lnTo>
                  <a:lnTo>
                    <a:pt x="316" y="331"/>
                  </a:lnTo>
                  <a:lnTo>
                    <a:pt x="326" y="316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03" name="Freeform 127"/>
            <p:cNvSpPr>
              <a:spLocks/>
            </p:cNvSpPr>
            <p:nvPr/>
          </p:nvSpPr>
          <p:spPr bwMode="auto">
            <a:xfrm>
              <a:off x="6691" y="1590"/>
              <a:ext cx="470" cy="499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9" y="0"/>
                </a:cxn>
                <a:cxn ang="0">
                  <a:pos x="0" y="14"/>
                </a:cxn>
                <a:cxn ang="0">
                  <a:pos x="460" y="499"/>
                </a:cxn>
                <a:cxn ang="0">
                  <a:pos x="470" y="484"/>
                </a:cxn>
                <a:cxn ang="0">
                  <a:pos x="9" y="0"/>
                </a:cxn>
              </a:cxnLst>
              <a:rect l="0" t="0" r="r" b="b"/>
              <a:pathLst>
                <a:path w="470" h="499">
                  <a:moveTo>
                    <a:pt x="9" y="0"/>
                  </a:moveTo>
                  <a:lnTo>
                    <a:pt x="9" y="0"/>
                  </a:lnTo>
                  <a:lnTo>
                    <a:pt x="0" y="14"/>
                  </a:lnTo>
                  <a:lnTo>
                    <a:pt x="460" y="499"/>
                  </a:lnTo>
                  <a:lnTo>
                    <a:pt x="470" y="484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04" name="Freeform 128"/>
            <p:cNvSpPr>
              <a:spLocks/>
            </p:cNvSpPr>
            <p:nvPr/>
          </p:nvSpPr>
          <p:spPr bwMode="auto">
            <a:xfrm>
              <a:off x="6523" y="1590"/>
              <a:ext cx="638" cy="643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9" y="0"/>
                </a:cxn>
                <a:cxn ang="0">
                  <a:pos x="0" y="14"/>
                </a:cxn>
                <a:cxn ang="0">
                  <a:pos x="628" y="643"/>
                </a:cxn>
                <a:cxn ang="0">
                  <a:pos x="638" y="633"/>
                </a:cxn>
                <a:cxn ang="0">
                  <a:pos x="9" y="0"/>
                </a:cxn>
              </a:cxnLst>
              <a:rect l="0" t="0" r="r" b="b"/>
              <a:pathLst>
                <a:path w="638" h="643">
                  <a:moveTo>
                    <a:pt x="9" y="0"/>
                  </a:moveTo>
                  <a:lnTo>
                    <a:pt x="9" y="0"/>
                  </a:lnTo>
                  <a:lnTo>
                    <a:pt x="0" y="14"/>
                  </a:lnTo>
                  <a:lnTo>
                    <a:pt x="628" y="643"/>
                  </a:lnTo>
                  <a:lnTo>
                    <a:pt x="638" y="633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05" name="Freeform 129"/>
            <p:cNvSpPr>
              <a:spLocks/>
            </p:cNvSpPr>
            <p:nvPr/>
          </p:nvSpPr>
          <p:spPr bwMode="auto">
            <a:xfrm>
              <a:off x="6374" y="1590"/>
              <a:ext cx="787" cy="80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0" y="14"/>
                </a:cxn>
                <a:cxn ang="0">
                  <a:pos x="777" y="806"/>
                </a:cxn>
                <a:cxn ang="0">
                  <a:pos x="787" y="792"/>
                </a:cxn>
                <a:cxn ang="0">
                  <a:pos x="14" y="0"/>
                </a:cxn>
              </a:cxnLst>
              <a:rect l="0" t="0" r="r" b="b"/>
              <a:pathLst>
                <a:path w="787" h="806">
                  <a:moveTo>
                    <a:pt x="14" y="0"/>
                  </a:moveTo>
                  <a:lnTo>
                    <a:pt x="14" y="0"/>
                  </a:lnTo>
                  <a:lnTo>
                    <a:pt x="0" y="14"/>
                  </a:lnTo>
                  <a:lnTo>
                    <a:pt x="777" y="806"/>
                  </a:lnTo>
                  <a:lnTo>
                    <a:pt x="787" y="79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06" name="Freeform 130"/>
            <p:cNvSpPr>
              <a:spLocks/>
            </p:cNvSpPr>
            <p:nvPr/>
          </p:nvSpPr>
          <p:spPr bwMode="auto">
            <a:xfrm>
              <a:off x="6206" y="1590"/>
              <a:ext cx="955" cy="955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0" y="14"/>
                </a:cxn>
                <a:cxn ang="0">
                  <a:pos x="945" y="955"/>
                </a:cxn>
                <a:cxn ang="0">
                  <a:pos x="955" y="940"/>
                </a:cxn>
                <a:cxn ang="0">
                  <a:pos x="14" y="0"/>
                </a:cxn>
              </a:cxnLst>
              <a:rect l="0" t="0" r="r" b="b"/>
              <a:pathLst>
                <a:path w="955" h="955">
                  <a:moveTo>
                    <a:pt x="14" y="0"/>
                  </a:moveTo>
                  <a:lnTo>
                    <a:pt x="14" y="0"/>
                  </a:lnTo>
                  <a:lnTo>
                    <a:pt x="0" y="14"/>
                  </a:lnTo>
                  <a:lnTo>
                    <a:pt x="945" y="955"/>
                  </a:lnTo>
                  <a:lnTo>
                    <a:pt x="955" y="94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07" name="Freeform 131"/>
            <p:cNvSpPr>
              <a:spLocks/>
            </p:cNvSpPr>
            <p:nvPr/>
          </p:nvSpPr>
          <p:spPr bwMode="auto">
            <a:xfrm>
              <a:off x="6062" y="1590"/>
              <a:ext cx="1099" cy="1123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9" y="0"/>
                </a:cxn>
                <a:cxn ang="0">
                  <a:pos x="0" y="14"/>
                </a:cxn>
                <a:cxn ang="0">
                  <a:pos x="1089" y="1123"/>
                </a:cxn>
                <a:cxn ang="0">
                  <a:pos x="1099" y="1108"/>
                </a:cxn>
                <a:cxn ang="0">
                  <a:pos x="9" y="0"/>
                </a:cxn>
              </a:cxnLst>
              <a:rect l="0" t="0" r="r" b="b"/>
              <a:pathLst>
                <a:path w="1099" h="1123">
                  <a:moveTo>
                    <a:pt x="9" y="0"/>
                  </a:moveTo>
                  <a:lnTo>
                    <a:pt x="9" y="0"/>
                  </a:lnTo>
                  <a:lnTo>
                    <a:pt x="0" y="14"/>
                  </a:lnTo>
                  <a:lnTo>
                    <a:pt x="1089" y="1123"/>
                  </a:lnTo>
                  <a:lnTo>
                    <a:pt x="1099" y="1108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08" name="Freeform 132"/>
            <p:cNvSpPr>
              <a:spLocks/>
            </p:cNvSpPr>
            <p:nvPr/>
          </p:nvSpPr>
          <p:spPr bwMode="auto">
            <a:xfrm>
              <a:off x="5976" y="1676"/>
              <a:ext cx="1185" cy="1181"/>
            </a:xfrm>
            <a:custGeom>
              <a:avLst/>
              <a:gdLst/>
              <a:ahLst/>
              <a:cxnLst>
                <a:cxn ang="0">
                  <a:pos x="1175" y="1180"/>
                </a:cxn>
                <a:cxn ang="0">
                  <a:pos x="1175" y="1180"/>
                </a:cxn>
                <a:cxn ang="0">
                  <a:pos x="1185" y="1171"/>
                </a:cxn>
                <a:cxn ang="0">
                  <a:pos x="14" y="0"/>
                </a:cxn>
                <a:cxn ang="0">
                  <a:pos x="0" y="14"/>
                </a:cxn>
                <a:cxn ang="0">
                  <a:pos x="1175" y="1180"/>
                </a:cxn>
              </a:cxnLst>
              <a:rect l="0" t="0" r="r" b="b"/>
              <a:pathLst>
                <a:path w="1185" h="1181">
                  <a:moveTo>
                    <a:pt x="1175" y="1180"/>
                  </a:moveTo>
                  <a:lnTo>
                    <a:pt x="1175" y="1180"/>
                  </a:lnTo>
                  <a:lnTo>
                    <a:pt x="1185" y="1171"/>
                  </a:lnTo>
                  <a:lnTo>
                    <a:pt x="14" y="0"/>
                  </a:lnTo>
                  <a:lnTo>
                    <a:pt x="0" y="14"/>
                  </a:lnTo>
                  <a:lnTo>
                    <a:pt x="1175" y="118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09" name="Freeform 133"/>
            <p:cNvSpPr>
              <a:spLocks/>
            </p:cNvSpPr>
            <p:nvPr/>
          </p:nvSpPr>
          <p:spPr bwMode="auto">
            <a:xfrm>
              <a:off x="5976" y="1820"/>
              <a:ext cx="1041" cy="1037"/>
            </a:xfrm>
            <a:custGeom>
              <a:avLst/>
              <a:gdLst/>
              <a:ahLst/>
              <a:cxnLst>
                <a:cxn ang="0">
                  <a:pos x="1027" y="1036"/>
                </a:cxn>
                <a:cxn ang="0">
                  <a:pos x="1027" y="1036"/>
                </a:cxn>
                <a:cxn ang="0">
                  <a:pos x="1041" y="1027"/>
                </a:cxn>
                <a:cxn ang="0">
                  <a:pos x="14" y="0"/>
                </a:cxn>
                <a:cxn ang="0">
                  <a:pos x="0" y="14"/>
                </a:cxn>
                <a:cxn ang="0">
                  <a:pos x="1027" y="1036"/>
                </a:cxn>
              </a:cxnLst>
              <a:rect l="0" t="0" r="r" b="b"/>
              <a:pathLst>
                <a:path w="1041" h="1037">
                  <a:moveTo>
                    <a:pt x="1027" y="1036"/>
                  </a:moveTo>
                  <a:lnTo>
                    <a:pt x="1027" y="1036"/>
                  </a:lnTo>
                  <a:lnTo>
                    <a:pt x="1041" y="1027"/>
                  </a:lnTo>
                  <a:lnTo>
                    <a:pt x="14" y="0"/>
                  </a:lnTo>
                  <a:lnTo>
                    <a:pt x="0" y="14"/>
                  </a:lnTo>
                  <a:lnTo>
                    <a:pt x="1027" y="1036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10" name="Freeform 134"/>
            <p:cNvSpPr>
              <a:spLocks/>
            </p:cNvSpPr>
            <p:nvPr/>
          </p:nvSpPr>
          <p:spPr bwMode="auto">
            <a:xfrm>
              <a:off x="5976" y="1993"/>
              <a:ext cx="873" cy="864"/>
            </a:xfrm>
            <a:custGeom>
              <a:avLst/>
              <a:gdLst/>
              <a:ahLst/>
              <a:cxnLst>
                <a:cxn ang="0">
                  <a:pos x="859" y="864"/>
                </a:cxn>
                <a:cxn ang="0">
                  <a:pos x="859" y="864"/>
                </a:cxn>
                <a:cxn ang="0">
                  <a:pos x="873" y="854"/>
                </a:cxn>
                <a:cxn ang="0">
                  <a:pos x="14" y="0"/>
                </a:cxn>
                <a:cxn ang="0">
                  <a:pos x="0" y="9"/>
                </a:cxn>
                <a:cxn ang="0">
                  <a:pos x="859" y="864"/>
                </a:cxn>
              </a:cxnLst>
              <a:rect l="0" t="0" r="r" b="b"/>
              <a:pathLst>
                <a:path w="873" h="864">
                  <a:moveTo>
                    <a:pt x="859" y="864"/>
                  </a:moveTo>
                  <a:lnTo>
                    <a:pt x="859" y="864"/>
                  </a:lnTo>
                  <a:lnTo>
                    <a:pt x="873" y="854"/>
                  </a:lnTo>
                  <a:lnTo>
                    <a:pt x="14" y="0"/>
                  </a:lnTo>
                  <a:lnTo>
                    <a:pt x="0" y="9"/>
                  </a:lnTo>
                  <a:lnTo>
                    <a:pt x="859" y="864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11" name="Freeform 135"/>
            <p:cNvSpPr>
              <a:spLocks/>
            </p:cNvSpPr>
            <p:nvPr/>
          </p:nvSpPr>
          <p:spPr bwMode="auto">
            <a:xfrm>
              <a:off x="5976" y="2137"/>
              <a:ext cx="724" cy="720"/>
            </a:xfrm>
            <a:custGeom>
              <a:avLst/>
              <a:gdLst/>
              <a:ahLst/>
              <a:cxnLst>
                <a:cxn ang="0">
                  <a:pos x="715" y="720"/>
                </a:cxn>
                <a:cxn ang="0">
                  <a:pos x="715" y="720"/>
                </a:cxn>
                <a:cxn ang="0">
                  <a:pos x="724" y="710"/>
                </a:cxn>
                <a:cxn ang="0">
                  <a:pos x="14" y="0"/>
                </a:cxn>
                <a:cxn ang="0">
                  <a:pos x="0" y="14"/>
                </a:cxn>
                <a:cxn ang="0">
                  <a:pos x="715" y="720"/>
                </a:cxn>
              </a:cxnLst>
              <a:rect l="0" t="0" r="r" b="b"/>
              <a:pathLst>
                <a:path w="724" h="720">
                  <a:moveTo>
                    <a:pt x="715" y="720"/>
                  </a:moveTo>
                  <a:lnTo>
                    <a:pt x="715" y="720"/>
                  </a:lnTo>
                  <a:lnTo>
                    <a:pt x="724" y="710"/>
                  </a:lnTo>
                  <a:lnTo>
                    <a:pt x="14" y="0"/>
                  </a:lnTo>
                  <a:lnTo>
                    <a:pt x="0" y="14"/>
                  </a:lnTo>
                  <a:lnTo>
                    <a:pt x="715" y="72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12" name="Freeform 136"/>
            <p:cNvSpPr>
              <a:spLocks/>
            </p:cNvSpPr>
            <p:nvPr/>
          </p:nvSpPr>
          <p:spPr bwMode="auto">
            <a:xfrm>
              <a:off x="5976" y="2305"/>
              <a:ext cx="556" cy="552"/>
            </a:xfrm>
            <a:custGeom>
              <a:avLst/>
              <a:gdLst/>
              <a:ahLst/>
              <a:cxnLst>
                <a:cxn ang="0">
                  <a:pos x="547" y="552"/>
                </a:cxn>
                <a:cxn ang="0">
                  <a:pos x="547" y="552"/>
                </a:cxn>
                <a:cxn ang="0">
                  <a:pos x="556" y="542"/>
                </a:cxn>
                <a:cxn ang="0">
                  <a:pos x="14" y="0"/>
                </a:cxn>
                <a:cxn ang="0">
                  <a:pos x="0" y="14"/>
                </a:cxn>
                <a:cxn ang="0">
                  <a:pos x="547" y="552"/>
                </a:cxn>
              </a:cxnLst>
              <a:rect l="0" t="0" r="r" b="b"/>
              <a:pathLst>
                <a:path w="556" h="552">
                  <a:moveTo>
                    <a:pt x="547" y="552"/>
                  </a:moveTo>
                  <a:lnTo>
                    <a:pt x="547" y="552"/>
                  </a:lnTo>
                  <a:lnTo>
                    <a:pt x="556" y="542"/>
                  </a:lnTo>
                  <a:lnTo>
                    <a:pt x="14" y="0"/>
                  </a:lnTo>
                  <a:lnTo>
                    <a:pt x="0" y="14"/>
                  </a:lnTo>
                  <a:lnTo>
                    <a:pt x="547" y="552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13" name="Freeform 137"/>
            <p:cNvSpPr>
              <a:spLocks/>
            </p:cNvSpPr>
            <p:nvPr/>
          </p:nvSpPr>
          <p:spPr bwMode="auto">
            <a:xfrm>
              <a:off x="5976" y="2468"/>
              <a:ext cx="412" cy="389"/>
            </a:xfrm>
            <a:custGeom>
              <a:avLst/>
              <a:gdLst/>
              <a:ahLst/>
              <a:cxnLst>
                <a:cxn ang="0">
                  <a:pos x="398" y="388"/>
                </a:cxn>
                <a:cxn ang="0">
                  <a:pos x="398" y="388"/>
                </a:cxn>
                <a:cxn ang="0">
                  <a:pos x="412" y="379"/>
                </a:cxn>
                <a:cxn ang="0">
                  <a:pos x="14" y="0"/>
                </a:cxn>
                <a:cxn ang="0">
                  <a:pos x="0" y="14"/>
                </a:cxn>
                <a:cxn ang="0">
                  <a:pos x="398" y="388"/>
                </a:cxn>
              </a:cxnLst>
              <a:rect l="0" t="0" r="r" b="b"/>
              <a:pathLst>
                <a:path w="412" h="389">
                  <a:moveTo>
                    <a:pt x="398" y="388"/>
                  </a:moveTo>
                  <a:lnTo>
                    <a:pt x="398" y="388"/>
                  </a:lnTo>
                  <a:lnTo>
                    <a:pt x="412" y="379"/>
                  </a:lnTo>
                  <a:lnTo>
                    <a:pt x="14" y="0"/>
                  </a:lnTo>
                  <a:lnTo>
                    <a:pt x="0" y="14"/>
                  </a:lnTo>
                  <a:lnTo>
                    <a:pt x="398" y="388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14" name="Freeform 138"/>
            <p:cNvSpPr>
              <a:spLocks/>
            </p:cNvSpPr>
            <p:nvPr/>
          </p:nvSpPr>
          <p:spPr bwMode="auto">
            <a:xfrm>
              <a:off x="5976" y="2617"/>
              <a:ext cx="244" cy="240"/>
            </a:xfrm>
            <a:custGeom>
              <a:avLst/>
              <a:gdLst/>
              <a:ahLst/>
              <a:cxnLst>
                <a:cxn ang="0">
                  <a:pos x="230" y="240"/>
                </a:cxn>
                <a:cxn ang="0">
                  <a:pos x="230" y="240"/>
                </a:cxn>
                <a:cxn ang="0">
                  <a:pos x="244" y="230"/>
                </a:cxn>
                <a:cxn ang="0">
                  <a:pos x="14" y="0"/>
                </a:cxn>
                <a:cxn ang="0">
                  <a:pos x="0" y="9"/>
                </a:cxn>
                <a:cxn ang="0">
                  <a:pos x="230" y="240"/>
                </a:cxn>
              </a:cxnLst>
              <a:rect l="0" t="0" r="r" b="b"/>
              <a:pathLst>
                <a:path w="244" h="240">
                  <a:moveTo>
                    <a:pt x="230" y="240"/>
                  </a:moveTo>
                  <a:lnTo>
                    <a:pt x="230" y="240"/>
                  </a:lnTo>
                  <a:lnTo>
                    <a:pt x="244" y="230"/>
                  </a:lnTo>
                  <a:lnTo>
                    <a:pt x="14" y="0"/>
                  </a:lnTo>
                  <a:lnTo>
                    <a:pt x="0" y="9"/>
                  </a:lnTo>
                  <a:lnTo>
                    <a:pt x="230" y="24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15" name="Freeform 139"/>
            <p:cNvSpPr>
              <a:spLocks/>
            </p:cNvSpPr>
            <p:nvPr/>
          </p:nvSpPr>
          <p:spPr bwMode="auto">
            <a:xfrm>
              <a:off x="7003" y="3812"/>
              <a:ext cx="158" cy="15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0" y="9"/>
                </a:cxn>
                <a:cxn ang="0">
                  <a:pos x="148" y="158"/>
                </a:cxn>
                <a:cxn ang="0">
                  <a:pos x="158" y="143"/>
                </a:cxn>
                <a:cxn ang="0">
                  <a:pos x="14" y="0"/>
                </a:cxn>
              </a:cxnLst>
              <a:rect l="0" t="0" r="r" b="b"/>
              <a:pathLst>
                <a:path w="158" h="158">
                  <a:moveTo>
                    <a:pt x="14" y="0"/>
                  </a:moveTo>
                  <a:lnTo>
                    <a:pt x="14" y="0"/>
                  </a:lnTo>
                  <a:lnTo>
                    <a:pt x="0" y="9"/>
                  </a:lnTo>
                  <a:lnTo>
                    <a:pt x="148" y="158"/>
                  </a:lnTo>
                  <a:lnTo>
                    <a:pt x="158" y="143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16" name="Freeform 140"/>
            <p:cNvSpPr>
              <a:spLocks/>
            </p:cNvSpPr>
            <p:nvPr/>
          </p:nvSpPr>
          <p:spPr bwMode="auto">
            <a:xfrm>
              <a:off x="6835" y="3812"/>
              <a:ext cx="326" cy="32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0" y="9"/>
                </a:cxn>
                <a:cxn ang="0">
                  <a:pos x="316" y="326"/>
                </a:cxn>
                <a:cxn ang="0">
                  <a:pos x="326" y="312"/>
                </a:cxn>
                <a:cxn ang="0">
                  <a:pos x="14" y="0"/>
                </a:cxn>
              </a:cxnLst>
              <a:rect l="0" t="0" r="r" b="b"/>
              <a:pathLst>
                <a:path w="326" h="326">
                  <a:moveTo>
                    <a:pt x="14" y="0"/>
                  </a:moveTo>
                  <a:lnTo>
                    <a:pt x="14" y="0"/>
                  </a:lnTo>
                  <a:lnTo>
                    <a:pt x="0" y="9"/>
                  </a:lnTo>
                  <a:lnTo>
                    <a:pt x="316" y="326"/>
                  </a:lnTo>
                  <a:lnTo>
                    <a:pt x="326" y="31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17" name="Freeform 141"/>
            <p:cNvSpPr>
              <a:spLocks/>
            </p:cNvSpPr>
            <p:nvPr/>
          </p:nvSpPr>
          <p:spPr bwMode="auto">
            <a:xfrm>
              <a:off x="6691" y="3812"/>
              <a:ext cx="470" cy="470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460" y="470"/>
                </a:cxn>
                <a:cxn ang="0">
                  <a:pos x="470" y="460"/>
                </a:cxn>
                <a:cxn ang="0">
                  <a:pos x="9" y="0"/>
                </a:cxn>
              </a:cxnLst>
              <a:rect l="0" t="0" r="r" b="b"/>
              <a:pathLst>
                <a:path w="470" h="470">
                  <a:moveTo>
                    <a:pt x="9" y="0"/>
                  </a:moveTo>
                  <a:lnTo>
                    <a:pt x="9" y="0"/>
                  </a:lnTo>
                  <a:lnTo>
                    <a:pt x="0" y="9"/>
                  </a:lnTo>
                  <a:lnTo>
                    <a:pt x="460" y="470"/>
                  </a:lnTo>
                  <a:lnTo>
                    <a:pt x="470" y="46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18" name="Freeform 142"/>
            <p:cNvSpPr>
              <a:spLocks/>
            </p:cNvSpPr>
            <p:nvPr/>
          </p:nvSpPr>
          <p:spPr bwMode="auto">
            <a:xfrm>
              <a:off x="6523" y="3812"/>
              <a:ext cx="638" cy="638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628" y="638"/>
                </a:cxn>
                <a:cxn ang="0">
                  <a:pos x="638" y="628"/>
                </a:cxn>
                <a:cxn ang="0">
                  <a:pos x="9" y="0"/>
                </a:cxn>
              </a:cxnLst>
              <a:rect l="0" t="0" r="r" b="b"/>
              <a:pathLst>
                <a:path w="638" h="638">
                  <a:moveTo>
                    <a:pt x="9" y="0"/>
                  </a:moveTo>
                  <a:lnTo>
                    <a:pt x="9" y="0"/>
                  </a:lnTo>
                  <a:lnTo>
                    <a:pt x="0" y="9"/>
                  </a:lnTo>
                  <a:lnTo>
                    <a:pt x="628" y="638"/>
                  </a:lnTo>
                  <a:lnTo>
                    <a:pt x="638" y="628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19" name="Freeform 143"/>
            <p:cNvSpPr>
              <a:spLocks/>
            </p:cNvSpPr>
            <p:nvPr/>
          </p:nvSpPr>
          <p:spPr bwMode="auto">
            <a:xfrm>
              <a:off x="6374" y="3812"/>
              <a:ext cx="787" cy="80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0" y="9"/>
                </a:cxn>
                <a:cxn ang="0">
                  <a:pos x="777" y="806"/>
                </a:cxn>
                <a:cxn ang="0">
                  <a:pos x="787" y="796"/>
                </a:cxn>
                <a:cxn ang="0">
                  <a:pos x="14" y="0"/>
                </a:cxn>
              </a:cxnLst>
              <a:rect l="0" t="0" r="r" b="b"/>
              <a:pathLst>
                <a:path w="787" h="806">
                  <a:moveTo>
                    <a:pt x="14" y="0"/>
                  </a:moveTo>
                  <a:lnTo>
                    <a:pt x="14" y="0"/>
                  </a:lnTo>
                  <a:lnTo>
                    <a:pt x="0" y="9"/>
                  </a:lnTo>
                  <a:lnTo>
                    <a:pt x="777" y="806"/>
                  </a:lnTo>
                  <a:lnTo>
                    <a:pt x="787" y="796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20" name="Freeform 144"/>
            <p:cNvSpPr>
              <a:spLocks/>
            </p:cNvSpPr>
            <p:nvPr/>
          </p:nvSpPr>
          <p:spPr bwMode="auto">
            <a:xfrm>
              <a:off x="6206" y="3812"/>
              <a:ext cx="955" cy="955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0" y="9"/>
                </a:cxn>
                <a:cxn ang="0">
                  <a:pos x="945" y="955"/>
                </a:cxn>
                <a:cxn ang="0">
                  <a:pos x="955" y="940"/>
                </a:cxn>
                <a:cxn ang="0">
                  <a:pos x="14" y="0"/>
                </a:cxn>
              </a:cxnLst>
              <a:rect l="0" t="0" r="r" b="b"/>
              <a:pathLst>
                <a:path w="955" h="955">
                  <a:moveTo>
                    <a:pt x="14" y="0"/>
                  </a:moveTo>
                  <a:lnTo>
                    <a:pt x="14" y="0"/>
                  </a:lnTo>
                  <a:lnTo>
                    <a:pt x="0" y="9"/>
                  </a:lnTo>
                  <a:lnTo>
                    <a:pt x="945" y="955"/>
                  </a:lnTo>
                  <a:lnTo>
                    <a:pt x="955" y="94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21" name="Freeform 145"/>
            <p:cNvSpPr>
              <a:spLocks/>
            </p:cNvSpPr>
            <p:nvPr/>
          </p:nvSpPr>
          <p:spPr bwMode="auto">
            <a:xfrm>
              <a:off x="6062" y="3812"/>
              <a:ext cx="1099" cy="1118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1089" y="1118"/>
                </a:cxn>
                <a:cxn ang="0">
                  <a:pos x="1099" y="1103"/>
                </a:cxn>
                <a:cxn ang="0">
                  <a:pos x="9" y="0"/>
                </a:cxn>
              </a:cxnLst>
              <a:rect l="0" t="0" r="r" b="b"/>
              <a:pathLst>
                <a:path w="1099" h="1118">
                  <a:moveTo>
                    <a:pt x="9" y="0"/>
                  </a:moveTo>
                  <a:lnTo>
                    <a:pt x="9" y="0"/>
                  </a:lnTo>
                  <a:lnTo>
                    <a:pt x="0" y="9"/>
                  </a:lnTo>
                  <a:lnTo>
                    <a:pt x="1089" y="1118"/>
                  </a:lnTo>
                  <a:lnTo>
                    <a:pt x="1099" y="1103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22" name="Freeform 146"/>
            <p:cNvSpPr>
              <a:spLocks/>
            </p:cNvSpPr>
            <p:nvPr/>
          </p:nvSpPr>
          <p:spPr bwMode="auto">
            <a:xfrm>
              <a:off x="5976" y="3894"/>
              <a:ext cx="1185" cy="1180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0" y="14"/>
                </a:cxn>
                <a:cxn ang="0">
                  <a:pos x="1175" y="1180"/>
                </a:cxn>
                <a:cxn ang="0">
                  <a:pos x="1185" y="1171"/>
                </a:cxn>
                <a:cxn ang="0">
                  <a:pos x="14" y="0"/>
                </a:cxn>
              </a:cxnLst>
              <a:rect l="0" t="0" r="r" b="b"/>
              <a:pathLst>
                <a:path w="1185" h="1180">
                  <a:moveTo>
                    <a:pt x="14" y="0"/>
                  </a:moveTo>
                  <a:lnTo>
                    <a:pt x="14" y="0"/>
                  </a:lnTo>
                  <a:lnTo>
                    <a:pt x="0" y="14"/>
                  </a:lnTo>
                  <a:lnTo>
                    <a:pt x="1175" y="1180"/>
                  </a:lnTo>
                  <a:lnTo>
                    <a:pt x="1185" y="117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23" name="Freeform 147"/>
            <p:cNvSpPr>
              <a:spLocks/>
            </p:cNvSpPr>
            <p:nvPr/>
          </p:nvSpPr>
          <p:spPr bwMode="auto">
            <a:xfrm>
              <a:off x="5976" y="4042"/>
              <a:ext cx="1041" cy="1032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0" y="9"/>
                </a:cxn>
                <a:cxn ang="0">
                  <a:pos x="1027" y="1032"/>
                </a:cxn>
                <a:cxn ang="0">
                  <a:pos x="1041" y="1022"/>
                </a:cxn>
                <a:cxn ang="0">
                  <a:pos x="14" y="0"/>
                </a:cxn>
              </a:cxnLst>
              <a:rect l="0" t="0" r="r" b="b"/>
              <a:pathLst>
                <a:path w="1041" h="1032">
                  <a:moveTo>
                    <a:pt x="14" y="0"/>
                  </a:moveTo>
                  <a:lnTo>
                    <a:pt x="14" y="0"/>
                  </a:lnTo>
                  <a:lnTo>
                    <a:pt x="0" y="9"/>
                  </a:lnTo>
                  <a:lnTo>
                    <a:pt x="1027" y="1032"/>
                  </a:lnTo>
                  <a:lnTo>
                    <a:pt x="1041" y="102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24" name="Freeform 148"/>
            <p:cNvSpPr>
              <a:spLocks/>
            </p:cNvSpPr>
            <p:nvPr/>
          </p:nvSpPr>
          <p:spPr bwMode="auto">
            <a:xfrm>
              <a:off x="5976" y="4210"/>
              <a:ext cx="873" cy="864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0" y="9"/>
                </a:cxn>
                <a:cxn ang="0">
                  <a:pos x="859" y="864"/>
                </a:cxn>
                <a:cxn ang="0">
                  <a:pos x="873" y="854"/>
                </a:cxn>
                <a:cxn ang="0">
                  <a:pos x="14" y="0"/>
                </a:cxn>
              </a:cxnLst>
              <a:rect l="0" t="0" r="r" b="b"/>
              <a:pathLst>
                <a:path w="873" h="864">
                  <a:moveTo>
                    <a:pt x="14" y="0"/>
                  </a:moveTo>
                  <a:lnTo>
                    <a:pt x="14" y="0"/>
                  </a:lnTo>
                  <a:lnTo>
                    <a:pt x="0" y="9"/>
                  </a:lnTo>
                  <a:lnTo>
                    <a:pt x="859" y="864"/>
                  </a:lnTo>
                  <a:lnTo>
                    <a:pt x="873" y="854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25" name="Freeform 149"/>
            <p:cNvSpPr>
              <a:spLocks/>
            </p:cNvSpPr>
            <p:nvPr/>
          </p:nvSpPr>
          <p:spPr bwMode="auto">
            <a:xfrm>
              <a:off x="5976" y="4354"/>
              <a:ext cx="724" cy="720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0" y="14"/>
                </a:cxn>
                <a:cxn ang="0">
                  <a:pos x="715" y="720"/>
                </a:cxn>
                <a:cxn ang="0">
                  <a:pos x="724" y="710"/>
                </a:cxn>
                <a:cxn ang="0">
                  <a:pos x="14" y="0"/>
                </a:cxn>
              </a:cxnLst>
              <a:rect l="0" t="0" r="r" b="b"/>
              <a:pathLst>
                <a:path w="724" h="720">
                  <a:moveTo>
                    <a:pt x="14" y="0"/>
                  </a:moveTo>
                  <a:lnTo>
                    <a:pt x="14" y="0"/>
                  </a:lnTo>
                  <a:lnTo>
                    <a:pt x="0" y="14"/>
                  </a:lnTo>
                  <a:lnTo>
                    <a:pt x="715" y="720"/>
                  </a:lnTo>
                  <a:lnTo>
                    <a:pt x="724" y="71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26" name="Freeform 150"/>
            <p:cNvSpPr>
              <a:spLocks/>
            </p:cNvSpPr>
            <p:nvPr/>
          </p:nvSpPr>
          <p:spPr bwMode="auto">
            <a:xfrm>
              <a:off x="5976" y="4522"/>
              <a:ext cx="556" cy="552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0" y="14"/>
                </a:cxn>
                <a:cxn ang="0">
                  <a:pos x="547" y="552"/>
                </a:cxn>
                <a:cxn ang="0">
                  <a:pos x="556" y="542"/>
                </a:cxn>
                <a:cxn ang="0">
                  <a:pos x="14" y="0"/>
                </a:cxn>
              </a:cxnLst>
              <a:rect l="0" t="0" r="r" b="b"/>
              <a:pathLst>
                <a:path w="556" h="552">
                  <a:moveTo>
                    <a:pt x="14" y="0"/>
                  </a:moveTo>
                  <a:lnTo>
                    <a:pt x="14" y="0"/>
                  </a:lnTo>
                  <a:lnTo>
                    <a:pt x="0" y="14"/>
                  </a:lnTo>
                  <a:lnTo>
                    <a:pt x="547" y="552"/>
                  </a:lnTo>
                  <a:lnTo>
                    <a:pt x="556" y="54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27" name="Freeform 151"/>
            <p:cNvSpPr>
              <a:spLocks/>
            </p:cNvSpPr>
            <p:nvPr/>
          </p:nvSpPr>
          <p:spPr bwMode="auto">
            <a:xfrm>
              <a:off x="5976" y="4671"/>
              <a:ext cx="412" cy="403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0" y="9"/>
                </a:cxn>
                <a:cxn ang="0">
                  <a:pos x="398" y="403"/>
                </a:cxn>
                <a:cxn ang="0">
                  <a:pos x="412" y="393"/>
                </a:cxn>
                <a:cxn ang="0">
                  <a:pos x="14" y="0"/>
                </a:cxn>
              </a:cxnLst>
              <a:rect l="0" t="0" r="r" b="b"/>
              <a:pathLst>
                <a:path w="412" h="403">
                  <a:moveTo>
                    <a:pt x="14" y="0"/>
                  </a:moveTo>
                  <a:lnTo>
                    <a:pt x="14" y="0"/>
                  </a:lnTo>
                  <a:lnTo>
                    <a:pt x="0" y="9"/>
                  </a:lnTo>
                  <a:lnTo>
                    <a:pt x="398" y="403"/>
                  </a:lnTo>
                  <a:lnTo>
                    <a:pt x="412" y="393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28" name="Freeform 152"/>
            <p:cNvSpPr>
              <a:spLocks/>
            </p:cNvSpPr>
            <p:nvPr/>
          </p:nvSpPr>
          <p:spPr bwMode="auto">
            <a:xfrm>
              <a:off x="5976" y="4839"/>
              <a:ext cx="244" cy="235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0" y="9"/>
                </a:cxn>
                <a:cxn ang="0">
                  <a:pos x="230" y="235"/>
                </a:cxn>
                <a:cxn ang="0">
                  <a:pos x="244" y="225"/>
                </a:cxn>
                <a:cxn ang="0">
                  <a:pos x="14" y="0"/>
                </a:cxn>
              </a:cxnLst>
              <a:rect l="0" t="0" r="r" b="b"/>
              <a:pathLst>
                <a:path w="244" h="235">
                  <a:moveTo>
                    <a:pt x="14" y="0"/>
                  </a:moveTo>
                  <a:lnTo>
                    <a:pt x="14" y="0"/>
                  </a:lnTo>
                  <a:lnTo>
                    <a:pt x="0" y="9"/>
                  </a:lnTo>
                  <a:lnTo>
                    <a:pt x="230" y="235"/>
                  </a:lnTo>
                  <a:lnTo>
                    <a:pt x="244" y="225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29" name="Freeform 153"/>
            <p:cNvSpPr>
              <a:spLocks/>
            </p:cNvSpPr>
            <p:nvPr/>
          </p:nvSpPr>
          <p:spPr bwMode="auto">
            <a:xfrm>
              <a:off x="5976" y="5002"/>
              <a:ext cx="95" cy="77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0" y="14"/>
                </a:cxn>
                <a:cxn ang="0">
                  <a:pos x="86" y="76"/>
                </a:cxn>
                <a:cxn ang="0">
                  <a:pos x="95" y="62"/>
                </a:cxn>
                <a:cxn ang="0">
                  <a:pos x="14" y="0"/>
                </a:cxn>
              </a:cxnLst>
              <a:rect l="0" t="0" r="r" b="b"/>
              <a:pathLst>
                <a:path w="95" h="77">
                  <a:moveTo>
                    <a:pt x="14" y="0"/>
                  </a:moveTo>
                  <a:lnTo>
                    <a:pt x="14" y="0"/>
                  </a:lnTo>
                  <a:lnTo>
                    <a:pt x="0" y="14"/>
                  </a:lnTo>
                  <a:lnTo>
                    <a:pt x="86" y="76"/>
                  </a:lnTo>
                  <a:lnTo>
                    <a:pt x="95" y="6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30" name="Freeform 154"/>
            <p:cNvSpPr>
              <a:spLocks/>
            </p:cNvSpPr>
            <p:nvPr/>
          </p:nvSpPr>
          <p:spPr bwMode="auto">
            <a:xfrm>
              <a:off x="9220" y="2137"/>
              <a:ext cx="77" cy="9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0" y="9"/>
                </a:cxn>
                <a:cxn ang="0">
                  <a:pos x="62" y="95"/>
                </a:cxn>
                <a:cxn ang="0">
                  <a:pos x="76" y="86"/>
                </a:cxn>
                <a:cxn ang="0">
                  <a:pos x="14" y="0"/>
                </a:cxn>
              </a:cxnLst>
              <a:rect l="0" t="0" r="r" b="b"/>
              <a:pathLst>
                <a:path w="77" h="96">
                  <a:moveTo>
                    <a:pt x="14" y="0"/>
                  </a:moveTo>
                  <a:lnTo>
                    <a:pt x="14" y="0"/>
                  </a:lnTo>
                  <a:lnTo>
                    <a:pt x="0" y="9"/>
                  </a:lnTo>
                  <a:lnTo>
                    <a:pt x="62" y="95"/>
                  </a:lnTo>
                  <a:lnTo>
                    <a:pt x="76" y="86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31" name="Freeform 155"/>
            <p:cNvSpPr>
              <a:spLocks/>
            </p:cNvSpPr>
            <p:nvPr/>
          </p:nvSpPr>
          <p:spPr bwMode="auto">
            <a:xfrm>
              <a:off x="9052" y="2137"/>
              <a:ext cx="245" cy="259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0" y="14"/>
                </a:cxn>
                <a:cxn ang="0">
                  <a:pos x="230" y="259"/>
                </a:cxn>
                <a:cxn ang="0">
                  <a:pos x="244" y="249"/>
                </a:cxn>
                <a:cxn ang="0">
                  <a:pos x="14" y="0"/>
                </a:cxn>
              </a:cxnLst>
              <a:rect l="0" t="0" r="r" b="b"/>
              <a:pathLst>
                <a:path w="245" h="259">
                  <a:moveTo>
                    <a:pt x="14" y="0"/>
                  </a:moveTo>
                  <a:lnTo>
                    <a:pt x="14" y="0"/>
                  </a:lnTo>
                  <a:lnTo>
                    <a:pt x="0" y="14"/>
                  </a:lnTo>
                  <a:lnTo>
                    <a:pt x="230" y="259"/>
                  </a:lnTo>
                  <a:lnTo>
                    <a:pt x="244" y="249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32" name="Freeform 156"/>
            <p:cNvSpPr>
              <a:spLocks/>
            </p:cNvSpPr>
            <p:nvPr/>
          </p:nvSpPr>
          <p:spPr bwMode="auto">
            <a:xfrm>
              <a:off x="8903" y="2137"/>
              <a:ext cx="394" cy="40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0" y="14"/>
                </a:cxn>
                <a:cxn ang="0">
                  <a:pos x="379" y="407"/>
                </a:cxn>
                <a:cxn ang="0">
                  <a:pos x="393" y="393"/>
                </a:cxn>
                <a:cxn ang="0">
                  <a:pos x="14" y="0"/>
                </a:cxn>
              </a:cxnLst>
              <a:rect l="0" t="0" r="r" b="b"/>
              <a:pathLst>
                <a:path w="394" h="408">
                  <a:moveTo>
                    <a:pt x="14" y="0"/>
                  </a:moveTo>
                  <a:lnTo>
                    <a:pt x="14" y="0"/>
                  </a:lnTo>
                  <a:lnTo>
                    <a:pt x="0" y="14"/>
                  </a:lnTo>
                  <a:lnTo>
                    <a:pt x="379" y="407"/>
                  </a:lnTo>
                  <a:lnTo>
                    <a:pt x="393" y="393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33" name="Freeform 157"/>
            <p:cNvSpPr>
              <a:spLocks/>
            </p:cNvSpPr>
            <p:nvPr/>
          </p:nvSpPr>
          <p:spPr bwMode="auto">
            <a:xfrm>
              <a:off x="8736" y="2137"/>
              <a:ext cx="561" cy="57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0" y="14"/>
                </a:cxn>
                <a:cxn ang="0">
                  <a:pos x="547" y="575"/>
                </a:cxn>
                <a:cxn ang="0">
                  <a:pos x="561" y="561"/>
                </a:cxn>
                <a:cxn ang="0">
                  <a:pos x="14" y="0"/>
                </a:cxn>
              </a:cxnLst>
              <a:rect l="0" t="0" r="r" b="b"/>
              <a:pathLst>
                <a:path w="561" h="576">
                  <a:moveTo>
                    <a:pt x="14" y="0"/>
                  </a:moveTo>
                  <a:lnTo>
                    <a:pt x="14" y="0"/>
                  </a:lnTo>
                  <a:lnTo>
                    <a:pt x="0" y="14"/>
                  </a:lnTo>
                  <a:lnTo>
                    <a:pt x="547" y="575"/>
                  </a:lnTo>
                  <a:lnTo>
                    <a:pt x="561" y="56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34" name="Freeform 158"/>
            <p:cNvSpPr>
              <a:spLocks/>
            </p:cNvSpPr>
            <p:nvPr/>
          </p:nvSpPr>
          <p:spPr bwMode="auto">
            <a:xfrm>
              <a:off x="8572" y="2137"/>
              <a:ext cx="725" cy="720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9" y="0"/>
                </a:cxn>
                <a:cxn ang="0">
                  <a:pos x="0" y="14"/>
                </a:cxn>
                <a:cxn ang="0">
                  <a:pos x="710" y="720"/>
                </a:cxn>
                <a:cxn ang="0">
                  <a:pos x="724" y="710"/>
                </a:cxn>
                <a:cxn ang="0">
                  <a:pos x="9" y="0"/>
                </a:cxn>
              </a:cxnLst>
              <a:rect l="0" t="0" r="r" b="b"/>
              <a:pathLst>
                <a:path w="725" h="720">
                  <a:moveTo>
                    <a:pt x="9" y="0"/>
                  </a:moveTo>
                  <a:lnTo>
                    <a:pt x="9" y="0"/>
                  </a:lnTo>
                  <a:lnTo>
                    <a:pt x="0" y="14"/>
                  </a:lnTo>
                  <a:lnTo>
                    <a:pt x="710" y="720"/>
                  </a:lnTo>
                  <a:lnTo>
                    <a:pt x="724" y="71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35" name="Freeform 159"/>
            <p:cNvSpPr>
              <a:spLocks/>
            </p:cNvSpPr>
            <p:nvPr/>
          </p:nvSpPr>
          <p:spPr bwMode="auto">
            <a:xfrm>
              <a:off x="8423" y="2137"/>
              <a:ext cx="725" cy="720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0" y="14"/>
                </a:cxn>
                <a:cxn ang="0">
                  <a:pos x="710" y="720"/>
                </a:cxn>
                <a:cxn ang="0">
                  <a:pos x="724" y="710"/>
                </a:cxn>
                <a:cxn ang="0">
                  <a:pos x="14" y="0"/>
                </a:cxn>
              </a:cxnLst>
              <a:rect l="0" t="0" r="r" b="b"/>
              <a:pathLst>
                <a:path w="725" h="720">
                  <a:moveTo>
                    <a:pt x="14" y="0"/>
                  </a:moveTo>
                  <a:lnTo>
                    <a:pt x="14" y="0"/>
                  </a:lnTo>
                  <a:lnTo>
                    <a:pt x="0" y="14"/>
                  </a:lnTo>
                  <a:lnTo>
                    <a:pt x="710" y="720"/>
                  </a:lnTo>
                  <a:lnTo>
                    <a:pt x="724" y="71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36" name="Freeform 160"/>
            <p:cNvSpPr>
              <a:spLocks/>
            </p:cNvSpPr>
            <p:nvPr/>
          </p:nvSpPr>
          <p:spPr bwMode="auto">
            <a:xfrm>
              <a:off x="8256" y="2137"/>
              <a:ext cx="724" cy="720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0" y="14"/>
                </a:cxn>
                <a:cxn ang="0">
                  <a:pos x="715" y="720"/>
                </a:cxn>
                <a:cxn ang="0">
                  <a:pos x="724" y="710"/>
                </a:cxn>
                <a:cxn ang="0">
                  <a:pos x="14" y="0"/>
                </a:cxn>
              </a:cxnLst>
              <a:rect l="0" t="0" r="r" b="b"/>
              <a:pathLst>
                <a:path w="724" h="720">
                  <a:moveTo>
                    <a:pt x="14" y="0"/>
                  </a:moveTo>
                  <a:lnTo>
                    <a:pt x="14" y="0"/>
                  </a:lnTo>
                  <a:lnTo>
                    <a:pt x="0" y="14"/>
                  </a:lnTo>
                  <a:lnTo>
                    <a:pt x="715" y="720"/>
                  </a:lnTo>
                  <a:lnTo>
                    <a:pt x="724" y="71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37" name="Freeform 161"/>
            <p:cNvSpPr>
              <a:spLocks/>
            </p:cNvSpPr>
            <p:nvPr/>
          </p:nvSpPr>
          <p:spPr bwMode="auto">
            <a:xfrm>
              <a:off x="8111" y="2137"/>
              <a:ext cx="725" cy="720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9" y="0"/>
                </a:cxn>
                <a:cxn ang="0">
                  <a:pos x="0" y="14"/>
                </a:cxn>
                <a:cxn ang="0">
                  <a:pos x="710" y="720"/>
                </a:cxn>
                <a:cxn ang="0">
                  <a:pos x="724" y="710"/>
                </a:cxn>
                <a:cxn ang="0">
                  <a:pos x="9" y="0"/>
                </a:cxn>
              </a:cxnLst>
              <a:rect l="0" t="0" r="r" b="b"/>
              <a:pathLst>
                <a:path w="725" h="720">
                  <a:moveTo>
                    <a:pt x="9" y="0"/>
                  </a:moveTo>
                  <a:lnTo>
                    <a:pt x="9" y="0"/>
                  </a:lnTo>
                  <a:lnTo>
                    <a:pt x="0" y="14"/>
                  </a:lnTo>
                  <a:lnTo>
                    <a:pt x="710" y="720"/>
                  </a:lnTo>
                  <a:lnTo>
                    <a:pt x="724" y="71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38" name="Freeform 162"/>
            <p:cNvSpPr>
              <a:spLocks/>
            </p:cNvSpPr>
            <p:nvPr/>
          </p:nvSpPr>
          <p:spPr bwMode="auto">
            <a:xfrm>
              <a:off x="8111" y="2305"/>
              <a:ext cx="557" cy="552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9" y="0"/>
                </a:cxn>
                <a:cxn ang="0">
                  <a:pos x="0" y="14"/>
                </a:cxn>
                <a:cxn ang="0">
                  <a:pos x="542" y="552"/>
                </a:cxn>
                <a:cxn ang="0">
                  <a:pos x="556" y="542"/>
                </a:cxn>
                <a:cxn ang="0">
                  <a:pos x="9" y="0"/>
                </a:cxn>
              </a:cxnLst>
              <a:rect l="0" t="0" r="r" b="b"/>
              <a:pathLst>
                <a:path w="557" h="552">
                  <a:moveTo>
                    <a:pt x="9" y="0"/>
                  </a:moveTo>
                  <a:lnTo>
                    <a:pt x="9" y="0"/>
                  </a:lnTo>
                  <a:lnTo>
                    <a:pt x="0" y="14"/>
                  </a:lnTo>
                  <a:lnTo>
                    <a:pt x="542" y="552"/>
                  </a:lnTo>
                  <a:lnTo>
                    <a:pt x="556" y="542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39" name="Freeform 163"/>
            <p:cNvSpPr>
              <a:spLocks/>
            </p:cNvSpPr>
            <p:nvPr/>
          </p:nvSpPr>
          <p:spPr bwMode="auto">
            <a:xfrm>
              <a:off x="8111" y="2468"/>
              <a:ext cx="409" cy="389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9" y="0"/>
                </a:cxn>
                <a:cxn ang="0">
                  <a:pos x="0" y="14"/>
                </a:cxn>
                <a:cxn ang="0">
                  <a:pos x="398" y="388"/>
                </a:cxn>
                <a:cxn ang="0">
                  <a:pos x="408" y="379"/>
                </a:cxn>
                <a:cxn ang="0">
                  <a:pos x="9" y="0"/>
                </a:cxn>
              </a:cxnLst>
              <a:rect l="0" t="0" r="r" b="b"/>
              <a:pathLst>
                <a:path w="409" h="389">
                  <a:moveTo>
                    <a:pt x="9" y="0"/>
                  </a:moveTo>
                  <a:lnTo>
                    <a:pt x="9" y="0"/>
                  </a:lnTo>
                  <a:lnTo>
                    <a:pt x="0" y="14"/>
                  </a:lnTo>
                  <a:lnTo>
                    <a:pt x="398" y="388"/>
                  </a:lnTo>
                  <a:lnTo>
                    <a:pt x="408" y="379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40" name="Freeform 164"/>
            <p:cNvSpPr>
              <a:spLocks/>
            </p:cNvSpPr>
            <p:nvPr/>
          </p:nvSpPr>
          <p:spPr bwMode="auto">
            <a:xfrm>
              <a:off x="8111" y="2617"/>
              <a:ext cx="240" cy="240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230" y="240"/>
                </a:cxn>
                <a:cxn ang="0">
                  <a:pos x="240" y="230"/>
                </a:cxn>
                <a:cxn ang="0">
                  <a:pos x="9" y="0"/>
                </a:cxn>
              </a:cxnLst>
              <a:rect l="0" t="0" r="r" b="b"/>
              <a:pathLst>
                <a:path w="240" h="240">
                  <a:moveTo>
                    <a:pt x="9" y="0"/>
                  </a:moveTo>
                  <a:lnTo>
                    <a:pt x="9" y="0"/>
                  </a:lnTo>
                  <a:lnTo>
                    <a:pt x="0" y="9"/>
                  </a:lnTo>
                  <a:lnTo>
                    <a:pt x="230" y="240"/>
                  </a:lnTo>
                  <a:lnTo>
                    <a:pt x="240" y="23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41" name="Freeform 165"/>
            <p:cNvSpPr>
              <a:spLocks/>
            </p:cNvSpPr>
            <p:nvPr/>
          </p:nvSpPr>
          <p:spPr bwMode="auto">
            <a:xfrm>
              <a:off x="9220" y="3812"/>
              <a:ext cx="77" cy="9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0" y="9"/>
                </a:cxn>
                <a:cxn ang="0">
                  <a:pos x="62" y="96"/>
                </a:cxn>
                <a:cxn ang="0">
                  <a:pos x="76" y="81"/>
                </a:cxn>
                <a:cxn ang="0">
                  <a:pos x="14" y="0"/>
                </a:cxn>
              </a:cxnLst>
              <a:rect l="0" t="0" r="r" b="b"/>
              <a:pathLst>
                <a:path w="77" h="96">
                  <a:moveTo>
                    <a:pt x="14" y="0"/>
                  </a:moveTo>
                  <a:lnTo>
                    <a:pt x="14" y="0"/>
                  </a:lnTo>
                  <a:lnTo>
                    <a:pt x="0" y="9"/>
                  </a:lnTo>
                  <a:lnTo>
                    <a:pt x="62" y="96"/>
                  </a:lnTo>
                  <a:lnTo>
                    <a:pt x="76" y="8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42" name="Freeform 166"/>
            <p:cNvSpPr>
              <a:spLocks/>
            </p:cNvSpPr>
            <p:nvPr/>
          </p:nvSpPr>
          <p:spPr bwMode="auto">
            <a:xfrm>
              <a:off x="9052" y="3812"/>
              <a:ext cx="245" cy="240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0" y="9"/>
                </a:cxn>
                <a:cxn ang="0">
                  <a:pos x="230" y="240"/>
                </a:cxn>
                <a:cxn ang="0">
                  <a:pos x="244" y="230"/>
                </a:cxn>
                <a:cxn ang="0">
                  <a:pos x="14" y="0"/>
                </a:cxn>
              </a:cxnLst>
              <a:rect l="0" t="0" r="r" b="b"/>
              <a:pathLst>
                <a:path w="245" h="240">
                  <a:moveTo>
                    <a:pt x="14" y="0"/>
                  </a:moveTo>
                  <a:lnTo>
                    <a:pt x="14" y="0"/>
                  </a:lnTo>
                  <a:lnTo>
                    <a:pt x="0" y="9"/>
                  </a:lnTo>
                  <a:lnTo>
                    <a:pt x="230" y="240"/>
                  </a:lnTo>
                  <a:lnTo>
                    <a:pt x="244" y="23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43" name="Freeform 167"/>
            <p:cNvSpPr>
              <a:spLocks/>
            </p:cNvSpPr>
            <p:nvPr/>
          </p:nvSpPr>
          <p:spPr bwMode="auto">
            <a:xfrm>
              <a:off x="8903" y="3812"/>
              <a:ext cx="394" cy="40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0" y="9"/>
                </a:cxn>
                <a:cxn ang="0">
                  <a:pos x="379" y="407"/>
                </a:cxn>
                <a:cxn ang="0">
                  <a:pos x="393" y="398"/>
                </a:cxn>
                <a:cxn ang="0">
                  <a:pos x="14" y="0"/>
                </a:cxn>
              </a:cxnLst>
              <a:rect l="0" t="0" r="r" b="b"/>
              <a:pathLst>
                <a:path w="394" h="408">
                  <a:moveTo>
                    <a:pt x="14" y="0"/>
                  </a:moveTo>
                  <a:lnTo>
                    <a:pt x="14" y="0"/>
                  </a:lnTo>
                  <a:lnTo>
                    <a:pt x="0" y="9"/>
                  </a:lnTo>
                  <a:lnTo>
                    <a:pt x="379" y="407"/>
                  </a:lnTo>
                  <a:lnTo>
                    <a:pt x="393" y="39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44" name="Freeform 168"/>
            <p:cNvSpPr>
              <a:spLocks/>
            </p:cNvSpPr>
            <p:nvPr/>
          </p:nvSpPr>
          <p:spPr bwMode="auto">
            <a:xfrm>
              <a:off x="8740" y="3812"/>
              <a:ext cx="557" cy="557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542" y="556"/>
                </a:cxn>
                <a:cxn ang="0">
                  <a:pos x="556" y="542"/>
                </a:cxn>
                <a:cxn ang="0">
                  <a:pos x="9" y="0"/>
                </a:cxn>
              </a:cxnLst>
              <a:rect l="0" t="0" r="r" b="b"/>
              <a:pathLst>
                <a:path w="557" h="557">
                  <a:moveTo>
                    <a:pt x="9" y="0"/>
                  </a:moveTo>
                  <a:lnTo>
                    <a:pt x="9" y="0"/>
                  </a:lnTo>
                  <a:lnTo>
                    <a:pt x="0" y="9"/>
                  </a:lnTo>
                  <a:lnTo>
                    <a:pt x="542" y="556"/>
                  </a:lnTo>
                  <a:lnTo>
                    <a:pt x="556" y="542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45" name="Freeform 169"/>
            <p:cNvSpPr>
              <a:spLocks/>
            </p:cNvSpPr>
            <p:nvPr/>
          </p:nvSpPr>
          <p:spPr bwMode="auto">
            <a:xfrm>
              <a:off x="8572" y="3812"/>
              <a:ext cx="725" cy="725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710" y="724"/>
                </a:cxn>
                <a:cxn ang="0">
                  <a:pos x="724" y="710"/>
                </a:cxn>
                <a:cxn ang="0">
                  <a:pos x="9" y="0"/>
                </a:cxn>
              </a:cxnLst>
              <a:rect l="0" t="0" r="r" b="b"/>
              <a:pathLst>
                <a:path w="725" h="725">
                  <a:moveTo>
                    <a:pt x="9" y="0"/>
                  </a:moveTo>
                  <a:lnTo>
                    <a:pt x="9" y="0"/>
                  </a:lnTo>
                  <a:lnTo>
                    <a:pt x="0" y="9"/>
                  </a:lnTo>
                  <a:lnTo>
                    <a:pt x="710" y="724"/>
                  </a:lnTo>
                  <a:lnTo>
                    <a:pt x="724" y="71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46" name="Freeform 170"/>
            <p:cNvSpPr>
              <a:spLocks/>
            </p:cNvSpPr>
            <p:nvPr/>
          </p:nvSpPr>
          <p:spPr bwMode="auto">
            <a:xfrm>
              <a:off x="8423" y="3812"/>
              <a:ext cx="725" cy="725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0" y="9"/>
                </a:cxn>
                <a:cxn ang="0">
                  <a:pos x="710" y="724"/>
                </a:cxn>
                <a:cxn ang="0">
                  <a:pos x="724" y="710"/>
                </a:cxn>
                <a:cxn ang="0">
                  <a:pos x="14" y="0"/>
                </a:cxn>
              </a:cxnLst>
              <a:rect l="0" t="0" r="r" b="b"/>
              <a:pathLst>
                <a:path w="725" h="725">
                  <a:moveTo>
                    <a:pt x="14" y="0"/>
                  </a:moveTo>
                  <a:lnTo>
                    <a:pt x="14" y="0"/>
                  </a:lnTo>
                  <a:lnTo>
                    <a:pt x="0" y="9"/>
                  </a:lnTo>
                  <a:lnTo>
                    <a:pt x="710" y="724"/>
                  </a:lnTo>
                  <a:lnTo>
                    <a:pt x="724" y="71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47" name="Freeform 171"/>
            <p:cNvSpPr>
              <a:spLocks/>
            </p:cNvSpPr>
            <p:nvPr/>
          </p:nvSpPr>
          <p:spPr bwMode="auto">
            <a:xfrm>
              <a:off x="8256" y="3812"/>
              <a:ext cx="724" cy="725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0" y="9"/>
                </a:cxn>
                <a:cxn ang="0">
                  <a:pos x="715" y="724"/>
                </a:cxn>
                <a:cxn ang="0">
                  <a:pos x="724" y="710"/>
                </a:cxn>
                <a:cxn ang="0">
                  <a:pos x="14" y="0"/>
                </a:cxn>
              </a:cxnLst>
              <a:rect l="0" t="0" r="r" b="b"/>
              <a:pathLst>
                <a:path w="724" h="725">
                  <a:moveTo>
                    <a:pt x="14" y="0"/>
                  </a:moveTo>
                  <a:lnTo>
                    <a:pt x="14" y="0"/>
                  </a:lnTo>
                  <a:lnTo>
                    <a:pt x="0" y="9"/>
                  </a:lnTo>
                  <a:lnTo>
                    <a:pt x="715" y="724"/>
                  </a:lnTo>
                  <a:lnTo>
                    <a:pt x="724" y="71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48" name="Freeform 172"/>
            <p:cNvSpPr>
              <a:spLocks/>
            </p:cNvSpPr>
            <p:nvPr/>
          </p:nvSpPr>
          <p:spPr bwMode="auto">
            <a:xfrm>
              <a:off x="8111" y="3812"/>
              <a:ext cx="725" cy="725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710" y="724"/>
                </a:cxn>
                <a:cxn ang="0">
                  <a:pos x="724" y="710"/>
                </a:cxn>
                <a:cxn ang="0">
                  <a:pos x="9" y="0"/>
                </a:cxn>
              </a:cxnLst>
              <a:rect l="0" t="0" r="r" b="b"/>
              <a:pathLst>
                <a:path w="725" h="725">
                  <a:moveTo>
                    <a:pt x="9" y="0"/>
                  </a:moveTo>
                  <a:lnTo>
                    <a:pt x="9" y="0"/>
                  </a:lnTo>
                  <a:lnTo>
                    <a:pt x="0" y="9"/>
                  </a:lnTo>
                  <a:lnTo>
                    <a:pt x="710" y="724"/>
                  </a:lnTo>
                  <a:lnTo>
                    <a:pt x="724" y="71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49" name="Freeform 173"/>
            <p:cNvSpPr>
              <a:spLocks/>
            </p:cNvSpPr>
            <p:nvPr/>
          </p:nvSpPr>
          <p:spPr bwMode="auto">
            <a:xfrm>
              <a:off x="8111" y="3956"/>
              <a:ext cx="557" cy="581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9" y="0"/>
                </a:cxn>
                <a:cxn ang="0">
                  <a:pos x="0" y="14"/>
                </a:cxn>
                <a:cxn ang="0">
                  <a:pos x="542" y="580"/>
                </a:cxn>
                <a:cxn ang="0">
                  <a:pos x="556" y="566"/>
                </a:cxn>
                <a:cxn ang="0">
                  <a:pos x="9" y="0"/>
                </a:cxn>
              </a:cxnLst>
              <a:rect l="0" t="0" r="r" b="b"/>
              <a:pathLst>
                <a:path w="557" h="581">
                  <a:moveTo>
                    <a:pt x="9" y="0"/>
                  </a:moveTo>
                  <a:lnTo>
                    <a:pt x="9" y="0"/>
                  </a:lnTo>
                  <a:lnTo>
                    <a:pt x="0" y="14"/>
                  </a:lnTo>
                  <a:lnTo>
                    <a:pt x="542" y="580"/>
                  </a:lnTo>
                  <a:lnTo>
                    <a:pt x="556" y="566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50" name="Freeform 174"/>
            <p:cNvSpPr>
              <a:spLocks/>
            </p:cNvSpPr>
            <p:nvPr/>
          </p:nvSpPr>
          <p:spPr bwMode="auto">
            <a:xfrm>
              <a:off x="8111" y="4124"/>
              <a:ext cx="409" cy="413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9" y="0"/>
                </a:cxn>
                <a:cxn ang="0">
                  <a:pos x="0" y="14"/>
                </a:cxn>
                <a:cxn ang="0">
                  <a:pos x="393" y="412"/>
                </a:cxn>
                <a:cxn ang="0">
                  <a:pos x="408" y="398"/>
                </a:cxn>
                <a:cxn ang="0">
                  <a:pos x="9" y="0"/>
                </a:cxn>
              </a:cxnLst>
              <a:rect l="0" t="0" r="r" b="b"/>
              <a:pathLst>
                <a:path w="409" h="413">
                  <a:moveTo>
                    <a:pt x="9" y="0"/>
                  </a:moveTo>
                  <a:lnTo>
                    <a:pt x="9" y="0"/>
                  </a:lnTo>
                  <a:lnTo>
                    <a:pt x="0" y="14"/>
                  </a:lnTo>
                  <a:lnTo>
                    <a:pt x="393" y="412"/>
                  </a:lnTo>
                  <a:lnTo>
                    <a:pt x="408" y="398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51" name="Freeform 175"/>
            <p:cNvSpPr>
              <a:spLocks/>
            </p:cNvSpPr>
            <p:nvPr/>
          </p:nvSpPr>
          <p:spPr bwMode="auto">
            <a:xfrm>
              <a:off x="8111" y="4273"/>
              <a:ext cx="240" cy="264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230" y="264"/>
                </a:cxn>
                <a:cxn ang="0">
                  <a:pos x="240" y="249"/>
                </a:cxn>
                <a:cxn ang="0">
                  <a:pos x="9" y="0"/>
                </a:cxn>
              </a:cxnLst>
              <a:rect l="0" t="0" r="r" b="b"/>
              <a:pathLst>
                <a:path w="240" h="264">
                  <a:moveTo>
                    <a:pt x="9" y="0"/>
                  </a:moveTo>
                  <a:lnTo>
                    <a:pt x="9" y="0"/>
                  </a:lnTo>
                  <a:lnTo>
                    <a:pt x="0" y="9"/>
                  </a:lnTo>
                  <a:lnTo>
                    <a:pt x="230" y="264"/>
                  </a:lnTo>
                  <a:lnTo>
                    <a:pt x="240" y="249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52" name="Freeform 176"/>
            <p:cNvSpPr>
              <a:spLocks/>
            </p:cNvSpPr>
            <p:nvPr/>
          </p:nvSpPr>
          <p:spPr bwMode="auto">
            <a:xfrm>
              <a:off x="8111" y="4441"/>
              <a:ext cx="96" cy="96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81" y="96"/>
                </a:cxn>
                <a:cxn ang="0">
                  <a:pos x="96" y="81"/>
                </a:cxn>
                <a:cxn ang="0">
                  <a:pos x="9" y="0"/>
                </a:cxn>
              </a:cxnLst>
              <a:rect l="0" t="0" r="r" b="b"/>
              <a:pathLst>
                <a:path w="96" h="96">
                  <a:moveTo>
                    <a:pt x="9" y="0"/>
                  </a:moveTo>
                  <a:lnTo>
                    <a:pt x="9" y="0"/>
                  </a:lnTo>
                  <a:lnTo>
                    <a:pt x="0" y="9"/>
                  </a:lnTo>
                  <a:lnTo>
                    <a:pt x="81" y="96"/>
                  </a:lnTo>
                  <a:lnTo>
                    <a:pt x="96" y="81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53" name="Rectangle 177"/>
            <p:cNvSpPr>
              <a:spLocks noChangeArrowheads="1"/>
            </p:cNvSpPr>
            <p:nvPr/>
          </p:nvSpPr>
          <p:spPr bwMode="auto">
            <a:xfrm>
              <a:off x="3155" y="1346"/>
              <a:ext cx="840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754" name="Rectangle 178"/>
            <p:cNvSpPr>
              <a:spLocks noChangeArrowheads="1"/>
            </p:cNvSpPr>
            <p:nvPr/>
          </p:nvSpPr>
          <p:spPr bwMode="auto">
            <a:xfrm>
              <a:off x="5108" y="991"/>
              <a:ext cx="1440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755" name="Rectangle 179"/>
            <p:cNvSpPr>
              <a:spLocks noChangeArrowheads="1"/>
            </p:cNvSpPr>
            <p:nvPr/>
          </p:nvSpPr>
          <p:spPr bwMode="auto">
            <a:xfrm>
              <a:off x="6649" y="1049"/>
              <a:ext cx="840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756" name="Freeform 180"/>
            <p:cNvSpPr>
              <a:spLocks/>
            </p:cNvSpPr>
            <p:nvPr/>
          </p:nvSpPr>
          <p:spPr bwMode="auto">
            <a:xfrm>
              <a:off x="7708" y="994"/>
              <a:ext cx="82" cy="226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0" y="81"/>
                </a:cxn>
                <a:cxn ang="0">
                  <a:pos x="4" y="81"/>
                </a:cxn>
                <a:cxn ang="0">
                  <a:pos x="9" y="76"/>
                </a:cxn>
                <a:cxn ang="0">
                  <a:pos x="19" y="72"/>
                </a:cxn>
                <a:cxn ang="0">
                  <a:pos x="28" y="67"/>
                </a:cxn>
                <a:cxn ang="0">
                  <a:pos x="33" y="62"/>
                </a:cxn>
                <a:cxn ang="0">
                  <a:pos x="43" y="57"/>
                </a:cxn>
                <a:cxn ang="0">
                  <a:pos x="47" y="52"/>
                </a:cxn>
                <a:cxn ang="0">
                  <a:pos x="52" y="47"/>
                </a:cxn>
                <a:cxn ang="0">
                  <a:pos x="52" y="225"/>
                </a:cxn>
                <a:cxn ang="0">
                  <a:pos x="81" y="225"/>
                </a:cxn>
                <a:cxn ang="0">
                  <a:pos x="81" y="0"/>
                </a:cxn>
                <a:cxn ang="0">
                  <a:pos x="62" y="0"/>
                </a:cxn>
                <a:cxn ang="0">
                  <a:pos x="57" y="4"/>
                </a:cxn>
                <a:cxn ang="0">
                  <a:pos x="52" y="14"/>
                </a:cxn>
                <a:cxn ang="0">
                  <a:pos x="47" y="23"/>
                </a:cxn>
                <a:cxn ang="0">
                  <a:pos x="38" y="28"/>
                </a:cxn>
                <a:cxn ang="0">
                  <a:pos x="28" y="38"/>
                </a:cxn>
                <a:cxn ang="0">
                  <a:pos x="19" y="43"/>
                </a:cxn>
                <a:cxn ang="0">
                  <a:pos x="9" y="52"/>
                </a:cxn>
                <a:cxn ang="0">
                  <a:pos x="0" y="57"/>
                </a:cxn>
              </a:cxnLst>
              <a:rect l="0" t="0" r="r" b="b"/>
              <a:pathLst>
                <a:path w="82" h="226">
                  <a:moveTo>
                    <a:pt x="0" y="57"/>
                  </a:moveTo>
                  <a:lnTo>
                    <a:pt x="0" y="81"/>
                  </a:lnTo>
                  <a:lnTo>
                    <a:pt x="4" y="81"/>
                  </a:lnTo>
                  <a:lnTo>
                    <a:pt x="9" y="76"/>
                  </a:lnTo>
                  <a:lnTo>
                    <a:pt x="19" y="72"/>
                  </a:lnTo>
                  <a:lnTo>
                    <a:pt x="28" y="67"/>
                  </a:lnTo>
                  <a:lnTo>
                    <a:pt x="33" y="62"/>
                  </a:lnTo>
                  <a:lnTo>
                    <a:pt x="43" y="57"/>
                  </a:lnTo>
                  <a:lnTo>
                    <a:pt x="47" y="52"/>
                  </a:lnTo>
                  <a:lnTo>
                    <a:pt x="52" y="47"/>
                  </a:lnTo>
                  <a:lnTo>
                    <a:pt x="52" y="225"/>
                  </a:lnTo>
                  <a:lnTo>
                    <a:pt x="81" y="225"/>
                  </a:lnTo>
                  <a:lnTo>
                    <a:pt x="81" y="0"/>
                  </a:lnTo>
                  <a:lnTo>
                    <a:pt x="62" y="0"/>
                  </a:lnTo>
                  <a:lnTo>
                    <a:pt x="57" y="4"/>
                  </a:lnTo>
                  <a:lnTo>
                    <a:pt x="52" y="14"/>
                  </a:lnTo>
                  <a:lnTo>
                    <a:pt x="47" y="23"/>
                  </a:lnTo>
                  <a:lnTo>
                    <a:pt x="38" y="28"/>
                  </a:lnTo>
                  <a:lnTo>
                    <a:pt x="28" y="38"/>
                  </a:lnTo>
                  <a:lnTo>
                    <a:pt x="19" y="43"/>
                  </a:lnTo>
                  <a:lnTo>
                    <a:pt x="9" y="52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57" name="Rectangle 181"/>
            <p:cNvSpPr>
              <a:spLocks noChangeArrowheads="1"/>
            </p:cNvSpPr>
            <p:nvPr/>
          </p:nvSpPr>
          <p:spPr bwMode="auto">
            <a:xfrm>
              <a:off x="7436" y="1514"/>
              <a:ext cx="1420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758" name="Rectangle 182"/>
            <p:cNvSpPr>
              <a:spLocks noChangeArrowheads="1"/>
            </p:cNvSpPr>
            <p:nvPr/>
          </p:nvSpPr>
          <p:spPr bwMode="auto">
            <a:xfrm>
              <a:off x="8967" y="1577"/>
              <a:ext cx="840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759" name="Freeform 183"/>
            <p:cNvSpPr>
              <a:spLocks/>
            </p:cNvSpPr>
            <p:nvPr/>
          </p:nvSpPr>
          <p:spPr bwMode="auto">
            <a:xfrm>
              <a:off x="10003" y="1518"/>
              <a:ext cx="148" cy="225"/>
            </a:xfrm>
            <a:custGeom>
              <a:avLst/>
              <a:gdLst/>
              <a:ahLst/>
              <a:cxnLst>
                <a:cxn ang="0">
                  <a:pos x="43" y="192"/>
                </a:cxn>
                <a:cxn ang="0">
                  <a:pos x="52" y="182"/>
                </a:cxn>
                <a:cxn ang="0">
                  <a:pos x="72" y="168"/>
                </a:cxn>
                <a:cxn ang="0">
                  <a:pos x="96" y="144"/>
                </a:cxn>
                <a:cxn ang="0">
                  <a:pos x="115" y="124"/>
                </a:cxn>
                <a:cxn ang="0">
                  <a:pos x="129" y="110"/>
                </a:cxn>
                <a:cxn ang="0">
                  <a:pos x="139" y="96"/>
                </a:cxn>
                <a:cxn ang="0">
                  <a:pos x="143" y="81"/>
                </a:cxn>
                <a:cxn ang="0">
                  <a:pos x="148" y="52"/>
                </a:cxn>
                <a:cxn ang="0">
                  <a:pos x="143" y="38"/>
                </a:cxn>
                <a:cxn ang="0">
                  <a:pos x="139" y="28"/>
                </a:cxn>
                <a:cxn ang="0">
                  <a:pos x="129" y="19"/>
                </a:cxn>
                <a:cxn ang="0">
                  <a:pos x="120" y="9"/>
                </a:cxn>
                <a:cxn ang="0">
                  <a:pos x="105" y="4"/>
                </a:cxn>
                <a:cxn ang="0">
                  <a:pos x="86" y="0"/>
                </a:cxn>
                <a:cxn ang="0">
                  <a:pos x="57" y="4"/>
                </a:cxn>
                <a:cxn ang="0">
                  <a:pos x="43" y="9"/>
                </a:cxn>
                <a:cxn ang="0">
                  <a:pos x="33" y="14"/>
                </a:cxn>
                <a:cxn ang="0">
                  <a:pos x="23" y="24"/>
                </a:cxn>
                <a:cxn ang="0">
                  <a:pos x="14" y="33"/>
                </a:cxn>
                <a:cxn ang="0">
                  <a:pos x="9" y="43"/>
                </a:cxn>
                <a:cxn ang="0">
                  <a:pos x="4" y="57"/>
                </a:cxn>
                <a:cxn ang="0">
                  <a:pos x="33" y="67"/>
                </a:cxn>
                <a:cxn ang="0">
                  <a:pos x="38" y="48"/>
                </a:cxn>
                <a:cxn ang="0">
                  <a:pos x="43" y="38"/>
                </a:cxn>
                <a:cxn ang="0">
                  <a:pos x="48" y="33"/>
                </a:cxn>
                <a:cxn ang="0">
                  <a:pos x="57" y="28"/>
                </a:cxn>
                <a:cxn ang="0">
                  <a:pos x="91" y="24"/>
                </a:cxn>
                <a:cxn ang="0">
                  <a:pos x="100" y="28"/>
                </a:cxn>
                <a:cxn ang="0">
                  <a:pos x="110" y="33"/>
                </a:cxn>
                <a:cxn ang="0">
                  <a:pos x="115" y="43"/>
                </a:cxn>
                <a:cxn ang="0">
                  <a:pos x="120" y="52"/>
                </a:cxn>
                <a:cxn ang="0">
                  <a:pos x="115" y="81"/>
                </a:cxn>
                <a:cxn ang="0">
                  <a:pos x="105" y="96"/>
                </a:cxn>
                <a:cxn ang="0">
                  <a:pos x="86" y="115"/>
                </a:cxn>
                <a:cxn ang="0">
                  <a:pos x="57" y="144"/>
                </a:cxn>
                <a:cxn ang="0">
                  <a:pos x="38" y="163"/>
                </a:cxn>
                <a:cxn ang="0">
                  <a:pos x="19" y="177"/>
                </a:cxn>
                <a:cxn ang="0">
                  <a:pos x="9" y="192"/>
                </a:cxn>
                <a:cxn ang="0">
                  <a:pos x="4" y="206"/>
                </a:cxn>
                <a:cxn ang="0">
                  <a:pos x="0" y="225"/>
                </a:cxn>
                <a:cxn ang="0">
                  <a:pos x="148" y="201"/>
                </a:cxn>
              </a:cxnLst>
              <a:rect l="0" t="0" r="r" b="b"/>
              <a:pathLst>
                <a:path w="148" h="225">
                  <a:moveTo>
                    <a:pt x="38" y="201"/>
                  </a:moveTo>
                  <a:lnTo>
                    <a:pt x="43" y="192"/>
                  </a:lnTo>
                  <a:lnTo>
                    <a:pt x="48" y="187"/>
                  </a:lnTo>
                  <a:lnTo>
                    <a:pt x="52" y="182"/>
                  </a:lnTo>
                  <a:lnTo>
                    <a:pt x="62" y="177"/>
                  </a:lnTo>
                  <a:lnTo>
                    <a:pt x="72" y="168"/>
                  </a:lnTo>
                  <a:lnTo>
                    <a:pt x="81" y="158"/>
                  </a:lnTo>
                  <a:lnTo>
                    <a:pt x="96" y="144"/>
                  </a:lnTo>
                  <a:lnTo>
                    <a:pt x="105" y="134"/>
                  </a:lnTo>
                  <a:lnTo>
                    <a:pt x="115" y="124"/>
                  </a:lnTo>
                  <a:lnTo>
                    <a:pt x="124" y="120"/>
                  </a:lnTo>
                  <a:lnTo>
                    <a:pt x="129" y="110"/>
                  </a:lnTo>
                  <a:lnTo>
                    <a:pt x="134" y="105"/>
                  </a:lnTo>
                  <a:lnTo>
                    <a:pt x="139" y="96"/>
                  </a:lnTo>
                  <a:lnTo>
                    <a:pt x="143" y="91"/>
                  </a:lnTo>
                  <a:lnTo>
                    <a:pt x="143" y="81"/>
                  </a:lnTo>
                  <a:lnTo>
                    <a:pt x="148" y="76"/>
                  </a:lnTo>
                  <a:lnTo>
                    <a:pt x="148" y="52"/>
                  </a:lnTo>
                  <a:lnTo>
                    <a:pt x="143" y="43"/>
                  </a:lnTo>
                  <a:lnTo>
                    <a:pt x="143" y="38"/>
                  </a:lnTo>
                  <a:lnTo>
                    <a:pt x="139" y="33"/>
                  </a:lnTo>
                  <a:lnTo>
                    <a:pt x="139" y="28"/>
                  </a:lnTo>
                  <a:lnTo>
                    <a:pt x="134" y="24"/>
                  </a:lnTo>
                  <a:lnTo>
                    <a:pt x="129" y="19"/>
                  </a:lnTo>
                  <a:lnTo>
                    <a:pt x="124" y="14"/>
                  </a:lnTo>
                  <a:lnTo>
                    <a:pt x="120" y="9"/>
                  </a:lnTo>
                  <a:lnTo>
                    <a:pt x="115" y="9"/>
                  </a:lnTo>
                  <a:lnTo>
                    <a:pt x="105" y="4"/>
                  </a:lnTo>
                  <a:lnTo>
                    <a:pt x="96" y="4"/>
                  </a:lnTo>
                  <a:lnTo>
                    <a:pt x="86" y="0"/>
                  </a:lnTo>
                  <a:lnTo>
                    <a:pt x="62" y="0"/>
                  </a:lnTo>
                  <a:lnTo>
                    <a:pt x="57" y="4"/>
                  </a:lnTo>
                  <a:lnTo>
                    <a:pt x="48" y="4"/>
                  </a:lnTo>
                  <a:lnTo>
                    <a:pt x="43" y="9"/>
                  </a:lnTo>
                  <a:lnTo>
                    <a:pt x="38" y="9"/>
                  </a:lnTo>
                  <a:lnTo>
                    <a:pt x="33" y="14"/>
                  </a:lnTo>
                  <a:lnTo>
                    <a:pt x="28" y="19"/>
                  </a:lnTo>
                  <a:lnTo>
                    <a:pt x="23" y="24"/>
                  </a:lnTo>
                  <a:lnTo>
                    <a:pt x="19" y="28"/>
                  </a:lnTo>
                  <a:lnTo>
                    <a:pt x="14" y="33"/>
                  </a:lnTo>
                  <a:lnTo>
                    <a:pt x="14" y="38"/>
                  </a:lnTo>
                  <a:lnTo>
                    <a:pt x="9" y="43"/>
                  </a:lnTo>
                  <a:lnTo>
                    <a:pt x="9" y="52"/>
                  </a:lnTo>
                  <a:lnTo>
                    <a:pt x="4" y="57"/>
                  </a:lnTo>
                  <a:lnTo>
                    <a:pt x="4" y="67"/>
                  </a:lnTo>
                  <a:lnTo>
                    <a:pt x="33" y="67"/>
                  </a:lnTo>
                  <a:lnTo>
                    <a:pt x="33" y="52"/>
                  </a:lnTo>
                  <a:lnTo>
                    <a:pt x="38" y="48"/>
                  </a:lnTo>
                  <a:lnTo>
                    <a:pt x="38" y="43"/>
                  </a:lnTo>
                  <a:lnTo>
                    <a:pt x="43" y="38"/>
                  </a:lnTo>
                  <a:lnTo>
                    <a:pt x="48" y="38"/>
                  </a:lnTo>
                  <a:lnTo>
                    <a:pt x="48" y="33"/>
                  </a:lnTo>
                  <a:lnTo>
                    <a:pt x="52" y="28"/>
                  </a:lnTo>
                  <a:lnTo>
                    <a:pt x="57" y="28"/>
                  </a:lnTo>
                  <a:lnTo>
                    <a:pt x="62" y="24"/>
                  </a:lnTo>
                  <a:lnTo>
                    <a:pt x="91" y="24"/>
                  </a:lnTo>
                  <a:lnTo>
                    <a:pt x="96" y="28"/>
                  </a:lnTo>
                  <a:lnTo>
                    <a:pt x="100" y="28"/>
                  </a:lnTo>
                  <a:lnTo>
                    <a:pt x="105" y="33"/>
                  </a:lnTo>
                  <a:lnTo>
                    <a:pt x="110" y="33"/>
                  </a:lnTo>
                  <a:lnTo>
                    <a:pt x="110" y="38"/>
                  </a:lnTo>
                  <a:lnTo>
                    <a:pt x="115" y="43"/>
                  </a:lnTo>
                  <a:lnTo>
                    <a:pt x="115" y="48"/>
                  </a:lnTo>
                  <a:lnTo>
                    <a:pt x="120" y="52"/>
                  </a:lnTo>
                  <a:lnTo>
                    <a:pt x="120" y="76"/>
                  </a:lnTo>
                  <a:lnTo>
                    <a:pt x="115" y="81"/>
                  </a:lnTo>
                  <a:lnTo>
                    <a:pt x="110" y="86"/>
                  </a:lnTo>
                  <a:lnTo>
                    <a:pt x="105" y="96"/>
                  </a:lnTo>
                  <a:lnTo>
                    <a:pt x="100" y="105"/>
                  </a:lnTo>
                  <a:lnTo>
                    <a:pt x="86" y="115"/>
                  </a:lnTo>
                  <a:lnTo>
                    <a:pt x="76" y="129"/>
                  </a:lnTo>
                  <a:lnTo>
                    <a:pt x="57" y="144"/>
                  </a:lnTo>
                  <a:lnTo>
                    <a:pt x="48" y="153"/>
                  </a:lnTo>
                  <a:lnTo>
                    <a:pt x="38" y="163"/>
                  </a:lnTo>
                  <a:lnTo>
                    <a:pt x="28" y="172"/>
                  </a:lnTo>
                  <a:lnTo>
                    <a:pt x="19" y="177"/>
                  </a:lnTo>
                  <a:lnTo>
                    <a:pt x="14" y="187"/>
                  </a:lnTo>
                  <a:lnTo>
                    <a:pt x="9" y="192"/>
                  </a:lnTo>
                  <a:lnTo>
                    <a:pt x="4" y="201"/>
                  </a:lnTo>
                  <a:lnTo>
                    <a:pt x="4" y="206"/>
                  </a:lnTo>
                  <a:lnTo>
                    <a:pt x="0" y="211"/>
                  </a:lnTo>
                  <a:lnTo>
                    <a:pt x="0" y="225"/>
                  </a:lnTo>
                  <a:lnTo>
                    <a:pt x="148" y="225"/>
                  </a:lnTo>
                  <a:lnTo>
                    <a:pt x="148" y="201"/>
                  </a:lnTo>
                  <a:lnTo>
                    <a:pt x="38" y="201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4760" name="Group 184"/>
            <p:cNvGrpSpPr>
              <a:grpSpLocks/>
            </p:cNvGrpSpPr>
            <p:nvPr/>
          </p:nvGrpSpPr>
          <p:grpSpPr bwMode="auto">
            <a:xfrm>
              <a:off x="9633" y="4220"/>
              <a:ext cx="144" cy="230"/>
              <a:chOff x="9633" y="4220"/>
              <a:chExt cx="144" cy="230"/>
            </a:xfrm>
          </p:grpSpPr>
          <p:sp>
            <p:nvSpPr>
              <p:cNvPr id="24761" name="Freeform 185"/>
              <p:cNvSpPr>
                <a:spLocks/>
              </p:cNvSpPr>
              <p:nvPr/>
            </p:nvSpPr>
            <p:spPr bwMode="auto">
              <a:xfrm>
                <a:off x="9633" y="4220"/>
                <a:ext cx="144" cy="230"/>
              </a:xfrm>
              <a:custGeom>
                <a:avLst/>
                <a:gdLst/>
                <a:ahLst/>
                <a:cxnLst>
                  <a:cxn ang="0">
                    <a:pos x="120" y="206"/>
                  </a:cxn>
                  <a:cxn ang="0">
                    <a:pos x="120" y="225"/>
                  </a:cxn>
                  <a:cxn ang="0">
                    <a:pos x="143" y="225"/>
                  </a:cxn>
                  <a:cxn ang="0">
                    <a:pos x="143" y="0"/>
                  </a:cxn>
                  <a:cxn ang="0">
                    <a:pos x="115" y="0"/>
                  </a:cxn>
                  <a:cxn ang="0">
                    <a:pos x="115" y="81"/>
                  </a:cxn>
                  <a:cxn ang="0">
                    <a:pos x="110" y="76"/>
                  </a:cxn>
                  <a:cxn ang="0">
                    <a:pos x="105" y="72"/>
                  </a:cxn>
                  <a:cxn ang="0">
                    <a:pos x="100" y="67"/>
                  </a:cxn>
                  <a:cxn ang="0">
                    <a:pos x="95" y="67"/>
                  </a:cxn>
                  <a:cxn ang="0">
                    <a:pos x="91" y="62"/>
                  </a:cxn>
                  <a:cxn ang="0">
                    <a:pos x="86" y="62"/>
                  </a:cxn>
                  <a:cxn ang="0">
                    <a:pos x="76" y="57"/>
                  </a:cxn>
                  <a:cxn ang="0">
                    <a:pos x="62" y="57"/>
                  </a:cxn>
                  <a:cxn ang="0">
                    <a:pos x="57" y="62"/>
                  </a:cxn>
                  <a:cxn ang="0">
                    <a:pos x="43" y="62"/>
                  </a:cxn>
                  <a:cxn ang="0">
                    <a:pos x="38" y="67"/>
                  </a:cxn>
                  <a:cxn ang="0">
                    <a:pos x="33" y="67"/>
                  </a:cxn>
                  <a:cxn ang="0">
                    <a:pos x="28" y="72"/>
                  </a:cxn>
                  <a:cxn ang="0">
                    <a:pos x="28" y="144"/>
                  </a:cxn>
                  <a:cxn ang="0">
                    <a:pos x="28" y="129"/>
                  </a:cxn>
                  <a:cxn ang="0">
                    <a:pos x="33" y="124"/>
                  </a:cxn>
                  <a:cxn ang="0">
                    <a:pos x="33" y="110"/>
                  </a:cxn>
                  <a:cxn ang="0">
                    <a:pos x="38" y="105"/>
                  </a:cxn>
                  <a:cxn ang="0">
                    <a:pos x="38" y="100"/>
                  </a:cxn>
                  <a:cxn ang="0">
                    <a:pos x="43" y="96"/>
                  </a:cxn>
                  <a:cxn ang="0">
                    <a:pos x="47" y="91"/>
                  </a:cxn>
                  <a:cxn ang="0">
                    <a:pos x="52" y="86"/>
                  </a:cxn>
                  <a:cxn ang="0">
                    <a:pos x="62" y="86"/>
                  </a:cxn>
                  <a:cxn ang="0">
                    <a:pos x="67" y="81"/>
                  </a:cxn>
                  <a:cxn ang="0">
                    <a:pos x="81" y="81"/>
                  </a:cxn>
                  <a:cxn ang="0">
                    <a:pos x="86" y="86"/>
                  </a:cxn>
                  <a:cxn ang="0">
                    <a:pos x="95" y="86"/>
                  </a:cxn>
                  <a:cxn ang="0">
                    <a:pos x="100" y="91"/>
                  </a:cxn>
                  <a:cxn ang="0">
                    <a:pos x="100" y="96"/>
                  </a:cxn>
                  <a:cxn ang="0">
                    <a:pos x="105" y="96"/>
                  </a:cxn>
                  <a:cxn ang="0">
                    <a:pos x="110" y="100"/>
                  </a:cxn>
                  <a:cxn ang="0">
                    <a:pos x="110" y="105"/>
                  </a:cxn>
                  <a:cxn ang="0">
                    <a:pos x="115" y="110"/>
                  </a:cxn>
                  <a:cxn ang="0">
                    <a:pos x="115" y="129"/>
                  </a:cxn>
                  <a:cxn ang="0">
                    <a:pos x="120" y="139"/>
                  </a:cxn>
                  <a:cxn ang="0">
                    <a:pos x="120" y="153"/>
                  </a:cxn>
                  <a:cxn ang="0">
                    <a:pos x="115" y="158"/>
                  </a:cxn>
                  <a:cxn ang="0">
                    <a:pos x="115" y="177"/>
                  </a:cxn>
                  <a:cxn ang="0">
                    <a:pos x="110" y="182"/>
                  </a:cxn>
                  <a:cxn ang="0">
                    <a:pos x="110" y="187"/>
                  </a:cxn>
                  <a:cxn ang="0">
                    <a:pos x="105" y="192"/>
                  </a:cxn>
                  <a:cxn ang="0">
                    <a:pos x="100" y="196"/>
                  </a:cxn>
                  <a:cxn ang="0">
                    <a:pos x="95" y="201"/>
                  </a:cxn>
                  <a:cxn ang="0">
                    <a:pos x="91" y="201"/>
                  </a:cxn>
                  <a:cxn ang="0">
                    <a:pos x="100" y="225"/>
                  </a:cxn>
                  <a:cxn ang="0">
                    <a:pos x="105" y="220"/>
                  </a:cxn>
                  <a:cxn ang="0">
                    <a:pos x="110" y="216"/>
                  </a:cxn>
                  <a:cxn ang="0">
                    <a:pos x="115" y="211"/>
                  </a:cxn>
                  <a:cxn ang="0">
                    <a:pos x="120" y="206"/>
                  </a:cxn>
                </a:cxnLst>
                <a:rect l="0" t="0" r="r" b="b"/>
                <a:pathLst>
                  <a:path w="144" h="230">
                    <a:moveTo>
                      <a:pt x="120" y="206"/>
                    </a:moveTo>
                    <a:lnTo>
                      <a:pt x="120" y="225"/>
                    </a:lnTo>
                    <a:lnTo>
                      <a:pt x="143" y="225"/>
                    </a:lnTo>
                    <a:lnTo>
                      <a:pt x="143" y="0"/>
                    </a:lnTo>
                    <a:lnTo>
                      <a:pt x="115" y="0"/>
                    </a:lnTo>
                    <a:lnTo>
                      <a:pt x="115" y="81"/>
                    </a:lnTo>
                    <a:lnTo>
                      <a:pt x="110" y="76"/>
                    </a:lnTo>
                    <a:lnTo>
                      <a:pt x="105" y="72"/>
                    </a:lnTo>
                    <a:lnTo>
                      <a:pt x="100" y="67"/>
                    </a:lnTo>
                    <a:lnTo>
                      <a:pt x="95" y="67"/>
                    </a:lnTo>
                    <a:lnTo>
                      <a:pt x="91" y="62"/>
                    </a:lnTo>
                    <a:lnTo>
                      <a:pt x="86" y="62"/>
                    </a:lnTo>
                    <a:lnTo>
                      <a:pt x="76" y="57"/>
                    </a:lnTo>
                    <a:lnTo>
                      <a:pt x="62" y="57"/>
                    </a:lnTo>
                    <a:lnTo>
                      <a:pt x="57" y="62"/>
                    </a:lnTo>
                    <a:lnTo>
                      <a:pt x="43" y="62"/>
                    </a:lnTo>
                    <a:lnTo>
                      <a:pt x="38" y="67"/>
                    </a:lnTo>
                    <a:lnTo>
                      <a:pt x="33" y="67"/>
                    </a:lnTo>
                    <a:lnTo>
                      <a:pt x="28" y="72"/>
                    </a:lnTo>
                    <a:lnTo>
                      <a:pt x="28" y="144"/>
                    </a:lnTo>
                    <a:lnTo>
                      <a:pt x="28" y="129"/>
                    </a:lnTo>
                    <a:lnTo>
                      <a:pt x="33" y="124"/>
                    </a:lnTo>
                    <a:lnTo>
                      <a:pt x="33" y="110"/>
                    </a:lnTo>
                    <a:lnTo>
                      <a:pt x="38" y="105"/>
                    </a:lnTo>
                    <a:lnTo>
                      <a:pt x="38" y="100"/>
                    </a:lnTo>
                    <a:lnTo>
                      <a:pt x="43" y="96"/>
                    </a:lnTo>
                    <a:lnTo>
                      <a:pt x="47" y="91"/>
                    </a:lnTo>
                    <a:lnTo>
                      <a:pt x="52" y="86"/>
                    </a:lnTo>
                    <a:lnTo>
                      <a:pt x="62" y="86"/>
                    </a:lnTo>
                    <a:lnTo>
                      <a:pt x="67" y="81"/>
                    </a:lnTo>
                    <a:lnTo>
                      <a:pt x="81" y="81"/>
                    </a:lnTo>
                    <a:lnTo>
                      <a:pt x="86" y="86"/>
                    </a:lnTo>
                    <a:lnTo>
                      <a:pt x="95" y="86"/>
                    </a:lnTo>
                    <a:lnTo>
                      <a:pt x="100" y="91"/>
                    </a:lnTo>
                    <a:lnTo>
                      <a:pt x="100" y="96"/>
                    </a:lnTo>
                    <a:lnTo>
                      <a:pt x="105" y="96"/>
                    </a:lnTo>
                    <a:lnTo>
                      <a:pt x="110" y="100"/>
                    </a:lnTo>
                    <a:lnTo>
                      <a:pt x="110" y="105"/>
                    </a:lnTo>
                    <a:lnTo>
                      <a:pt x="115" y="110"/>
                    </a:lnTo>
                    <a:lnTo>
                      <a:pt x="115" y="129"/>
                    </a:lnTo>
                    <a:lnTo>
                      <a:pt x="120" y="139"/>
                    </a:lnTo>
                    <a:lnTo>
                      <a:pt x="120" y="153"/>
                    </a:lnTo>
                    <a:lnTo>
                      <a:pt x="115" y="158"/>
                    </a:lnTo>
                    <a:lnTo>
                      <a:pt x="115" y="177"/>
                    </a:lnTo>
                    <a:lnTo>
                      <a:pt x="110" y="182"/>
                    </a:lnTo>
                    <a:lnTo>
                      <a:pt x="110" y="187"/>
                    </a:lnTo>
                    <a:lnTo>
                      <a:pt x="105" y="192"/>
                    </a:lnTo>
                    <a:lnTo>
                      <a:pt x="100" y="196"/>
                    </a:lnTo>
                    <a:lnTo>
                      <a:pt x="95" y="201"/>
                    </a:lnTo>
                    <a:lnTo>
                      <a:pt x="91" y="201"/>
                    </a:lnTo>
                    <a:lnTo>
                      <a:pt x="100" y="225"/>
                    </a:lnTo>
                    <a:lnTo>
                      <a:pt x="105" y="220"/>
                    </a:lnTo>
                    <a:lnTo>
                      <a:pt x="110" y="216"/>
                    </a:lnTo>
                    <a:lnTo>
                      <a:pt x="115" y="211"/>
                    </a:lnTo>
                    <a:lnTo>
                      <a:pt x="120" y="206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762" name="Freeform 186"/>
              <p:cNvSpPr>
                <a:spLocks/>
              </p:cNvSpPr>
              <p:nvPr/>
            </p:nvSpPr>
            <p:spPr bwMode="auto">
              <a:xfrm>
                <a:off x="9633" y="4220"/>
                <a:ext cx="144" cy="230"/>
              </a:xfrm>
              <a:custGeom>
                <a:avLst/>
                <a:gdLst/>
                <a:ahLst/>
                <a:cxnLst>
                  <a:cxn ang="0">
                    <a:pos x="81" y="206"/>
                  </a:cxn>
                  <a:cxn ang="0">
                    <a:pos x="62" y="206"/>
                  </a:cxn>
                  <a:cxn ang="0">
                    <a:pos x="57" y="201"/>
                  </a:cxn>
                  <a:cxn ang="0">
                    <a:pos x="52" y="201"/>
                  </a:cxn>
                  <a:cxn ang="0">
                    <a:pos x="47" y="196"/>
                  </a:cxn>
                  <a:cxn ang="0">
                    <a:pos x="43" y="192"/>
                  </a:cxn>
                  <a:cxn ang="0">
                    <a:pos x="38" y="187"/>
                  </a:cxn>
                  <a:cxn ang="0">
                    <a:pos x="38" y="182"/>
                  </a:cxn>
                  <a:cxn ang="0">
                    <a:pos x="33" y="177"/>
                  </a:cxn>
                  <a:cxn ang="0">
                    <a:pos x="33" y="158"/>
                  </a:cxn>
                  <a:cxn ang="0">
                    <a:pos x="28" y="153"/>
                  </a:cxn>
                  <a:cxn ang="0">
                    <a:pos x="28" y="76"/>
                  </a:cxn>
                  <a:cxn ang="0">
                    <a:pos x="23" y="76"/>
                  </a:cxn>
                  <a:cxn ang="0">
                    <a:pos x="19" y="81"/>
                  </a:cxn>
                  <a:cxn ang="0">
                    <a:pos x="19" y="86"/>
                  </a:cxn>
                  <a:cxn ang="0">
                    <a:pos x="14" y="91"/>
                  </a:cxn>
                  <a:cxn ang="0">
                    <a:pos x="14" y="96"/>
                  </a:cxn>
                  <a:cxn ang="0">
                    <a:pos x="9" y="100"/>
                  </a:cxn>
                  <a:cxn ang="0">
                    <a:pos x="4" y="110"/>
                  </a:cxn>
                  <a:cxn ang="0">
                    <a:pos x="4" y="134"/>
                  </a:cxn>
                  <a:cxn ang="0">
                    <a:pos x="0" y="144"/>
                  </a:cxn>
                  <a:cxn ang="0">
                    <a:pos x="4" y="158"/>
                  </a:cxn>
                  <a:cxn ang="0">
                    <a:pos x="4" y="177"/>
                  </a:cxn>
                  <a:cxn ang="0">
                    <a:pos x="9" y="182"/>
                  </a:cxn>
                  <a:cxn ang="0">
                    <a:pos x="9" y="187"/>
                  </a:cxn>
                  <a:cxn ang="0">
                    <a:pos x="14" y="192"/>
                  </a:cxn>
                  <a:cxn ang="0">
                    <a:pos x="14" y="196"/>
                  </a:cxn>
                  <a:cxn ang="0">
                    <a:pos x="19" y="201"/>
                  </a:cxn>
                  <a:cxn ang="0">
                    <a:pos x="23" y="206"/>
                  </a:cxn>
                  <a:cxn ang="0">
                    <a:pos x="23" y="211"/>
                  </a:cxn>
                  <a:cxn ang="0">
                    <a:pos x="28" y="211"/>
                  </a:cxn>
                  <a:cxn ang="0">
                    <a:pos x="33" y="216"/>
                  </a:cxn>
                  <a:cxn ang="0">
                    <a:pos x="38" y="220"/>
                  </a:cxn>
                  <a:cxn ang="0">
                    <a:pos x="43" y="225"/>
                  </a:cxn>
                  <a:cxn ang="0">
                    <a:pos x="57" y="225"/>
                  </a:cxn>
                  <a:cxn ang="0">
                    <a:pos x="62" y="230"/>
                  </a:cxn>
                  <a:cxn ang="0">
                    <a:pos x="81" y="230"/>
                  </a:cxn>
                  <a:cxn ang="0">
                    <a:pos x="86" y="225"/>
                  </a:cxn>
                  <a:cxn ang="0">
                    <a:pos x="100" y="225"/>
                  </a:cxn>
                  <a:cxn ang="0">
                    <a:pos x="91" y="201"/>
                  </a:cxn>
                  <a:cxn ang="0">
                    <a:pos x="86" y="206"/>
                  </a:cxn>
                  <a:cxn ang="0">
                    <a:pos x="81" y="206"/>
                  </a:cxn>
                </a:cxnLst>
                <a:rect l="0" t="0" r="r" b="b"/>
                <a:pathLst>
                  <a:path w="144" h="230">
                    <a:moveTo>
                      <a:pt x="81" y="206"/>
                    </a:moveTo>
                    <a:lnTo>
                      <a:pt x="62" y="206"/>
                    </a:lnTo>
                    <a:lnTo>
                      <a:pt x="57" y="201"/>
                    </a:lnTo>
                    <a:lnTo>
                      <a:pt x="52" y="201"/>
                    </a:lnTo>
                    <a:lnTo>
                      <a:pt x="47" y="196"/>
                    </a:lnTo>
                    <a:lnTo>
                      <a:pt x="43" y="192"/>
                    </a:lnTo>
                    <a:lnTo>
                      <a:pt x="38" y="187"/>
                    </a:lnTo>
                    <a:lnTo>
                      <a:pt x="38" y="182"/>
                    </a:lnTo>
                    <a:lnTo>
                      <a:pt x="33" y="177"/>
                    </a:lnTo>
                    <a:lnTo>
                      <a:pt x="33" y="158"/>
                    </a:lnTo>
                    <a:lnTo>
                      <a:pt x="28" y="153"/>
                    </a:lnTo>
                    <a:lnTo>
                      <a:pt x="28" y="76"/>
                    </a:lnTo>
                    <a:lnTo>
                      <a:pt x="23" y="76"/>
                    </a:lnTo>
                    <a:lnTo>
                      <a:pt x="19" y="81"/>
                    </a:lnTo>
                    <a:lnTo>
                      <a:pt x="19" y="86"/>
                    </a:lnTo>
                    <a:lnTo>
                      <a:pt x="14" y="91"/>
                    </a:lnTo>
                    <a:lnTo>
                      <a:pt x="14" y="96"/>
                    </a:lnTo>
                    <a:lnTo>
                      <a:pt x="9" y="100"/>
                    </a:lnTo>
                    <a:lnTo>
                      <a:pt x="4" y="110"/>
                    </a:lnTo>
                    <a:lnTo>
                      <a:pt x="4" y="134"/>
                    </a:lnTo>
                    <a:lnTo>
                      <a:pt x="0" y="144"/>
                    </a:lnTo>
                    <a:lnTo>
                      <a:pt x="4" y="158"/>
                    </a:lnTo>
                    <a:lnTo>
                      <a:pt x="4" y="177"/>
                    </a:lnTo>
                    <a:lnTo>
                      <a:pt x="9" y="182"/>
                    </a:lnTo>
                    <a:lnTo>
                      <a:pt x="9" y="187"/>
                    </a:lnTo>
                    <a:lnTo>
                      <a:pt x="14" y="192"/>
                    </a:lnTo>
                    <a:lnTo>
                      <a:pt x="14" y="196"/>
                    </a:lnTo>
                    <a:lnTo>
                      <a:pt x="19" y="201"/>
                    </a:lnTo>
                    <a:lnTo>
                      <a:pt x="23" y="206"/>
                    </a:lnTo>
                    <a:lnTo>
                      <a:pt x="23" y="211"/>
                    </a:lnTo>
                    <a:lnTo>
                      <a:pt x="28" y="211"/>
                    </a:lnTo>
                    <a:lnTo>
                      <a:pt x="33" y="216"/>
                    </a:lnTo>
                    <a:lnTo>
                      <a:pt x="38" y="220"/>
                    </a:lnTo>
                    <a:lnTo>
                      <a:pt x="43" y="225"/>
                    </a:lnTo>
                    <a:lnTo>
                      <a:pt x="57" y="225"/>
                    </a:lnTo>
                    <a:lnTo>
                      <a:pt x="62" y="230"/>
                    </a:lnTo>
                    <a:lnTo>
                      <a:pt x="81" y="230"/>
                    </a:lnTo>
                    <a:lnTo>
                      <a:pt x="86" y="225"/>
                    </a:lnTo>
                    <a:lnTo>
                      <a:pt x="100" y="225"/>
                    </a:lnTo>
                    <a:lnTo>
                      <a:pt x="91" y="201"/>
                    </a:lnTo>
                    <a:lnTo>
                      <a:pt x="86" y="206"/>
                    </a:lnTo>
                    <a:lnTo>
                      <a:pt x="81" y="206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4763" name="Group 187"/>
            <p:cNvGrpSpPr>
              <a:grpSpLocks/>
            </p:cNvGrpSpPr>
            <p:nvPr/>
          </p:nvGrpSpPr>
          <p:grpSpPr bwMode="auto">
            <a:xfrm>
              <a:off x="9811" y="4278"/>
              <a:ext cx="149" cy="172"/>
              <a:chOff x="9811" y="4278"/>
              <a:chExt cx="149" cy="172"/>
            </a:xfrm>
          </p:grpSpPr>
          <p:sp>
            <p:nvSpPr>
              <p:cNvPr id="24764" name="Freeform 188"/>
              <p:cNvSpPr>
                <a:spLocks/>
              </p:cNvSpPr>
              <p:nvPr/>
            </p:nvSpPr>
            <p:spPr bwMode="auto">
              <a:xfrm>
                <a:off x="9811" y="4278"/>
                <a:ext cx="149" cy="172"/>
              </a:xfrm>
              <a:custGeom>
                <a:avLst/>
                <a:gdLst/>
                <a:ahLst/>
                <a:cxnLst>
                  <a:cxn ang="0">
                    <a:pos x="71" y="148"/>
                  </a:cxn>
                  <a:cxn ang="0">
                    <a:pos x="62" y="148"/>
                  </a:cxn>
                  <a:cxn ang="0">
                    <a:pos x="57" y="144"/>
                  </a:cxn>
                  <a:cxn ang="0">
                    <a:pos x="52" y="144"/>
                  </a:cxn>
                  <a:cxn ang="0">
                    <a:pos x="52" y="139"/>
                  </a:cxn>
                  <a:cxn ang="0">
                    <a:pos x="47" y="139"/>
                  </a:cxn>
                  <a:cxn ang="0">
                    <a:pos x="43" y="134"/>
                  </a:cxn>
                  <a:cxn ang="0">
                    <a:pos x="38" y="129"/>
                  </a:cxn>
                  <a:cxn ang="0">
                    <a:pos x="38" y="124"/>
                  </a:cxn>
                  <a:cxn ang="0">
                    <a:pos x="33" y="124"/>
                  </a:cxn>
                  <a:cxn ang="0">
                    <a:pos x="33" y="110"/>
                  </a:cxn>
                  <a:cxn ang="0">
                    <a:pos x="28" y="105"/>
                  </a:cxn>
                  <a:cxn ang="0">
                    <a:pos x="28" y="67"/>
                  </a:cxn>
                  <a:cxn ang="0">
                    <a:pos x="33" y="62"/>
                  </a:cxn>
                  <a:cxn ang="0">
                    <a:pos x="33" y="52"/>
                  </a:cxn>
                  <a:cxn ang="0">
                    <a:pos x="38" y="48"/>
                  </a:cxn>
                  <a:cxn ang="0">
                    <a:pos x="33" y="14"/>
                  </a:cxn>
                  <a:cxn ang="0">
                    <a:pos x="28" y="19"/>
                  </a:cxn>
                  <a:cxn ang="0">
                    <a:pos x="19" y="24"/>
                  </a:cxn>
                  <a:cxn ang="0">
                    <a:pos x="14" y="28"/>
                  </a:cxn>
                  <a:cxn ang="0">
                    <a:pos x="9" y="38"/>
                  </a:cxn>
                  <a:cxn ang="0">
                    <a:pos x="9" y="43"/>
                  </a:cxn>
                  <a:cxn ang="0">
                    <a:pos x="4" y="52"/>
                  </a:cxn>
                  <a:cxn ang="0">
                    <a:pos x="4" y="57"/>
                  </a:cxn>
                  <a:cxn ang="0">
                    <a:pos x="0" y="67"/>
                  </a:cxn>
                  <a:cxn ang="0">
                    <a:pos x="0" y="105"/>
                  </a:cxn>
                  <a:cxn ang="0">
                    <a:pos x="4" y="115"/>
                  </a:cxn>
                  <a:cxn ang="0">
                    <a:pos x="4" y="124"/>
                  </a:cxn>
                  <a:cxn ang="0">
                    <a:pos x="9" y="129"/>
                  </a:cxn>
                  <a:cxn ang="0">
                    <a:pos x="9" y="139"/>
                  </a:cxn>
                  <a:cxn ang="0">
                    <a:pos x="14" y="144"/>
                  </a:cxn>
                  <a:cxn ang="0">
                    <a:pos x="19" y="148"/>
                  </a:cxn>
                  <a:cxn ang="0">
                    <a:pos x="28" y="153"/>
                  </a:cxn>
                  <a:cxn ang="0">
                    <a:pos x="33" y="158"/>
                  </a:cxn>
                  <a:cxn ang="0">
                    <a:pos x="38" y="163"/>
                  </a:cxn>
                  <a:cxn ang="0">
                    <a:pos x="47" y="168"/>
                  </a:cxn>
                  <a:cxn ang="0">
                    <a:pos x="62" y="168"/>
                  </a:cxn>
                  <a:cxn ang="0">
                    <a:pos x="67" y="172"/>
                  </a:cxn>
                  <a:cxn ang="0">
                    <a:pos x="91" y="172"/>
                  </a:cxn>
                  <a:cxn ang="0">
                    <a:pos x="95" y="168"/>
                  </a:cxn>
                  <a:cxn ang="0">
                    <a:pos x="110" y="168"/>
                  </a:cxn>
                  <a:cxn ang="0">
                    <a:pos x="115" y="163"/>
                  </a:cxn>
                  <a:cxn ang="0">
                    <a:pos x="120" y="163"/>
                  </a:cxn>
                  <a:cxn ang="0">
                    <a:pos x="124" y="158"/>
                  </a:cxn>
                  <a:cxn ang="0">
                    <a:pos x="129" y="153"/>
                  </a:cxn>
                  <a:cxn ang="0">
                    <a:pos x="134" y="148"/>
                  </a:cxn>
                  <a:cxn ang="0">
                    <a:pos x="134" y="144"/>
                  </a:cxn>
                  <a:cxn ang="0">
                    <a:pos x="139" y="139"/>
                  </a:cxn>
                  <a:cxn ang="0">
                    <a:pos x="143" y="134"/>
                  </a:cxn>
                  <a:cxn ang="0">
                    <a:pos x="143" y="129"/>
                  </a:cxn>
                  <a:cxn ang="0">
                    <a:pos x="148" y="124"/>
                  </a:cxn>
                  <a:cxn ang="0">
                    <a:pos x="148" y="120"/>
                  </a:cxn>
                  <a:cxn ang="0">
                    <a:pos x="120" y="115"/>
                  </a:cxn>
                  <a:cxn ang="0">
                    <a:pos x="115" y="124"/>
                  </a:cxn>
                  <a:cxn ang="0">
                    <a:pos x="115" y="129"/>
                  </a:cxn>
                  <a:cxn ang="0">
                    <a:pos x="110" y="134"/>
                  </a:cxn>
                  <a:cxn ang="0">
                    <a:pos x="105" y="139"/>
                  </a:cxn>
                  <a:cxn ang="0">
                    <a:pos x="95" y="144"/>
                  </a:cxn>
                  <a:cxn ang="0">
                    <a:pos x="91" y="148"/>
                  </a:cxn>
                  <a:cxn ang="0">
                    <a:pos x="71" y="148"/>
                  </a:cxn>
                </a:cxnLst>
                <a:rect l="0" t="0" r="r" b="b"/>
                <a:pathLst>
                  <a:path w="149" h="172">
                    <a:moveTo>
                      <a:pt x="71" y="148"/>
                    </a:moveTo>
                    <a:lnTo>
                      <a:pt x="62" y="148"/>
                    </a:lnTo>
                    <a:lnTo>
                      <a:pt x="57" y="144"/>
                    </a:lnTo>
                    <a:lnTo>
                      <a:pt x="52" y="144"/>
                    </a:lnTo>
                    <a:lnTo>
                      <a:pt x="52" y="139"/>
                    </a:lnTo>
                    <a:lnTo>
                      <a:pt x="47" y="139"/>
                    </a:lnTo>
                    <a:lnTo>
                      <a:pt x="43" y="134"/>
                    </a:lnTo>
                    <a:lnTo>
                      <a:pt x="38" y="129"/>
                    </a:lnTo>
                    <a:lnTo>
                      <a:pt x="38" y="124"/>
                    </a:lnTo>
                    <a:lnTo>
                      <a:pt x="33" y="124"/>
                    </a:lnTo>
                    <a:lnTo>
                      <a:pt x="33" y="110"/>
                    </a:lnTo>
                    <a:lnTo>
                      <a:pt x="28" y="105"/>
                    </a:lnTo>
                    <a:lnTo>
                      <a:pt x="28" y="67"/>
                    </a:lnTo>
                    <a:lnTo>
                      <a:pt x="33" y="62"/>
                    </a:lnTo>
                    <a:lnTo>
                      <a:pt x="33" y="52"/>
                    </a:lnTo>
                    <a:lnTo>
                      <a:pt x="38" y="48"/>
                    </a:lnTo>
                    <a:lnTo>
                      <a:pt x="33" y="14"/>
                    </a:lnTo>
                    <a:lnTo>
                      <a:pt x="28" y="19"/>
                    </a:lnTo>
                    <a:lnTo>
                      <a:pt x="19" y="24"/>
                    </a:lnTo>
                    <a:lnTo>
                      <a:pt x="14" y="28"/>
                    </a:lnTo>
                    <a:lnTo>
                      <a:pt x="9" y="38"/>
                    </a:lnTo>
                    <a:lnTo>
                      <a:pt x="9" y="43"/>
                    </a:lnTo>
                    <a:lnTo>
                      <a:pt x="4" y="52"/>
                    </a:lnTo>
                    <a:lnTo>
                      <a:pt x="4" y="57"/>
                    </a:lnTo>
                    <a:lnTo>
                      <a:pt x="0" y="67"/>
                    </a:lnTo>
                    <a:lnTo>
                      <a:pt x="0" y="105"/>
                    </a:lnTo>
                    <a:lnTo>
                      <a:pt x="4" y="115"/>
                    </a:lnTo>
                    <a:lnTo>
                      <a:pt x="4" y="124"/>
                    </a:lnTo>
                    <a:lnTo>
                      <a:pt x="9" y="129"/>
                    </a:lnTo>
                    <a:lnTo>
                      <a:pt x="9" y="139"/>
                    </a:lnTo>
                    <a:lnTo>
                      <a:pt x="14" y="144"/>
                    </a:lnTo>
                    <a:lnTo>
                      <a:pt x="19" y="148"/>
                    </a:lnTo>
                    <a:lnTo>
                      <a:pt x="28" y="153"/>
                    </a:lnTo>
                    <a:lnTo>
                      <a:pt x="33" y="158"/>
                    </a:lnTo>
                    <a:lnTo>
                      <a:pt x="38" y="163"/>
                    </a:lnTo>
                    <a:lnTo>
                      <a:pt x="47" y="168"/>
                    </a:lnTo>
                    <a:lnTo>
                      <a:pt x="62" y="168"/>
                    </a:lnTo>
                    <a:lnTo>
                      <a:pt x="67" y="172"/>
                    </a:lnTo>
                    <a:lnTo>
                      <a:pt x="91" y="172"/>
                    </a:lnTo>
                    <a:lnTo>
                      <a:pt x="95" y="168"/>
                    </a:lnTo>
                    <a:lnTo>
                      <a:pt x="110" y="168"/>
                    </a:lnTo>
                    <a:lnTo>
                      <a:pt x="115" y="163"/>
                    </a:lnTo>
                    <a:lnTo>
                      <a:pt x="120" y="163"/>
                    </a:lnTo>
                    <a:lnTo>
                      <a:pt x="124" y="158"/>
                    </a:lnTo>
                    <a:lnTo>
                      <a:pt x="129" y="153"/>
                    </a:lnTo>
                    <a:lnTo>
                      <a:pt x="134" y="148"/>
                    </a:lnTo>
                    <a:lnTo>
                      <a:pt x="134" y="144"/>
                    </a:lnTo>
                    <a:lnTo>
                      <a:pt x="139" y="139"/>
                    </a:lnTo>
                    <a:lnTo>
                      <a:pt x="143" y="134"/>
                    </a:lnTo>
                    <a:lnTo>
                      <a:pt x="143" y="129"/>
                    </a:lnTo>
                    <a:lnTo>
                      <a:pt x="148" y="124"/>
                    </a:lnTo>
                    <a:lnTo>
                      <a:pt x="148" y="120"/>
                    </a:lnTo>
                    <a:lnTo>
                      <a:pt x="120" y="115"/>
                    </a:lnTo>
                    <a:lnTo>
                      <a:pt x="115" y="124"/>
                    </a:lnTo>
                    <a:lnTo>
                      <a:pt x="115" y="129"/>
                    </a:lnTo>
                    <a:lnTo>
                      <a:pt x="110" y="134"/>
                    </a:lnTo>
                    <a:lnTo>
                      <a:pt x="105" y="139"/>
                    </a:lnTo>
                    <a:lnTo>
                      <a:pt x="95" y="144"/>
                    </a:lnTo>
                    <a:lnTo>
                      <a:pt x="91" y="148"/>
                    </a:lnTo>
                    <a:lnTo>
                      <a:pt x="71" y="148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765" name="Freeform 189"/>
              <p:cNvSpPr>
                <a:spLocks/>
              </p:cNvSpPr>
              <p:nvPr/>
            </p:nvSpPr>
            <p:spPr bwMode="auto">
              <a:xfrm>
                <a:off x="9811" y="4278"/>
                <a:ext cx="149" cy="172"/>
              </a:xfrm>
              <a:custGeom>
                <a:avLst/>
                <a:gdLst/>
                <a:ahLst/>
                <a:cxnLst>
                  <a:cxn ang="0">
                    <a:pos x="143" y="43"/>
                  </a:cxn>
                  <a:cxn ang="0">
                    <a:pos x="139" y="38"/>
                  </a:cxn>
                  <a:cxn ang="0">
                    <a:pos x="134" y="28"/>
                  </a:cxn>
                  <a:cxn ang="0">
                    <a:pos x="129" y="24"/>
                  </a:cxn>
                  <a:cxn ang="0">
                    <a:pos x="124" y="19"/>
                  </a:cxn>
                  <a:cxn ang="0">
                    <a:pos x="120" y="14"/>
                  </a:cxn>
                  <a:cxn ang="0">
                    <a:pos x="110" y="9"/>
                  </a:cxn>
                  <a:cxn ang="0">
                    <a:pos x="105" y="4"/>
                  </a:cxn>
                  <a:cxn ang="0">
                    <a:pos x="91" y="4"/>
                  </a:cxn>
                  <a:cxn ang="0">
                    <a:pos x="86" y="0"/>
                  </a:cxn>
                  <a:cxn ang="0">
                    <a:pos x="67" y="0"/>
                  </a:cxn>
                  <a:cxn ang="0">
                    <a:pos x="62" y="4"/>
                  </a:cxn>
                  <a:cxn ang="0">
                    <a:pos x="47" y="4"/>
                  </a:cxn>
                  <a:cxn ang="0">
                    <a:pos x="38" y="9"/>
                  </a:cxn>
                  <a:cxn ang="0">
                    <a:pos x="33" y="14"/>
                  </a:cxn>
                  <a:cxn ang="0">
                    <a:pos x="38" y="48"/>
                  </a:cxn>
                  <a:cxn ang="0">
                    <a:pos x="38" y="43"/>
                  </a:cxn>
                  <a:cxn ang="0">
                    <a:pos x="43" y="38"/>
                  </a:cxn>
                  <a:cxn ang="0">
                    <a:pos x="47" y="33"/>
                  </a:cxn>
                  <a:cxn ang="0">
                    <a:pos x="52" y="28"/>
                  </a:cxn>
                  <a:cxn ang="0">
                    <a:pos x="57" y="28"/>
                  </a:cxn>
                  <a:cxn ang="0">
                    <a:pos x="62" y="24"/>
                  </a:cxn>
                  <a:cxn ang="0">
                    <a:pos x="86" y="24"/>
                  </a:cxn>
                  <a:cxn ang="0">
                    <a:pos x="91" y="28"/>
                  </a:cxn>
                  <a:cxn ang="0">
                    <a:pos x="100" y="28"/>
                  </a:cxn>
                  <a:cxn ang="0">
                    <a:pos x="105" y="33"/>
                  </a:cxn>
                  <a:cxn ang="0">
                    <a:pos x="105" y="38"/>
                  </a:cxn>
                  <a:cxn ang="0">
                    <a:pos x="110" y="38"/>
                  </a:cxn>
                  <a:cxn ang="0">
                    <a:pos x="115" y="43"/>
                  </a:cxn>
                  <a:cxn ang="0">
                    <a:pos x="115" y="48"/>
                  </a:cxn>
                  <a:cxn ang="0">
                    <a:pos x="120" y="52"/>
                  </a:cxn>
                  <a:cxn ang="0">
                    <a:pos x="120" y="72"/>
                  </a:cxn>
                  <a:cxn ang="0">
                    <a:pos x="28" y="72"/>
                  </a:cxn>
                  <a:cxn ang="0">
                    <a:pos x="28" y="91"/>
                  </a:cxn>
                  <a:cxn ang="0">
                    <a:pos x="148" y="91"/>
                  </a:cxn>
                  <a:cxn ang="0">
                    <a:pos x="148" y="57"/>
                  </a:cxn>
                  <a:cxn ang="0">
                    <a:pos x="143" y="48"/>
                  </a:cxn>
                  <a:cxn ang="0">
                    <a:pos x="143" y="43"/>
                  </a:cxn>
                </a:cxnLst>
                <a:rect l="0" t="0" r="r" b="b"/>
                <a:pathLst>
                  <a:path w="149" h="172">
                    <a:moveTo>
                      <a:pt x="143" y="43"/>
                    </a:moveTo>
                    <a:lnTo>
                      <a:pt x="139" y="38"/>
                    </a:lnTo>
                    <a:lnTo>
                      <a:pt x="134" y="28"/>
                    </a:lnTo>
                    <a:lnTo>
                      <a:pt x="129" y="24"/>
                    </a:lnTo>
                    <a:lnTo>
                      <a:pt x="124" y="19"/>
                    </a:lnTo>
                    <a:lnTo>
                      <a:pt x="120" y="14"/>
                    </a:lnTo>
                    <a:lnTo>
                      <a:pt x="110" y="9"/>
                    </a:lnTo>
                    <a:lnTo>
                      <a:pt x="105" y="4"/>
                    </a:lnTo>
                    <a:lnTo>
                      <a:pt x="91" y="4"/>
                    </a:lnTo>
                    <a:lnTo>
                      <a:pt x="86" y="0"/>
                    </a:lnTo>
                    <a:lnTo>
                      <a:pt x="67" y="0"/>
                    </a:lnTo>
                    <a:lnTo>
                      <a:pt x="62" y="4"/>
                    </a:lnTo>
                    <a:lnTo>
                      <a:pt x="47" y="4"/>
                    </a:lnTo>
                    <a:lnTo>
                      <a:pt x="38" y="9"/>
                    </a:lnTo>
                    <a:lnTo>
                      <a:pt x="33" y="14"/>
                    </a:lnTo>
                    <a:lnTo>
                      <a:pt x="38" y="48"/>
                    </a:lnTo>
                    <a:lnTo>
                      <a:pt x="38" y="43"/>
                    </a:lnTo>
                    <a:lnTo>
                      <a:pt x="43" y="38"/>
                    </a:lnTo>
                    <a:lnTo>
                      <a:pt x="47" y="33"/>
                    </a:lnTo>
                    <a:lnTo>
                      <a:pt x="52" y="28"/>
                    </a:lnTo>
                    <a:lnTo>
                      <a:pt x="57" y="28"/>
                    </a:lnTo>
                    <a:lnTo>
                      <a:pt x="62" y="24"/>
                    </a:lnTo>
                    <a:lnTo>
                      <a:pt x="86" y="24"/>
                    </a:lnTo>
                    <a:lnTo>
                      <a:pt x="91" y="28"/>
                    </a:lnTo>
                    <a:lnTo>
                      <a:pt x="100" y="28"/>
                    </a:lnTo>
                    <a:lnTo>
                      <a:pt x="105" y="33"/>
                    </a:lnTo>
                    <a:lnTo>
                      <a:pt x="105" y="38"/>
                    </a:lnTo>
                    <a:lnTo>
                      <a:pt x="110" y="38"/>
                    </a:lnTo>
                    <a:lnTo>
                      <a:pt x="115" y="43"/>
                    </a:lnTo>
                    <a:lnTo>
                      <a:pt x="115" y="48"/>
                    </a:lnTo>
                    <a:lnTo>
                      <a:pt x="120" y="52"/>
                    </a:lnTo>
                    <a:lnTo>
                      <a:pt x="120" y="72"/>
                    </a:lnTo>
                    <a:lnTo>
                      <a:pt x="28" y="72"/>
                    </a:lnTo>
                    <a:lnTo>
                      <a:pt x="28" y="91"/>
                    </a:lnTo>
                    <a:lnTo>
                      <a:pt x="148" y="91"/>
                    </a:lnTo>
                    <a:lnTo>
                      <a:pt x="148" y="57"/>
                    </a:lnTo>
                    <a:lnTo>
                      <a:pt x="143" y="48"/>
                    </a:lnTo>
                    <a:lnTo>
                      <a:pt x="143" y="43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4766" name="Group 190"/>
            <p:cNvGrpSpPr>
              <a:grpSpLocks/>
            </p:cNvGrpSpPr>
            <p:nvPr/>
          </p:nvGrpSpPr>
          <p:grpSpPr bwMode="auto">
            <a:xfrm>
              <a:off x="9983" y="4417"/>
              <a:ext cx="63" cy="168"/>
              <a:chOff x="9983" y="4417"/>
              <a:chExt cx="63" cy="168"/>
            </a:xfrm>
          </p:grpSpPr>
          <p:sp>
            <p:nvSpPr>
              <p:cNvPr id="24767" name="Freeform 191"/>
              <p:cNvSpPr>
                <a:spLocks/>
              </p:cNvSpPr>
              <p:nvPr/>
            </p:nvSpPr>
            <p:spPr bwMode="auto">
              <a:xfrm>
                <a:off x="9983" y="4417"/>
                <a:ext cx="63" cy="168"/>
              </a:xfrm>
              <a:custGeom>
                <a:avLst/>
                <a:gdLst/>
                <a:ahLst/>
                <a:cxnLst>
                  <a:cxn ang="0">
                    <a:pos x="52" y="4"/>
                  </a:cxn>
                  <a:cxn ang="0">
                    <a:pos x="47" y="0"/>
                  </a:cxn>
                  <a:cxn ang="0">
                    <a:pos x="52" y="28"/>
                  </a:cxn>
                  <a:cxn ang="0">
                    <a:pos x="62" y="28"/>
                  </a:cxn>
                  <a:cxn ang="0">
                    <a:pos x="57" y="4"/>
                  </a:cxn>
                  <a:cxn ang="0">
                    <a:pos x="52" y="4"/>
                  </a:cxn>
                </a:cxnLst>
                <a:rect l="0" t="0" r="r" b="b"/>
                <a:pathLst>
                  <a:path w="63" h="168">
                    <a:moveTo>
                      <a:pt x="52" y="4"/>
                    </a:moveTo>
                    <a:lnTo>
                      <a:pt x="47" y="0"/>
                    </a:lnTo>
                    <a:lnTo>
                      <a:pt x="52" y="28"/>
                    </a:lnTo>
                    <a:lnTo>
                      <a:pt x="62" y="28"/>
                    </a:lnTo>
                    <a:lnTo>
                      <a:pt x="57" y="4"/>
                    </a:lnTo>
                    <a:lnTo>
                      <a:pt x="52" y="4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768" name="Freeform 192"/>
              <p:cNvSpPr>
                <a:spLocks/>
              </p:cNvSpPr>
              <p:nvPr/>
            </p:nvSpPr>
            <p:spPr bwMode="auto">
              <a:xfrm>
                <a:off x="9983" y="4417"/>
                <a:ext cx="63" cy="168"/>
              </a:xfrm>
              <a:custGeom>
                <a:avLst/>
                <a:gdLst/>
                <a:ahLst/>
                <a:cxnLst>
                  <a:cxn ang="0">
                    <a:pos x="4" y="-14"/>
                  </a:cxn>
                  <a:cxn ang="0">
                    <a:pos x="14" y="0"/>
                  </a:cxn>
                  <a:cxn ang="0">
                    <a:pos x="23" y="9"/>
                  </a:cxn>
                  <a:cxn ang="0">
                    <a:pos x="33" y="19"/>
                  </a:cxn>
                  <a:cxn ang="0">
                    <a:pos x="47" y="28"/>
                  </a:cxn>
                  <a:cxn ang="0">
                    <a:pos x="47" y="0"/>
                  </a:cxn>
                  <a:cxn ang="0">
                    <a:pos x="38" y="-9"/>
                  </a:cxn>
                  <a:cxn ang="0">
                    <a:pos x="33" y="-19"/>
                  </a:cxn>
                  <a:cxn ang="0">
                    <a:pos x="28" y="-38"/>
                  </a:cxn>
                  <a:cxn ang="0">
                    <a:pos x="33" y="-72"/>
                  </a:cxn>
                  <a:cxn ang="0">
                    <a:pos x="38" y="-91"/>
                  </a:cxn>
                  <a:cxn ang="0">
                    <a:pos x="43" y="-100"/>
                  </a:cxn>
                  <a:cxn ang="0">
                    <a:pos x="47" y="-105"/>
                  </a:cxn>
                  <a:cxn ang="0">
                    <a:pos x="62" y="-110"/>
                  </a:cxn>
                  <a:cxn ang="0">
                    <a:pos x="86" y="-115"/>
                  </a:cxn>
                  <a:cxn ang="0">
                    <a:pos x="100" y="-110"/>
                  </a:cxn>
                  <a:cxn ang="0">
                    <a:pos x="110" y="-100"/>
                  </a:cxn>
                  <a:cxn ang="0">
                    <a:pos x="120" y="-91"/>
                  </a:cxn>
                  <a:cxn ang="0">
                    <a:pos x="124" y="-72"/>
                  </a:cxn>
                  <a:cxn ang="0">
                    <a:pos x="120" y="-24"/>
                  </a:cxn>
                  <a:cxn ang="0">
                    <a:pos x="115" y="-9"/>
                  </a:cxn>
                  <a:cxn ang="0">
                    <a:pos x="110" y="0"/>
                  </a:cxn>
                  <a:cxn ang="0">
                    <a:pos x="100" y="4"/>
                  </a:cxn>
                  <a:cxn ang="0">
                    <a:pos x="91" y="9"/>
                  </a:cxn>
                  <a:cxn ang="0">
                    <a:pos x="57" y="4"/>
                  </a:cxn>
                  <a:cxn ang="0">
                    <a:pos x="67" y="33"/>
                  </a:cxn>
                  <a:cxn ang="0">
                    <a:pos x="91" y="28"/>
                  </a:cxn>
                  <a:cxn ang="0">
                    <a:pos x="110" y="23"/>
                  </a:cxn>
                  <a:cxn ang="0">
                    <a:pos x="120" y="19"/>
                  </a:cxn>
                  <a:cxn ang="0">
                    <a:pos x="129" y="14"/>
                  </a:cxn>
                  <a:cxn ang="0">
                    <a:pos x="134" y="4"/>
                  </a:cxn>
                  <a:cxn ang="0">
                    <a:pos x="143" y="0"/>
                  </a:cxn>
                  <a:cxn ang="0">
                    <a:pos x="148" y="-9"/>
                  </a:cxn>
                  <a:cxn ang="0">
                    <a:pos x="153" y="-33"/>
                  </a:cxn>
                  <a:cxn ang="0">
                    <a:pos x="148" y="-81"/>
                  </a:cxn>
                  <a:cxn ang="0">
                    <a:pos x="143" y="-96"/>
                  </a:cxn>
                  <a:cxn ang="0">
                    <a:pos x="139" y="-110"/>
                  </a:cxn>
                  <a:cxn ang="0">
                    <a:pos x="124" y="-120"/>
                  </a:cxn>
                  <a:cxn ang="0">
                    <a:pos x="115" y="-129"/>
                  </a:cxn>
                  <a:cxn ang="0">
                    <a:pos x="91" y="-134"/>
                  </a:cxn>
                  <a:cxn ang="0">
                    <a:pos x="71" y="-139"/>
                  </a:cxn>
                  <a:cxn ang="0">
                    <a:pos x="47" y="-134"/>
                  </a:cxn>
                  <a:cxn ang="0">
                    <a:pos x="38" y="-129"/>
                  </a:cxn>
                  <a:cxn ang="0">
                    <a:pos x="23" y="-120"/>
                  </a:cxn>
                  <a:cxn ang="0">
                    <a:pos x="14" y="-105"/>
                  </a:cxn>
                  <a:cxn ang="0">
                    <a:pos x="9" y="-91"/>
                  </a:cxn>
                  <a:cxn ang="0">
                    <a:pos x="4" y="-72"/>
                  </a:cxn>
                  <a:cxn ang="0">
                    <a:pos x="0" y="-43"/>
                  </a:cxn>
                </a:cxnLst>
                <a:rect l="0" t="0" r="r" b="b"/>
                <a:pathLst>
                  <a:path w="63" h="168">
                    <a:moveTo>
                      <a:pt x="4" y="-33"/>
                    </a:moveTo>
                    <a:lnTo>
                      <a:pt x="4" y="-14"/>
                    </a:lnTo>
                    <a:lnTo>
                      <a:pt x="9" y="-9"/>
                    </a:lnTo>
                    <a:lnTo>
                      <a:pt x="14" y="0"/>
                    </a:lnTo>
                    <a:lnTo>
                      <a:pt x="19" y="4"/>
                    </a:lnTo>
                    <a:lnTo>
                      <a:pt x="23" y="9"/>
                    </a:lnTo>
                    <a:lnTo>
                      <a:pt x="28" y="14"/>
                    </a:lnTo>
                    <a:lnTo>
                      <a:pt x="33" y="19"/>
                    </a:lnTo>
                    <a:lnTo>
                      <a:pt x="38" y="23"/>
                    </a:lnTo>
                    <a:lnTo>
                      <a:pt x="47" y="28"/>
                    </a:lnTo>
                    <a:lnTo>
                      <a:pt x="52" y="28"/>
                    </a:lnTo>
                    <a:lnTo>
                      <a:pt x="47" y="0"/>
                    </a:lnTo>
                    <a:lnTo>
                      <a:pt x="43" y="-4"/>
                    </a:lnTo>
                    <a:lnTo>
                      <a:pt x="38" y="-9"/>
                    </a:lnTo>
                    <a:lnTo>
                      <a:pt x="38" y="-14"/>
                    </a:lnTo>
                    <a:lnTo>
                      <a:pt x="33" y="-19"/>
                    </a:lnTo>
                    <a:lnTo>
                      <a:pt x="33" y="-33"/>
                    </a:lnTo>
                    <a:lnTo>
                      <a:pt x="28" y="-38"/>
                    </a:lnTo>
                    <a:lnTo>
                      <a:pt x="28" y="-67"/>
                    </a:lnTo>
                    <a:lnTo>
                      <a:pt x="33" y="-72"/>
                    </a:lnTo>
                    <a:lnTo>
                      <a:pt x="33" y="-86"/>
                    </a:lnTo>
                    <a:lnTo>
                      <a:pt x="38" y="-91"/>
                    </a:lnTo>
                    <a:lnTo>
                      <a:pt x="38" y="-96"/>
                    </a:lnTo>
                    <a:lnTo>
                      <a:pt x="43" y="-100"/>
                    </a:lnTo>
                    <a:lnTo>
                      <a:pt x="47" y="-100"/>
                    </a:lnTo>
                    <a:lnTo>
                      <a:pt x="47" y="-105"/>
                    </a:lnTo>
                    <a:lnTo>
                      <a:pt x="52" y="-110"/>
                    </a:lnTo>
                    <a:lnTo>
                      <a:pt x="62" y="-110"/>
                    </a:lnTo>
                    <a:lnTo>
                      <a:pt x="67" y="-115"/>
                    </a:lnTo>
                    <a:lnTo>
                      <a:pt x="86" y="-115"/>
                    </a:lnTo>
                    <a:lnTo>
                      <a:pt x="91" y="-110"/>
                    </a:lnTo>
                    <a:lnTo>
                      <a:pt x="100" y="-110"/>
                    </a:lnTo>
                    <a:lnTo>
                      <a:pt x="105" y="-105"/>
                    </a:lnTo>
                    <a:lnTo>
                      <a:pt x="110" y="-100"/>
                    </a:lnTo>
                    <a:lnTo>
                      <a:pt x="115" y="-96"/>
                    </a:lnTo>
                    <a:lnTo>
                      <a:pt x="120" y="-91"/>
                    </a:lnTo>
                    <a:lnTo>
                      <a:pt x="120" y="-81"/>
                    </a:lnTo>
                    <a:lnTo>
                      <a:pt x="124" y="-72"/>
                    </a:lnTo>
                    <a:lnTo>
                      <a:pt x="124" y="-33"/>
                    </a:lnTo>
                    <a:lnTo>
                      <a:pt x="120" y="-24"/>
                    </a:lnTo>
                    <a:lnTo>
                      <a:pt x="120" y="-14"/>
                    </a:lnTo>
                    <a:lnTo>
                      <a:pt x="115" y="-9"/>
                    </a:lnTo>
                    <a:lnTo>
                      <a:pt x="110" y="-4"/>
                    </a:lnTo>
                    <a:lnTo>
                      <a:pt x="110" y="0"/>
                    </a:lnTo>
                    <a:lnTo>
                      <a:pt x="105" y="0"/>
                    </a:lnTo>
                    <a:lnTo>
                      <a:pt x="100" y="4"/>
                    </a:lnTo>
                    <a:lnTo>
                      <a:pt x="96" y="4"/>
                    </a:lnTo>
                    <a:lnTo>
                      <a:pt x="91" y="9"/>
                    </a:lnTo>
                    <a:lnTo>
                      <a:pt x="62" y="9"/>
                    </a:lnTo>
                    <a:lnTo>
                      <a:pt x="57" y="4"/>
                    </a:lnTo>
                    <a:lnTo>
                      <a:pt x="62" y="28"/>
                    </a:lnTo>
                    <a:lnTo>
                      <a:pt x="67" y="33"/>
                    </a:lnTo>
                    <a:lnTo>
                      <a:pt x="86" y="33"/>
                    </a:lnTo>
                    <a:lnTo>
                      <a:pt x="91" y="28"/>
                    </a:lnTo>
                    <a:lnTo>
                      <a:pt x="105" y="28"/>
                    </a:lnTo>
                    <a:lnTo>
                      <a:pt x="110" y="23"/>
                    </a:lnTo>
                    <a:lnTo>
                      <a:pt x="115" y="23"/>
                    </a:lnTo>
                    <a:lnTo>
                      <a:pt x="120" y="19"/>
                    </a:lnTo>
                    <a:lnTo>
                      <a:pt x="124" y="19"/>
                    </a:lnTo>
                    <a:lnTo>
                      <a:pt x="129" y="14"/>
                    </a:lnTo>
                    <a:lnTo>
                      <a:pt x="134" y="9"/>
                    </a:lnTo>
                    <a:lnTo>
                      <a:pt x="134" y="4"/>
                    </a:lnTo>
                    <a:lnTo>
                      <a:pt x="139" y="4"/>
                    </a:lnTo>
                    <a:lnTo>
                      <a:pt x="143" y="0"/>
                    </a:lnTo>
                    <a:lnTo>
                      <a:pt x="143" y="-4"/>
                    </a:lnTo>
                    <a:lnTo>
                      <a:pt x="148" y="-9"/>
                    </a:lnTo>
                    <a:lnTo>
                      <a:pt x="148" y="-28"/>
                    </a:lnTo>
                    <a:lnTo>
                      <a:pt x="153" y="-33"/>
                    </a:lnTo>
                    <a:lnTo>
                      <a:pt x="153" y="-72"/>
                    </a:lnTo>
                    <a:lnTo>
                      <a:pt x="148" y="-81"/>
                    </a:lnTo>
                    <a:lnTo>
                      <a:pt x="148" y="-91"/>
                    </a:lnTo>
                    <a:lnTo>
                      <a:pt x="143" y="-96"/>
                    </a:lnTo>
                    <a:lnTo>
                      <a:pt x="139" y="-105"/>
                    </a:lnTo>
                    <a:lnTo>
                      <a:pt x="139" y="-110"/>
                    </a:lnTo>
                    <a:lnTo>
                      <a:pt x="134" y="-115"/>
                    </a:lnTo>
                    <a:lnTo>
                      <a:pt x="124" y="-120"/>
                    </a:lnTo>
                    <a:lnTo>
                      <a:pt x="120" y="-124"/>
                    </a:lnTo>
                    <a:lnTo>
                      <a:pt x="115" y="-129"/>
                    </a:lnTo>
                    <a:lnTo>
                      <a:pt x="110" y="-134"/>
                    </a:lnTo>
                    <a:lnTo>
                      <a:pt x="91" y="-134"/>
                    </a:lnTo>
                    <a:lnTo>
                      <a:pt x="86" y="-139"/>
                    </a:lnTo>
                    <a:lnTo>
                      <a:pt x="71" y="-139"/>
                    </a:lnTo>
                    <a:lnTo>
                      <a:pt x="62" y="-134"/>
                    </a:lnTo>
                    <a:lnTo>
                      <a:pt x="47" y="-134"/>
                    </a:lnTo>
                    <a:lnTo>
                      <a:pt x="43" y="-129"/>
                    </a:lnTo>
                    <a:lnTo>
                      <a:pt x="38" y="-129"/>
                    </a:lnTo>
                    <a:lnTo>
                      <a:pt x="33" y="-124"/>
                    </a:lnTo>
                    <a:lnTo>
                      <a:pt x="23" y="-120"/>
                    </a:lnTo>
                    <a:lnTo>
                      <a:pt x="19" y="-115"/>
                    </a:lnTo>
                    <a:lnTo>
                      <a:pt x="14" y="-105"/>
                    </a:lnTo>
                    <a:lnTo>
                      <a:pt x="9" y="-100"/>
                    </a:lnTo>
                    <a:lnTo>
                      <a:pt x="9" y="-91"/>
                    </a:lnTo>
                    <a:lnTo>
                      <a:pt x="4" y="-81"/>
                    </a:lnTo>
                    <a:lnTo>
                      <a:pt x="4" y="-72"/>
                    </a:lnTo>
                    <a:lnTo>
                      <a:pt x="0" y="-62"/>
                    </a:lnTo>
                    <a:lnTo>
                      <a:pt x="0" y="-43"/>
                    </a:lnTo>
                    <a:lnTo>
                      <a:pt x="4" y="-33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4769" name="Group 193"/>
            <p:cNvGrpSpPr>
              <a:grpSpLocks/>
            </p:cNvGrpSpPr>
            <p:nvPr/>
          </p:nvGrpSpPr>
          <p:grpSpPr bwMode="auto">
            <a:xfrm>
              <a:off x="10238" y="4388"/>
              <a:ext cx="77" cy="130"/>
              <a:chOff x="10238" y="4388"/>
              <a:chExt cx="77" cy="130"/>
            </a:xfrm>
          </p:grpSpPr>
          <p:sp>
            <p:nvSpPr>
              <p:cNvPr id="24770" name="Freeform 194"/>
              <p:cNvSpPr>
                <a:spLocks/>
              </p:cNvSpPr>
              <p:nvPr/>
            </p:nvSpPr>
            <p:spPr bwMode="auto">
              <a:xfrm>
                <a:off x="10238" y="4388"/>
                <a:ext cx="77" cy="130"/>
              </a:xfrm>
              <a:custGeom>
                <a:avLst/>
                <a:gdLst/>
                <a:ahLst/>
                <a:cxnLst>
                  <a:cxn ang="0">
                    <a:pos x="67" y="0"/>
                  </a:cxn>
                  <a:cxn ang="0">
                    <a:pos x="76" y="23"/>
                  </a:cxn>
                  <a:cxn ang="0">
                    <a:pos x="72" y="9"/>
                  </a:cxn>
                  <a:cxn ang="0">
                    <a:pos x="67" y="0"/>
                  </a:cxn>
                </a:cxnLst>
                <a:rect l="0" t="0" r="r" b="b"/>
                <a:pathLst>
                  <a:path w="77" h="130">
                    <a:moveTo>
                      <a:pt x="67" y="0"/>
                    </a:moveTo>
                    <a:lnTo>
                      <a:pt x="76" y="23"/>
                    </a:lnTo>
                    <a:lnTo>
                      <a:pt x="72" y="9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771" name="Freeform 195"/>
              <p:cNvSpPr>
                <a:spLocks/>
              </p:cNvSpPr>
              <p:nvPr/>
            </p:nvSpPr>
            <p:spPr bwMode="auto">
              <a:xfrm>
                <a:off x="10238" y="4388"/>
                <a:ext cx="77" cy="130"/>
              </a:xfrm>
              <a:custGeom>
                <a:avLst/>
                <a:gdLst/>
                <a:ahLst/>
                <a:cxnLst>
                  <a:cxn ang="0">
                    <a:pos x="91" y="57"/>
                  </a:cxn>
                  <a:cxn ang="0">
                    <a:pos x="153" y="-105"/>
                  </a:cxn>
                  <a:cxn ang="0">
                    <a:pos x="124" y="-105"/>
                  </a:cxn>
                  <a:cxn ang="0">
                    <a:pos x="86" y="-4"/>
                  </a:cxn>
                  <a:cxn ang="0">
                    <a:pos x="86" y="4"/>
                  </a:cxn>
                  <a:cxn ang="0">
                    <a:pos x="81" y="9"/>
                  </a:cxn>
                  <a:cxn ang="0">
                    <a:pos x="76" y="19"/>
                  </a:cxn>
                  <a:cxn ang="0">
                    <a:pos x="76" y="14"/>
                  </a:cxn>
                  <a:cxn ang="0">
                    <a:pos x="72" y="9"/>
                  </a:cxn>
                  <a:cxn ang="0">
                    <a:pos x="76" y="23"/>
                  </a:cxn>
                  <a:cxn ang="0">
                    <a:pos x="67" y="0"/>
                  </a:cxn>
                  <a:cxn ang="0">
                    <a:pos x="67" y="-9"/>
                  </a:cxn>
                  <a:cxn ang="0">
                    <a:pos x="33" y="-105"/>
                  </a:cxn>
                  <a:cxn ang="0">
                    <a:pos x="0" y="-105"/>
                  </a:cxn>
                  <a:cxn ang="0">
                    <a:pos x="62" y="57"/>
                  </a:cxn>
                  <a:cxn ang="0">
                    <a:pos x="91" y="57"/>
                  </a:cxn>
                </a:cxnLst>
                <a:rect l="0" t="0" r="r" b="b"/>
                <a:pathLst>
                  <a:path w="77" h="130">
                    <a:moveTo>
                      <a:pt x="91" y="57"/>
                    </a:moveTo>
                    <a:lnTo>
                      <a:pt x="153" y="-105"/>
                    </a:lnTo>
                    <a:lnTo>
                      <a:pt x="124" y="-105"/>
                    </a:lnTo>
                    <a:lnTo>
                      <a:pt x="86" y="-4"/>
                    </a:lnTo>
                    <a:lnTo>
                      <a:pt x="86" y="4"/>
                    </a:lnTo>
                    <a:lnTo>
                      <a:pt x="81" y="9"/>
                    </a:lnTo>
                    <a:lnTo>
                      <a:pt x="76" y="19"/>
                    </a:lnTo>
                    <a:lnTo>
                      <a:pt x="76" y="14"/>
                    </a:lnTo>
                    <a:lnTo>
                      <a:pt x="72" y="9"/>
                    </a:lnTo>
                    <a:lnTo>
                      <a:pt x="76" y="23"/>
                    </a:lnTo>
                    <a:lnTo>
                      <a:pt x="67" y="0"/>
                    </a:lnTo>
                    <a:lnTo>
                      <a:pt x="67" y="-9"/>
                    </a:lnTo>
                    <a:lnTo>
                      <a:pt x="33" y="-105"/>
                    </a:lnTo>
                    <a:lnTo>
                      <a:pt x="0" y="-105"/>
                    </a:lnTo>
                    <a:lnTo>
                      <a:pt x="62" y="57"/>
                    </a:lnTo>
                    <a:lnTo>
                      <a:pt x="91" y="57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4772" name="Freeform 196"/>
            <p:cNvSpPr>
              <a:spLocks/>
            </p:cNvSpPr>
            <p:nvPr/>
          </p:nvSpPr>
          <p:spPr bwMode="auto">
            <a:xfrm>
              <a:off x="10415" y="4278"/>
              <a:ext cx="87" cy="168"/>
            </a:xfrm>
            <a:custGeom>
              <a:avLst/>
              <a:gdLst/>
              <a:ahLst/>
              <a:cxnLst>
                <a:cxn ang="0">
                  <a:pos x="24" y="168"/>
                </a:cxn>
                <a:cxn ang="0">
                  <a:pos x="24" y="72"/>
                </a:cxn>
                <a:cxn ang="0">
                  <a:pos x="28" y="67"/>
                </a:cxn>
                <a:cxn ang="0">
                  <a:pos x="28" y="48"/>
                </a:cxn>
                <a:cxn ang="0">
                  <a:pos x="33" y="48"/>
                </a:cxn>
                <a:cxn ang="0">
                  <a:pos x="33" y="43"/>
                </a:cxn>
                <a:cxn ang="0">
                  <a:pos x="38" y="38"/>
                </a:cxn>
                <a:cxn ang="0">
                  <a:pos x="43" y="33"/>
                </a:cxn>
                <a:cxn ang="0">
                  <a:pos x="47" y="28"/>
                </a:cxn>
                <a:cxn ang="0">
                  <a:pos x="62" y="28"/>
                </a:cxn>
                <a:cxn ang="0">
                  <a:pos x="67" y="33"/>
                </a:cxn>
                <a:cxn ang="0">
                  <a:pos x="72" y="33"/>
                </a:cxn>
                <a:cxn ang="0">
                  <a:pos x="76" y="38"/>
                </a:cxn>
                <a:cxn ang="0">
                  <a:pos x="86" y="9"/>
                </a:cxn>
                <a:cxn ang="0">
                  <a:pos x="81" y="4"/>
                </a:cxn>
                <a:cxn ang="0">
                  <a:pos x="72" y="4"/>
                </a:cxn>
                <a:cxn ang="0">
                  <a:pos x="67" y="0"/>
                </a:cxn>
                <a:cxn ang="0">
                  <a:pos x="52" y="0"/>
                </a:cxn>
                <a:cxn ang="0">
                  <a:pos x="47" y="4"/>
                </a:cxn>
                <a:cxn ang="0">
                  <a:pos x="43" y="4"/>
                </a:cxn>
                <a:cxn ang="0">
                  <a:pos x="38" y="9"/>
                </a:cxn>
                <a:cxn ang="0">
                  <a:pos x="33" y="14"/>
                </a:cxn>
                <a:cxn ang="0">
                  <a:pos x="28" y="24"/>
                </a:cxn>
                <a:cxn ang="0">
                  <a:pos x="24" y="28"/>
                </a:cxn>
                <a:cxn ang="0">
                  <a:pos x="24" y="4"/>
                </a:cxn>
                <a:cxn ang="0">
                  <a:pos x="0" y="4"/>
                </a:cxn>
                <a:cxn ang="0">
                  <a:pos x="0" y="168"/>
                </a:cxn>
                <a:cxn ang="0">
                  <a:pos x="24" y="168"/>
                </a:cxn>
              </a:cxnLst>
              <a:rect l="0" t="0" r="r" b="b"/>
              <a:pathLst>
                <a:path w="87" h="168">
                  <a:moveTo>
                    <a:pt x="24" y="168"/>
                  </a:moveTo>
                  <a:lnTo>
                    <a:pt x="24" y="72"/>
                  </a:lnTo>
                  <a:lnTo>
                    <a:pt x="28" y="67"/>
                  </a:lnTo>
                  <a:lnTo>
                    <a:pt x="28" y="48"/>
                  </a:lnTo>
                  <a:lnTo>
                    <a:pt x="33" y="48"/>
                  </a:lnTo>
                  <a:lnTo>
                    <a:pt x="33" y="43"/>
                  </a:lnTo>
                  <a:lnTo>
                    <a:pt x="38" y="38"/>
                  </a:lnTo>
                  <a:lnTo>
                    <a:pt x="43" y="33"/>
                  </a:lnTo>
                  <a:lnTo>
                    <a:pt x="47" y="28"/>
                  </a:lnTo>
                  <a:lnTo>
                    <a:pt x="62" y="28"/>
                  </a:lnTo>
                  <a:lnTo>
                    <a:pt x="67" y="33"/>
                  </a:lnTo>
                  <a:lnTo>
                    <a:pt x="72" y="33"/>
                  </a:lnTo>
                  <a:lnTo>
                    <a:pt x="76" y="38"/>
                  </a:lnTo>
                  <a:lnTo>
                    <a:pt x="86" y="9"/>
                  </a:lnTo>
                  <a:lnTo>
                    <a:pt x="81" y="4"/>
                  </a:lnTo>
                  <a:lnTo>
                    <a:pt x="72" y="4"/>
                  </a:lnTo>
                  <a:lnTo>
                    <a:pt x="67" y="0"/>
                  </a:lnTo>
                  <a:lnTo>
                    <a:pt x="52" y="0"/>
                  </a:lnTo>
                  <a:lnTo>
                    <a:pt x="47" y="4"/>
                  </a:lnTo>
                  <a:lnTo>
                    <a:pt x="43" y="4"/>
                  </a:lnTo>
                  <a:lnTo>
                    <a:pt x="38" y="9"/>
                  </a:lnTo>
                  <a:lnTo>
                    <a:pt x="33" y="14"/>
                  </a:lnTo>
                  <a:lnTo>
                    <a:pt x="28" y="24"/>
                  </a:lnTo>
                  <a:lnTo>
                    <a:pt x="24" y="28"/>
                  </a:lnTo>
                  <a:lnTo>
                    <a:pt x="24" y="4"/>
                  </a:lnTo>
                  <a:lnTo>
                    <a:pt x="0" y="4"/>
                  </a:lnTo>
                  <a:lnTo>
                    <a:pt x="0" y="168"/>
                  </a:lnTo>
                  <a:lnTo>
                    <a:pt x="24" y="168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4773" name="Group 197"/>
            <p:cNvGrpSpPr>
              <a:grpSpLocks/>
            </p:cNvGrpSpPr>
            <p:nvPr/>
          </p:nvGrpSpPr>
          <p:grpSpPr bwMode="auto">
            <a:xfrm>
              <a:off x="10512" y="4278"/>
              <a:ext cx="148" cy="172"/>
              <a:chOff x="10512" y="4278"/>
              <a:chExt cx="148" cy="172"/>
            </a:xfrm>
          </p:grpSpPr>
          <p:sp>
            <p:nvSpPr>
              <p:cNvPr id="24774" name="Freeform 198"/>
              <p:cNvSpPr>
                <a:spLocks/>
              </p:cNvSpPr>
              <p:nvPr/>
            </p:nvSpPr>
            <p:spPr bwMode="auto">
              <a:xfrm>
                <a:off x="10512" y="4278"/>
                <a:ext cx="148" cy="172"/>
              </a:xfrm>
              <a:custGeom>
                <a:avLst/>
                <a:gdLst/>
                <a:ahLst/>
                <a:cxnLst>
                  <a:cxn ang="0">
                    <a:pos x="81" y="144"/>
                  </a:cxn>
                  <a:cxn ang="0">
                    <a:pos x="76" y="148"/>
                  </a:cxn>
                  <a:cxn ang="0">
                    <a:pos x="47" y="148"/>
                  </a:cxn>
                  <a:cxn ang="0">
                    <a:pos x="38" y="144"/>
                  </a:cxn>
                  <a:cxn ang="0">
                    <a:pos x="33" y="144"/>
                  </a:cxn>
                  <a:cxn ang="0">
                    <a:pos x="33" y="139"/>
                  </a:cxn>
                  <a:cxn ang="0">
                    <a:pos x="28" y="134"/>
                  </a:cxn>
                  <a:cxn ang="0">
                    <a:pos x="28" y="115"/>
                  </a:cxn>
                  <a:cxn ang="0">
                    <a:pos x="33" y="110"/>
                  </a:cxn>
                  <a:cxn ang="0">
                    <a:pos x="33" y="81"/>
                  </a:cxn>
                  <a:cxn ang="0">
                    <a:pos x="28" y="81"/>
                  </a:cxn>
                  <a:cxn ang="0">
                    <a:pos x="23" y="86"/>
                  </a:cxn>
                  <a:cxn ang="0">
                    <a:pos x="19" y="86"/>
                  </a:cxn>
                  <a:cxn ang="0">
                    <a:pos x="14" y="91"/>
                  </a:cxn>
                  <a:cxn ang="0">
                    <a:pos x="9" y="96"/>
                  </a:cxn>
                  <a:cxn ang="0">
                    <a:pos x="4" y="100"/>
                  </a:cxn>
                  <a:cxn ang="0">
                    <a:pos x="0" y="110"/>
                  </a:cxn>
                  <a:cxn ang="0">
                    <a:pos x="0" y="144"/>
                  </a:cxn>
                  <a:cxn ang="0">
                    <a:pos x="4" y="148"/>
                  </a:cxn>
                  <a:cxn ang="0">
                    <a:pos x="4" y="153"/>
                  </a:cxn>
                  <a:cxn ang="0">
                    <a:pos x="9" y="153"/>
                  </a:cxn>
                  <a:cxn ang="0">
                    <a:pos x="14" y="158"/>
                  </a:cxn>
                  <a:cxn ang="0">
                    <a:pos x="14" y="163"/>
                  </a:cxn>
                  <a:cxn ang="0">
                    <a:pos x="19" y="163"/>
                  </a:cxn>
                  <a:cxn ang="0">
                    <a:pos x="23" y="168"/>
                  </a:cxn>
                  <a:cxn ang="0">
                    <a:pos x="33" y="168"/>
                  </a:cxn>
                  <a:cxn ang="0">
                    <a:pos x="43" y="172"/>
                  </a:cxn>
                  <a:cxn ang="0">
                    <a:pos x="67" y="172"/>
                  </a:cxn>
                  <a:cxn ang="0">
                    <a:pos x="76" y="168"/>
                  </a:cxn>
                  <a:cxn ang="0">
                    <a:pos x="86" y="168"/>
                  </a:cxn>
                  <a:cxn ang="0">
                    <a:pos x="91" y="163"/>
                  </a:cxn>
                  <a:cxn ang="0">
                    <a:pos x="100" y="158"/>
                  </a:cxn>
                  <a:cxn ang="0">
                    <a:pos x="105" y="153"/>
                  </a:cxn>
                  <a:cxn ang="0">
                    <a:pos x="105" y="129"/>
                  </a:cxn>
                  <a:cxn ang="0">
                    <a:pos x="100" y="134"/>
                  </a:cxn>
                  <a:cxn ang="0">
                    <a:pos x="95" y="139"/>
                  </a:cxn>
                  <a:cxn ang="0">
                    <a:pos x="86" y="144"/>
                  </a:cxn>
                  <a:cxn ang="0">
                    <a:pos x="81" y="144"/>
                  </a:cxn>
                </a:cxnLst>
                <a:rect l="0" t="0" r="r" b="b"/>
                <a:pathLst>
                  <a:path w="148" h="172">
                    <a:moveTo>
                      <a:pt x="81" y="144"/>
                    </a:moveTo>
                    <a:lnTo>
                      <a:pt x="76" y="148"/>
                    </a:lnTo>
                    <a:lnTo>
                      <a:pt x="47" y="148"/>
                    </a:lnTo>
                    <a:lnTo>
                      <a:pt x="38" y="144"/>
                    </a:lnTo>
                    <a:lnTo>
                      <a:pt x="33" y="144"/>
                    </a:lnTo>
                    <a:lnTo>
                      <a:pt x="33" y="139"/>
                    </a:lnTo>
                    <a:lnTo>
                      <a:pt x="28" y="134"/>
                    </a:lnTo>
                    <a:lnTo>
                      <a:pt x="28" y="115"/>
                    </a:lnTo>
                    <a:lnTo>
                      <a:pt x="33" y="110"/>
                    </a:lnTo>
                    <a:lnTo>
                      <a:pt x="33" y="81"/>
                    </a:lnTo>
                    <a:lnTo>
                      <a:pt x="28" y="81"/>
                    </a:lnTo>
                    <a:lnTo>
                      <a:pt x="23" y="86"/>
                    </a:lnTo>
                    <a:lnTo>
                      <a:pt x="19" y="86"/>
                    </a:lnTo>
                    <a:lnTo>
                      <a:pt x="14" y="91"/>
                    </a:lnTo>
                    <a:lnTo>
                      <a:pt x="9" y="96"/>
                    </a:lnTo>
                    <a:lnTo>
                      <a:pt x="4" y="100"/>
                    </a:lnTo>
                    <a:lnTo>
                      <a:pt x="0" y="110"/>
                    </a:lnTo>
                    <a:lnTo>
                      <a:pt x="0" y="144"/>
                    </a:lnTo>
                    <a:lnTo>
                      <a:pt x="4" y="148"/>
                    </a:lnTo>
                    <a:lnTo>
                      <a:pt x="4" y="153"/>
                    </a:lnTo>
                    <a:lnTo>
                      <a:pt x="9" y="153"/>
                    </a:lnTo>
                    <a:lnTo>
                      <a:pt x="14" y="158"/>
                    </a:lnTo>
                    <a:lnTo>
                      <a:pt x="14" y="163"/>
                    </a:lnTo>
                    <a:lnTo>
                      <a:pt x="19" y="163"/>
                    </a:lnTo>
                    <a:lnTo>
                      <a:pt x="23" y="168"/>
                    </a:lnTo>
                    <a:lnTo>
                      <a:pt x="33" y="168"/>
                    </a:lnTo>
                    <a:lnTo>
                      <a:pt x="43" y="172"/>
                    </a:lnTo>
                    <a:lnTo>
                      <a:pt x="67" y="172"/>
                    </a:lnTo>
                    <a:lnTo>
                      <a:pt x="76" y="168"/>
                    </a:lnTo>
                    <a:lnTo>
                      <a:pt x="86" y="168"/>
                    </a:lnTo>
                    <a:lnTo>
                      <a:pt x="91" y="163"/>
                    </a:lnTo>
                    <a:lnTo>
                      <a:pt x="100" y="158"/>
                    </a:lnTo>
                    <a:lnTo>
                      <a:pt x="105" y="153"/>
                    </a:lnTo>
                    <a:lnTo>
                      <a:pt x="105" y="129"/>
                    </a:lnTo>
                    <a:lnTo>
                      <a:pt x="100" y="134"/>
                    </a:lnTo>
                    <a:lnTo>
                      <a:pt x="95" y="139"/>
                    </a:lnTo>
                    <a:lnTo>
                      <a:pt x="86" y="144"/>
                    </a:lnTo>
                    <a:lnTo>
                      <a:pt x="81" y="144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775" name="Freeform 199"/>
              <p:cNvSpPr>
                <a:spLocks/>
              </p:cNvSpPr>
              <p:nvPr/>
            </p:nvSpPr>
            <p:spPr bwMode="auto">
              <a:xfrm>
                <a:off x="10512" y="4278"/>
                <a:ext cx="148" cy="172"/>
              </a:xfrm>
              <a:custGeom>
                <a:avLst/>
                <a:gdLst/>
                <a:ahLst/>
                <a:cxnLst>
                  <a:cxn ang="0">
                    <a:pos x="143" y="163"/>
                  </a:cxn>
                  <a:cxn ang="0">
                    <a:pos x="139" y="148"/>
                  </a:cxn>
                  <a:cxn ang="0">
                    <a:pos x="134" y="33"/>
                  </a:cxn>
                  <a:cxn ang="0">
                    <a:pos x="129" y="19"/>
                  </a:cxn>
                  <a:cxn ang="0">
                    <a:pos x="120" y="9"/>
                  </a:cxn>
                  <a:cxn ang="0">
                    <a:pos x="110" y="4"/>
                  </a:cxn>
                  <a:cxn ang="0">
                    <a:pos x="86" y="0"/>
                  </a:cxn>
                  <a:cxn ang="0">
                    <a:pos x="57" y="4"/>
                  </a:cxn>
                  <a:cxn ang="0">
                    <a:pos x="33" y="9"/>
                  </a:cxn>
                  <a:cxn ang="0">
                    <a:pos x="19" y="19"/>
                  </a:cxn>
                  <a:cxn ang="0">
                    <a:pos x="9" y="28"/>
                  </a:cxn>
                  <a:cxn ang="0">
                    <a:pos x="4" y="43"/>
                  </a:cxn>
                  <a:cxn ang="0">
                    <a:pos x="28" y="57"/>
                  </a:cxn>
                  <a:cxn ang="0">
                    <a:pos x="33" y="38"/>
                  </a:cxn>
                  <a:cxn ang="0">
                    <a:pos x="38" y="33"/>
                  </a:cxn>
                  <a:cxn ang="0">
                    <a:pos x="43" y="28"/>
                  </a:cxn>
                  <a:cxn ang="0">
                    <a:pos x="52" y="24"/>
                  </a:cxn>
                  <a:cxn ang="0">
                    <a:pos x="91" y="28"/>
                  </a:cxn>
                  <a:cxn ang="0">
                    <a:pos x="100" y="33"/>
                  </a:cxn>
                  <a:cxn ang="0">
                    <a:pos x="105" y="38"/>
                  </a:cxn>
                  <a:cxn ang="0">
                    <a:pos x="110" y="62"/>
                  </a:cxn>
                  <a:cxn ang="0">
                    <a:pos x="91" y="72"/>
                  </a:cxn>
                  <a:cxn ang="0">
                    <a:pos x="52" y="76"/>
                  </a:cxn>
                  <a:cxn ang="0">
                    <a:pos x="33" y="81"/>
                  </a:cxn>
                  <a:cxn ang="0">
                    <a:pos x="33" y="105"/>
                  </a:cxn>
                  <a:cxn ang="0">
                    <a:pos x="43" y="100"/>
                  </a:cxn>
                  <a:cxn ang="0">
                    <a:pos x="57" y="96"/>
                  </a:cxn>
                  <a:cxn ang="0">
                    <a:pos x="91" y="91"/>
                  </a:cxn>
                  <a:cxn ang="0">
                    <a:pos x="110" y="86"/>
                  </a:cxn>
                  <a:cxn ang="0">
                    <a:pos x="105" y="124"/>
                  </a:cxn>
                  <a:cxn ang="0">
                    <a:pos x="115" y="148"/>
                  </a:cxn>
                  <a:cxn ang="0">
                    <a:pos x="120" y="163"/>
                  </a:cxn>
                  <a:cxn ang="0">
                    <a:pos x="148" y="168"/>
                  </a:cxn>
                </a:cxnLst>
                <a:rect l="0" t="0" r="r" b="b"/>
                <a:pathLst>
                  <a:path w="148" h="172">
                    <a:moveTo>
                      <a:pt x="148" y="168"/>
                    </a:moveTo>
                    <a:lnTo>
                      <a:pt x="143" y="163"/>
                    </a:lnTo>
                    <a:lnTo>
                      <a:pt x="143" y="153"/>
                    </a:lnTo>
                    <a:lnTo>
                      <a:pt x="139" y="148"/>
                    </a:lnTo>
                    <a:lnTo>
                      <a:pt x="139" y="38"/>
                    </a:lnTo>
                    <a:lnTo>
                      <a:pt x="134" y="33"/>
                    </a:lnTo>
                    <a:lnTo>
                      <a:pt x="134" y="24"/>
                    </a:lnTo>
                    <a:lnTo>
                      <a:pt x="129" y="19"/>
                    </a:lnTo>
                    <a:lnTo>
                      <a:pt x="124" y="14"/>
                    </a:lnTo>
                    <a:lnTo>
                      <a:pt x="120" y="9"/>
                    </a:lnTo>
                    <a:lnTo>
                      <a:pt x="115" y="9"/>
                    </a:lnTo>
                    <a:lnTo>
                      <a:pt x="110" y="4"/>
                    </a:lnTo>
                    <a:lnTo>
                      <a:pt x="95" y="4"/>
                    </a:lnTo>
                    <a:lnTo>
                      <a:pt x="86" y="0"/>
                    </a:lnTo>
                    <a:lnTo>
                      <a:pt x="67" y="0"/>
                    </a:lnTo>
                    <a:lnTo>
                      <a:pt x="57" y="4"/>
                    </a:lnTo>
                    <a:lnTo>
                      <a:pt x="38" y="4"/>
                    </a:lnTo>
                    <a:lnTo>
                      <a:pt x="33" y="9"/>
                    </a:lnTo>
                    <a:lnTo>
                      <a:pt x="23" y="14"/>
                    </a:lnTo>
                    <a:lnTo>
                      <a:pt x="19" y="19"/>
                    </a:lnTo>
                    <a:lnTo>
                      <a:pt x="14" y="24"/>
                    </a:lnTo>
                    <a:lnTo>
                      <a:pt x="9" y="28"/>
                    </a:lnTo>
                    <a:lnTo>
                      <a:pt x="9" y="38"/>
                    </a:lnTo>
                    <a:lnTo>
                      <a:pt x="4" y="43"/>
                    </a:lnTo>
                    <a:lnTo>
                      <a:pt x="4" y="52"/>
                    </a:lnTo>
                    <a:lnTo>
                      <a:pt x="28" y="57"/>
                    </a:lnTo>
                    <a:lnTo>
                      <a:pt x="33" y="48"/>
                    </a:lnTo>
                    <a:lnTo>
                      <a:pt x="33" y="38"/>
                    </a:lnTo>
                    <a:lnTo>
                      <a:pt x="38" y="38"/>
                    </a:lnTo>
                    <a:lnTo>
                      <a:pt x="38" y="33"/>
                    </a:lnTo>
                    <a:lnTo>
                      <a:pt x="43" y="33"/>
                    </a:lnTo>
                    <a:lnTo>
                      <a:pt x="43" y="28"/>
                    </a:lnTo>
                    <a:lnTo>
                      <a:pt x="47" y="28"/>
                    </a:lnTo>
                    <a:lnTo>
                      <a:pt x="52" y="24"/>
                    </a:lnTo>
                    <a:lnTo>
                      <a:pt x="86" y="24"/>
                    </a:lnTo>
                    <a:lnTo>
                      <a:pt x="91" y="28"/>
                    </a:lnTo>
                    <a:lnTo>
                      <a:pt x="95" y="28"/>
                    </a:lnTo>
                    <a:lnTo>
                      <a:pt x="100" y="33"/>
                    </a:lnTo>
                    <a:lnTo>
                      <a:pt x="105" y="33"/>
                    </a:lnTo>
                    <a:lnTo>
                      <a:pt x="105" y="38"/>
                    </a:lnTo>
                    <a:lnTo>
                      <a:pt x="110" y="38"/>
                    </a:lnTo>
                    <a:lnTo>
                      <a:pt x="110" y="62"/>
                    </a:lnTo>
                    <a:lnTo>
                      <a:pt x="100" y="67"/>
                    </a:lnTo>
                    <a:lnTo>
                      <a:pt x="91" y="72"/>
                    </a:lnTo>
                    <a:lnTo>
                      <a:pt x="62" y="72"/>
                    </a:lnTo>
                    <a:lnTo>
                      <a:pt x="52" y="76"/>
                    </a:lnTo>
                    <a:lnTo>
                      <a:pt x="38" y="76"/>
                    </a:lnTo>
                    <a:lnTo>
                      <a:pt x="33" y="81"/>
                    </a:lnTo>
                    <a:lnTo>
                      <a:pt x="33" y="110"/>
                    </a:lnTo>
                    <a:lnTo>
                      <a:pt x="33" y="105"/>
                    </a:lnTo>
                    <a:lnTo>
                      <a:pt x="38" y="105"/>
                    </a:lnTo>
                    <a:lnTo>
                      <a:pt x="43" y="100"/>
                    </a:lnTo>
                    <a:lnTo>
                      <a:pt x="52" y="100"/>
                    </a:lnTo>
                    <a:lnTo>
                      <a:pt x="57" y="96"/>
                    </a:lnTo>
                    <a:lnTo>
                      <a:pt x="81" y="96"/>
                    </a:lnTo>
                    <a:lnTo>
                      <a:pt x="91" y="91"/>
                    </a:lnTo>
                    <a:lnTo>
                      <a:pt x="100" y="91"/>
                    </a:lnTo>
                    <a:lnTo>
                      <a:pt x="110" y="86"/>
                    </a:lnTo>
                    <a:lnTo>
                      <a:pt x="110" y="120"/>
                    </a:lnTo>
                    <a:lnTo>
                      <a:pt x="105" y="124"/>
                    </a:lnTo>
                    <a:lnTo>
                      <a:pt x="105" y="153"/>
                    </a:lnTo>
                    <a:lnTo>
                      <a:pt x="115" y="148"/>
                    </a:lnTo>
                    <a:lnTo>
                      <a:pt x="115" y="158"/>
                    </a:lnTo>
                    <a:lnTo>
                      <a:pt x="120" y="163"/>
                    </a:lnTo>
                    <a:lnTo>
                      <a:pt x="120" y="168"/>
                    </a:lnTo>
                    <a:lnTo>
                      <a:pt x="148" y="168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4776" name="Freeform 200"/>
            <p:cNvSpPr>
              <a:spLocks/>
            </p:cNvSpPr>
            <p:nvPr/>
          </p:nvSpPr>
          <p:spPr bwMode="auto">
            <a:xfrm>
              <a:off x="10680" y="4225"/>
              <a:ext cx="76" cy="221"/>
            </a:xfrm>
            <a:custGeom>
              <a:avLst/>
              <a:gdLst/>
              <a:ahLst/>
              <a:cxnLst>
                <a:cxn ang="0">
                  <a:pos x="33" y="220"/>
                </a:cxn>
                <a:cxn ang="0">
                  <a:pos x="76" y="220"/>
                </a:cxn>
                <a:cxn ang="0">
                  <a:pos x="76" y="196"/>
                </a:cxn>
                <a:cxn ang="0">
                  <a:pos x="52" y="196"/>
                </a:cxn>
                <a:cxn ang="0">
                  <a:pos x="47" y="192"/>
                </a:cxn>
                <a:cxn ang="0">
                  <a:pos x="47" y="81"/>
                </a:cxn>
                <a:cxn ang="0">
                  <a:pos x="76" y="81"/>
                </a:cxn>
                <a:cxn ang="0">
                  <a:pos x="76" y="57"/>
                </a:cxn>
                <a:cxn ang="0">
                  <a:pos x="47" y="57"/>
                </a:cxn>
                <a:cxn ang="0">
                  <a:pos x="47" y="0"/>
                </a:cxn>
                <a:cxn ang="0">
                  <a:pos x="19" y="19"/>
                </a:cxn>
                <a:cxn ang="0">
                  <a:pos x="19" y="57"/>
                </a:cxn>
                <a:cxn ang="0">
                  <a:pos x="0" y="57"/>
                </a:cxn>
                <a:cxn ang="0">
                  <a:pos x="0" y="81"/>
                </a:cxn>
                <a:cxn ang="0">
                  <a:pos x="19" y="81"/>
                </a:cxn>
                <a:cxn ang="0">
                  <a:pos x="19" y="201"/>
                </a:cxn>
                <a:cxn ang="0">
                  <a:pos x="23" y="206"/>
                </a:cxn>
                <a:cxn ang="0">
                  <a:pos x="23" y="211"/>
                </a:cxn>
                <a:cxn ang="0">
                  <a:pos x="28" y="211"/>
                </a:cxn>
                <a:cxn ang="0">
                  <a:pos x="28" y="216"/>
                </a:cxn>
                <a:cxn ang="0">
                  <a:pos x="33" y="220"/>
                </a:cxn>
              </a:cxnLst>
              <a:rect l="0" t="0" r="r" b="b"/>
              <a:pathLst>
                <a:path w="76" h="221">
                  <a:moveTo>
                    <a:pt x="33" y="220"/>
                  </a:moveTo>
                  <a:lnTo>
                    <a:pt x="76" y="220"/>
                  </a:lnTo>
                  <a:lnTo>
                    <a:pt x="76" y="196"/>
                  </a:lnTo>
                  <a:lnTo>
                    <a:pt x="52" y="196"/>
                  </a:lnTo>
                  <a:lnTo>
                    <a:pt x="47" y="192"/>
                  </a:lnTo>
                  <a:lnTo>
                    <a:pt x="47" y="81"/>
                  </a:lnTo>
                  <a:lnTo>
                    <a:pt x="76" y="81"/>
                  </a:lnTo>
                  <a:lnTo>
                    <a:pt x="76" y="57"/>
                  </a:lnTo>
                  <a:lnTo>
                    <a:pt x="47" y="57"/>
                  </a:lnTo>
                  <a:lnTo>
                    <a:pt x="47" y="0"/>
                  </a:lnTo>
                  <a:lnTo>
                    <a:pt x="19" y="19"/>
                  </a:lnTo>
                  <a:lnTo>
                    <a:pt x="19" y="57"/>
                  </a:lnTo>
                  <a:lnTo>
                    <a:pt x="0" y="57"/>
                  </a:lnTo>
                  <a:lnTo>
                    <a:pt x="0" y="81"/>
                  </a:lnTo>
                  <a:lnTo>
                    <a:pt x="19" y="81"/>
                  </a:lnTo>
                  <a:lnTo>
                    <a:pt x="19" y="201"/>
                  </a:lnTo>
                  <a:lnTo>
                    <a:pt x="23" y="206"/>
                  </a:lnTo>
                  <a:lnTo>
                    <a:pt x="23" y="211"/>
                  </a:lnTo>
                  <a:lnTo>
                    <a:pt x="28" y="211"/>
                  </a:lnTo>
                  <a:lnTo>
                    <a:pt x="28" y="216"/>
                  </a:lnTo>
                  <a:lnTo>
                    <a:pt x="33" y="22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4777" name="Group 201"/>
            <p:cNvGrpSpPr>
              <a:grpSpLocks/>
            </p:cNvGrpSpPr>
            <p:nvPr/>
          </p:nvGrpSpPr>
          <p:grpSpPr bwMode="auto">
            <a:xfrm>
              <a:off x="10780" y="4220"/>
              <a:ext cx="29" cy="226"/>
              <a:chOff x="10780" y="4220"/>
              <a:chExt cx="29" cy="226"/>
            </a:xfrm>
          </p:grpSpPr>
          <p:sp>
            <p:nvSpPr>
              <p:cNvPr id="24778" name="Rectangle 202"/>
              <p:cNvSpPr>
                <a:spLocks/>
              </p:cNvSpPr>
              <p:nvPr/>
            </p:nvSpPr>
            <p:spPr bwMode="auto">
              <a:xfrm>
                <a:off x="10780" y="4220"/>
                <a:ext cx="28" cy="33"/>
              </a:xfrm>
              <a:prstGeom prst="rect">
                <a:avLst/>
              </a:prstGeom>
              <a:solidFill>
                <a:srgbClr val="12141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779" name="Rectangle 203"/>
              <p:cNvSpPr>
                <a:spLocks/>
              </p:cNvSpPr>
              <p:nvPr/>
            </p:nvSpPr>
            <p:spPr bwMode="auto">
              <a:xfrm>
                <a:off x="10780" y="4282"/>
                <a:ext cx="28" cy="163"/>
              </a:xfrm>
              <a:prstGeom prst="rect">
                <a:avLst/>
              </a:prstGeom>
              <a:solidFill>
                <a:srgbClr val="12141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4780" name="Freeform 204"/>
            <p:cNvSpPr>
              <a:spLocks/>
            </p:cNvSpPr>
            <p:nvPr/>
          </p:nvSpPr>
          <p:spPr bwMode="auto">
            <a:xfrm>
              <a:off x="10864" y="4220"/>
              <a:ext cx="0" cy="2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5"/>
                </a:cxn>
              </a:cxnLst>
              <a:rect l="0" t="0" r="r" b="b"/>
              <a:pathLst>
                <a:path h="226">
                  <a:moveTo>
                    <a:pt x="0" y="0"/>
                  </a:moveTo>
                  <a:lnTo>
                    <a:pt x="0" y="225"/>
                  </a:lnTo>
                </a:path>
              </a:pathLst>
            </a:custGeom>
            <a:noFill/>
            <a:ln w="16510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4781" name="Group 205"/>
            <p:cNvGrpSpPr>
              <a:grpSpLocks/>
            </p:cNvGrpSpPr>
            <p:nvPr/>
          </p:nvGrpSpPr>
          <p:grpSpPr bwMode="auto">
            <a:xfrm>
              <a:off x="10910" y="4278"/>
              <a:ext cx="153" cy="172"/>
              <a:chOff x="10910" y="4278"/>
              <a:chExt cx="153" cy="172"/>
            </a:xfrm>
          </p:grpSpPr>
          <p:sp>
            <p:nvSpPr>
              <p:cNvPr id="24782" name="Freeform 206"/>
              <p:cNvSpPr>
                <a:spLocks/>
              </p:cNvSpPr>
              <p:nvPr/>
            </p:nvSpPr>
            <p:spPr bwMode="auto">
              <a:xfrm>
                <a:off x="10910" y="4278"/>
                <a:ext cx="153" cy="172"/>
              </a:xfrm>
              <a:custGeom>
                <a:avLst/>
                <a:gdLst/>
                <a:ahLst/>
                <a:cxnLst>
                  <a:cxn ang="0">
                    <a:pos x="134" y="24"/>
                  </a:cxn>
                  <a:cxn ang="0">
                    <a:pos x="129" y="14"/>
                  </a:cxn>
                  <a:cxn ang="0">
                    <a:pos x="120" y="9"/>
                  </a:cxn>
                  <a:cxn ang="0">
                    <a:pos x="100" y="4"/>
                  </a:cxn>
                  <a:cxn ang="0">
                    <a:pos x="67" y="0"/>
                  </a:cxn>
                  <a:cxn ang="0">
                    <a:pos x="43" y="4"/>
                  </a:cxn>
                  <a:cxn ang="0">
                    <a:pos x="28" y="14"/>
                  </a:cxn>
                  <a:cxn ang="0">
                    <a:pos x="19" y="24"/>
                  </a:cxn>
                  <a:cxn ang="0">
                    <a:pos x="9" y="38"/>
                  </a:cxn>
                  <a:cxn ang="0">
                    <a:pos x="4" y="52"/>
                  </a:cxn>
                  <a:cxn ang="0">
                    <a:pos x="33" y="48"/>
                  </a:cxn>
                  <a:cxn ang="0">
                    <a:pos x="43" y="33"/>
                  </a:cxn>
                  <a:cxn ang="0">
                    <a:pos x="52" y="28"/>
                  </a:cxn>
                  <a:cxn ang="0">
                    <a:pos x="91" y="24"/>
                  </a:cxn>
                  <a:cxn ang="0">
                    <a:pos x="100" y="28"/>
                  </a:cxn>
                  <a:cxn ang="0">
                    <a:pos x="110" y="33"/>
                  </a:cxn>
                  <a:cxn ang="0">
                    <a:pos x="115" y="43"/>
                  </a:cxn>
                  <a:cxn ang="0">
                    <a:pos x="105" y="67"/>
                  </a:cxn>
                  <a:cxn ang="0">
                    <a:pos x="67" y="72"/>
                  </a:cxn>
                  <a:cxn ang="0">
                    <a:pos x="43" y="76"/>
                  </a:cxn>
                  <a:cxn ang="0">
                    <a:pos x="28" y="81"/>
                  </a:cxn>
                  <a:cxn ang="0">
                    <a:pos x="33" y="110"/>
                  </a:cxn>
                  <a:cxn ang="0">
                    <a:pos x="38" y="105"/>
                  </a:cxn>
                  <a:cxn ang="0">
                    <a:pos x="47" y="100"/>
                  </a:cxn>
                  <a:cxn ang="0">
                    <a:pos x="62" y="96"/>
                  </a:cxn>
                  <a:cxn ang="0">
                    <a:pos x="95" y="91"/>
                  </a:cxn>
                  <a:cxn ang="0">
                    <a:pos x="115" y="86"/>
                  </a:cxn>
                  <a:cxn ang="0">
                    <a:pos x="110" y="120"/>
                  </a:cxn>
                  <a:cxn ang="0">
                    <a:pos x="105" y="129"/>
                  </a:cxn>
                  <a:cxn ang="0">
                    <a:pos x="95" y="139"/>
                  </a:cxn>
                  <a:cxn ang="0">
                    <a:pos x="86" y="144"/>
                  </a:cxn>
                  <a:cxn ang="0">
                    <a:pos x="47" y="148"/>
                  </a:cxn>
                  <a:cxn ang="0">
                    <a:pos x="38" y="144"/>
                  </a:cxn>
                  <a:cxn ang="0">
                    <a:pos x="38" y="168"/>
                  </a:cxn>
                  <a:cxn ang="0">
                    <a:pos x="72" y="172"/>
                  </a:cxn>
                  <a:cxn ang="0">
                    <a:pos x="86" y="168"/>
                  </a:cxn>
                  <a:cxn ang="0">
                    <a:pos x="100" y="158"/>
                  </a:cxn>
                  <a:cxn ang="0">
                    <a:pos x="115" y="148"/>
                  </a:cxn>
                  <a:cxn ang="0">
                    <a:pos x="120" y="163"/>
                  </a:cxn>
                  <a:cxn ang="0">
                    <a:pos x="153" y="168"/>
                  </a:cxn>
                  <a:cxn ang="0">
                    <a:pos x="148" y="158"/>
                  </a:cxn>
                  <a:cxn ang="0">
                    <a:pos x="144" y="43"/>
                  </a:cxn>
                  <a:cxn ang="0">
                    <a:pos x="139" y="28"/>
                  </a:cxn>
                </a:cxnLst>
                <a:rect l="0" t="0" r="r" b="b"/>
                <a:pathLst>
                  <a:path w="153" h="172">
                    <a:moveTo>
                      <a:pt x="139" y="28"/>
                    </a:moveTo>
                    <a:lnTo>
                      <a:pt x="134" y="24"/>
                    </a:lnTo>
                    <a:lnTo>
                      <a:pt x="134" y="19"/>
                    </a:lnTo>
                    <a:lnTo>
                      <a:pt x="129" y="14"/>
                    </a:lnTo>
                    <a:lnTo>
                      <a:pt x="124" y="9"/>
                    </a:lnTo>
                    <a:lnTo>
                      <a:pt x="120" y="9"/>
                    </a:lnTo>
                    <a:lnTo>
                      <a:pt x="115" y="4"/>
                    </a:lnTo>
                    <a:lnTo>
                      <a:pt x="100" y="4"/>
                    </a:lnTo>
                    <a:lnTo>
                      <a:pt x="91" y="0"/>
                    </a:lnTo>
                    <a:lnTo>
                      <a:pt x="67" y="0"/>
                    </a:lnTo>
                    <a:lnTo>
                      <a:pt x="57" y="4"/>
                    </a:lnTo>
                    <a:lnTo>
                      <a:pt x="43" y="4"/>
                    </a:lnTo>
                    <a:lnTo>
                      <a:pt x="33" y="9"/>
                    </a:lnTo>
                    <a:lnTo>
                      <a:pt x="28" y="14"/>
                    </a:lnTo>
                    <a:lnTo>
                      <a:pt x="24" y="19"/>
                    </a:lnTo>
                    <a:lnTo>
                      <a:pt x="19" y="24"/>
                    </a:lnTo>
                    <a:lnTo>
                      <a:pt x="14" y="28"/>
                    </a:lnTo>
                    <a:lnTo>
                      <a:pt x="9" y="38"/>
                    </a:lnTo>
                    <a:lnTo>
                      <a:pt x="9" y="43"/>
                    </a:lnTo>
                    <a:lnTo>
                      <a:pt x="4" y="52"/>
                    </a:lnTo>
                    <a:lnTo>
                      <a:pt x="33" y="57"/>
                    </a:lnTo>
                    <a:lnTo>
                      <a:pt x="33" y="48"/>
                    </a:lnTo>
                    <a:lnTo>
                      <a:pt x="38" y="38"/>
                    </a:lnTo>
                    <a:lnTo>
                      <a:pt x="43" y="33"/>
                    </a:lnTo>
                    <a:lnTo>
                      <a:pt x="47" y="28"/>
                    </a:lnTo>
                    <a:lnTo>
                      <a:pt x="52" y="28"/>
                    </a:lnTo>
                    <a:lnTo>
                      <a:pt x="57" y="24"/>
                    </a:lnTo>
                    <a:lnTo>
                      <a:pt x="91" y="24"/>
                    </a:lnTo>
                    <a:lnTo>
                      <a:pt x="95" y="28"/>
                    </a:lnTo>
                    <a:lnTo>
                      <a:pt x="100" y="28"/>
                    </a:lnTo>
                    <a:lnTo>
                      <a:pt x="105" y="33"/>
                    </a:lnTo>
                    <a:lnTo>
                      <a:pt x="110" y="33"/>
                    </a:lnTo>
                    <a:lnTo>
                      <a:pt x="110" y="38"/>
                    </a:lnTo>
                    <a:lnTo>
                      <a:pt x="115" y="43"/>
                    </a:lnTo>
                    <a:lnTo>
                      <a:pt x="115" y="62"/>
                    </a:lnTo>
                    <a:lnTo>
                      <a:pt x="105" y="67"/>
                    </a:lnTo>
                    <a:lnTo>
                      <a:pt x="95" y="72"/>
                    </a:lnTo>
                    <a:lnTo>
                      <a:pt x="67" y="72"/>
                    </a:lnTo>
                    <a:lnTo>
                      <a:pt x="57" y="76"/>
                    </a:lnTo>
                    <a:lnTo>
                      <a:pt x="43" y="76"/>
                    </a:lnTo>
                    <a:lnTo>
                      <a:pt x="33" y="81"/>
                    </a:lnTo>
                    <a:lnTo>
                      <a:pt x="28" y="81"/>
                    </a:lnTo>
                    <a:lnTo>
                      <a:pt x="33" y="120"/>
                    </a:lnTo>
                    <a:lnTo>
                      <a:pt x="33" y="110"/>
                    </a:lnTo>
                    <a:lnTo>
                      <a:pt x="38" y="110"/>
                    </a:lnTo>
                    <a:lnTo>
                      <a:pt x="38" y="105"/>
                    </a:lnTo>
                    <a:lnTo>
                      <a:pt x="43" y="105"/>
                    </a:lnTo>
                    <a:lnTo>
                      <a:pt x="47" y="100"/>
                    </a:lnTo>
                    <a:lnTo>
                      <a:pt x="57" y="100"/>
                    </a:lnTo>
                    <a:lnTo>
                      <a:pt x="62" y="96"/>
                    </a:lnTo>
                    <a:lnTo>
                      <a:pt x="81" y="96"/>
                    </a:lnTo>
                    <a:lnTo>
                      <a:pt x="95" y="91"/>
                    </a:lnTo>
                    <a:lnTo>
                      <a:pt x="105" y="91"/>
                    </a:lnTo>
                    <a:lnTo>
                      <a:pt x="115" y="86"/>
                    </a:lnTo>
                    <a:lnTo>
                      <a:pt x="115" y="110"/>
                    </a:lnTo>
                    <a:lnTo>
                      <a:pt x="110" y="120"/>
                    </a:lnTo>
                    <a:lnTo>
                      <a:pt x="110" y="124"/>
                    </a:lnTo>
                    <a:lnTo>
                      <a:pt x="105" y="129"/>
                    </a:lnTo>
                    <a:lnTo>
                      <a:pt x="100" y="134"/>
                    </a:lnTo>
                    <a:lnTo>
                      <a:pt x="95" y="139"/>
                    </a:lnTo>
                    <a:lnTo>
                      <a:pt x="91" y="144"/>
                    </a:lnTo>
                    <a:lnTo>
                      <a:pt x="86" y="144"/>
                    </a:lnTo>
                    <a:lnTo>
                      <a:pt x="76" y="148"/>
                    </a:lnTo>
                    <a:lnTo>
                      <a:pt x="47" y="148"/>
                    </a:lnTo>
                    <a:lnTo>
                      <a:pt x="43" y="144"/>
                    </a:lnTo>
                    <a:lnTo>
                      <a:pt x="38" y="144"/>
                    </a:lnTo>
                    <a:lnTo>
                      <a:pt x="33" y="139"/>
                    </a:lnTo>
                    <a:lnTo>
                      <a:pt x="38" y="168"/>
                    </a:lnTo>
                    <a:lnTo>
                      <a:pt x="43" y="172"/>
                    </a:lnTo>
                    <a:lnTo>
                      <a:pt x="72" y="172"/>
                    </a:lnTo>
                    <a:lnTo>
                      <a:pt x="81" y="168"/>
                    </a:lnTo>
                    <a:lnTo>
                      <a:pt x="86" y="168"/>
                    </a:lnTo>
                    <a:lnTo>
                      <a:pt x="95" y="163"/>
                    </a:lnTo>
                    <a:lnTo>
                      <a:pt x="100" y="158"/>
                    </a:lnTo>
                    <a:lnTo>
                      <a:pt x="110" y="153"/>
                    </a:lnTo>
                    <a:lnTo>
                      <a:pt x="115" y="148"/>
                    </a:lnTo>
                    <a:lnTo>
                      <a:pt x="120" y="153"/>
                    </a:lnTo>
                    <a:lnTo>
                      <a:pt x="120" y="163"/>
                    </a:lnTo>
                    <a:lnTo>
                      <a:pt x="124" y="168"/>
                    </a:lnTo>
                    <a:lnTo>
                      <a:pt x="153" y="168"/>
                    </a:lnTo>
                    <a:lnTo>
                      <a:pt x="148" y="163"/>
                    </a:lnTo>
                    <a:lnTo>
                      <a:pt x="148" y="158"/>
                    </a:lnTo>
                    <a:lnTo>
                      <a:pt x="144" y="153"/>
                    </a:lnTo>
                    <a:lnTo>
                      <a:pt x="144" y="43"/>
                    </a:lnTo>
                    <a:lnTo>
                      <a:pt x="139" y="38"/>
                    </a:lnTo>
                    <a:lnTo>
                      <a:pt x="139" y="28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783" name="Freeform 207"/>
              <p:cNvSpPr>
                <a:spLocks/>
              </p:cNvSpPr>
              <p:nvPr/>
            </p:nvSpPr>
            <p:spPr bwMode="auto">
              <a:xfrm>
                <a:off x="10910" y="4278"/>
                <a:ext cx="153" cy="172"/>
              </a:xfrm>
              <a:custGeom>
                <a:avLst/>
                <a:gdLst/>
                <a:ahLst/>
                <a:cxnLst>
                  <a:cxn ang="0">
                    <a:pos x="19" y="86"/>
                  </a:cxn>
                  <a:cxn ang="0">
                    <a:pos x="14" y="91"/>
                  </a:cxn>
                  <a:cxn ang="0">
                    <a:pos x="14" y="96"/>
                  </a:cxn>
                  <a:cxn ang="0">
                    <a:pos x="9" y="100"/>
                  </a:cxn>
                  <a:cxn ang="0">
                    <a:pos x="4" y="100"/>
                  </a:cxn>
                  <a:cxn ang="0">
                    <a:pos x="4" y="115"/>
                  </a:cxn>
                  <a:cxn ang="0">
                    <a:pos x="0" y="120"/>
                  </a:cxn>
                  <a:cxn ang="0">
                    <a:pos x="0" y="129"/>
                  </a:cxn>
                  <a:cxn ang="0">
                    <a:pos x="4" y="134"/>
                  </a:cxn>
                  <a:cxn ang="0">
                    <a:pos x="4" y="148"/>
                  </a:cxn>
                  <a:cxn ang="0">
                    <a:pos x="9" y="153"/>
                  </a:cxn>
                  <a:cxn ang="0">
                    <a:pos x="14" y="153"/>
                  </a:cxn>
                  <a:cxn ang="0">
                    <a:pos x="14" y="158"/>
                  </a:cxn>
                  <a:cxn ang="0">
                    <a:pos x="19" y="163"/>
                  </a:cxn>
                  <a:cxn ang="0">
                    <a:pos x="24" y="163"/>
                  </a:cxn>
                  <a:cxn ang="0">
                    <a:pos x="28" y="168"/>
                  </a:cxn>
                  <a:cxn ang="0">
                    <a:pos x="38" y="168"/>
                  </a:cxn>
                  <a:cxn ang="0">
                    <a:pos x="33" y="139"/>
                  </a:cxn>
                  <a:cxn ang="0">
                    <a:pos x="33" y="129"/>
                  </a:cxn>
                  <a:cxn ang="0">
                    <a:pos x="28" y="124"/>
                  </a:cxn>
                  <a:cxn ang="0">
                    <a:pos x="33" y="120"/>
                  </a:cxn>
                  <a:cxn ang="0">
                    <a:pos x="28" y="81"/>
                  </a:cxn>
                  <a:cxn ang="0">
                    <a:pos x="24" y="86"/>
                  </a:cxn>
                  <a:cxn ang="0">
                    <a:pos x="19" y="86"/>
                  </a:cxn>
                </a:cxnLst>
                <a:rect l="0" t="0" r="r" b="b"/>
                <a:pathLst>
                  <a:path w="153" h="172">
                    <a:moveTo>
                      <a:pt x="19" y="86"/>
                    </a:moveTo>
                    <a:lnTo>
                      <a:pt x="14" y="91"/>
                    </a:lnTo>
                    <a:lnTo>
                      <a:pt x="14" y="96"/>
                    </a:lnTo>
                    <a:lnTo>
                      <a:pt x="9" y="100"/>
                    </a:lnTo>
                    <a:lnTo>
                      <a:pt x="4" y="100"/>
                    </a:lnTo>
                    <a:lnTo>
                      <a:pt x="4" y="115"/>
                    </a:lnTo>
                    <a:lnTo>
                      <a:pt x="0" y="120"/>
                    </a:lnTo>
                    <a:lnTo>
                      <a:pt x="0" y="129"/>
                    </a:lnTo>
                    <a:lnTo>
                      <a:pt x="4" y="134"/>
                    </a:lnTo>
                    <a:lnTo>
                      <a:pt x="4" y="148"/>
                    </a:lnTo>
                    <a:lnTo>
                      <a:pt x="9" y="153"/>
                    </a:lnTo>
                    <a:lnTo>
                      <a:pt x="14" y="153"/>
                    </a:lnTo>
                    <a:lnTo>
                      <a:pt x="14" y="158"/>
                    </a:lnTo>
                    <a:lnTo>
                      <a:pt x="19" y="163"/>
                    </a:lnTo>
                    <a:lnTo>
                      <a:pt x="24" y="163"/>
                    </a:lnTo>
                    <a:lnTo>
                      <a:pt x="28" y="168"/>
                    </a:lnTo>
                    <a:lnTo>
                      <a:pt x="38" y="168"/>
                    </a:lnTo>
                    <a:lnTo>
                      <a:pt x="33" y="139"/>
                    </a:lnTo>
                    <a:lnTo>
                      <a:pt x="33" y="129"/>
                    </a:lnTo>
                    <a:lnTo>
                      <a:pt x="28" y="124"/>
                    </a:lnTo>
                    <a:lnTo>
                      <a:pt x="33" y="120"/>
                    </a:lnTo>
                    <a:lnTo>
                      <a:pt x="28" y="81"/>
                    </a:lnTo>
                    <a:lnTo>
                      <a:pt x="24" y="86"/>
                    </a:lnTo>
                    <a:lnTo>
                      <a:pt x="19" y="86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4784" name="Group 208"/>
            <p:cNvGrpSpPr>
              <a:grpSpLocks/>
            </p:cNvGrpSpPr>
            <p:nvPr/>
          </p:nvGrpSpPr>
          <p:grpSpPr bwMode="auto">
            <a:xfrm>
              <a:off x="11183" y="4220"/>
              <a:ext cx="140" cy="230"/>
              <a:chOff x="11183" y="4220"/>
              <a:chExt cx="140" cy="230"/>
            </a:xfrm>
          </p:grpSpPr>
          <p:sp>
            <p:nvSpPr>
              <p:cNvPr id="24785" name="Freeform 209"/>
              <p:cNvSpPr>
                <a:spLocks/>
              </p:cNvSpPr>
              <p:nvPr/>
            </p:nvSpPr>
            <p:spPr bwMode="auto">
              <a:xfrm>
                <a:off x="11183" y="4220"/>
                <a:ext cx="140" cy="230"/>
              </a:xfrm>
              <a:custGeom>
                <a:avLst/>
                <a:gdLst/>
                <a:ahLst/>
                <a:cxnLst>
                  <a:cxn ang="0">
                    <a:pos x="110" y="172"/>
                  </a:cxn>
                  <a:cxn ang="0">
                    <a:pos x="105" y="182"/>
                  </a:cxn>
                  <a:cxn ang="0">
                    <a:pos x="100" y="192"/>
                  </a:cxn>
                  <a:cxn ang="0">
                    <a:pos x="91" y="196"/>
                  </a:cxn>
                  <a:cxn ang="0">
                    <a:pos x="81" y="206"/>
                  </a:cxn>
                  <a:cxn ang="0">
                    <a:pos x="72" y="230"/>
                  </a:cxn>
                  <a:cxn ang="0">
                    <a:pos x="86" y="225"/>
                  </a:cxn>
                  <a:cxn ang="0">
                    <a:pos x="100" y="220"/>
                  </a:cxn>
                  <a:cxn ang="0">
                    <a:pos x="115" y="211"/>
                  </a:cxn>
                  <a:cxn ang="0">
                    <a:pos x="124" y="201"/>
                  </a:cxn>
                  <a:cxn ang="0">
                    <a:pos x="134" y="187"/>
                  </a:cxn>
                  <a:cxn ang="0">
                    <a:pos x="139" y="172"/>
                  </a:cxn>
                  <a:cxn ang="0">
                    <a:pos x="134" y="110"/>
                  </a:cxn>
                  <a:cxn ang="0">
                    <a:pos x="129" y="96"/>
                  </a:cxn>
                  <a:cxn ang="0">
                    <a:pos x="120" y="81"/>
                  </a:cxn>
                  <a:cxn ang="0">
                    <a:pos x="110" y="72"/>
                  </a:cxn>
                  <a:cxn ang="0">
                    <a:pos x="100" y="62"/>
                  </a:cxn>
                  <a:cxn ang="0">
                    <a:pos x="76" y="57"/>
                  </a:cxn>
                  <a:cxn ang="0">
                    <a:pos x="57" y="62"/>
                  </a:cxn>
                  <a:cxn ang="0">
                    <a:pos x="43" y="67"/>
                  </a:cxn>
                  <a:cxn ang="0">
                    <a:pos x="33" y="76"/>
                  </a:cxn>
                  <a:cxn ang="0">
                    <a:pos x="28" y="0"/>
                  </a:cxn>
                  <a:cxn ang="0">
                    <a:pos x="0" y="225"/>
                  </a:cxn>
                  <a:cxn ang="0">
                    <a:pos x="24" y="206"/>
                  </a:cxn>
                  <a:cxn ang="0">
                    <a:pos x="33" y="216"/>
                  </a:cxn>
                  <a:cxn ang="0">
                    <a:pos x="43" y="225"/>
                  </a:cxn>
                  <a:cxn ang="0">
                    <a:pos x="62" y="230"/>
                  </a:cxn>
                  <a:cxn ang="0">
                    <a:pos x="52" y="201"/>
                  </a:cxn>
                  <a:cxn ang="0">
                    <a:pos x="43" y="196"/>
                  </a:cxn>
                  <a:cxn ang="0">
                    <a:pos x="33" y="192"/>
                  </a:cxn>
                  <a:cxn ang="0">
                    <a:pos x="28" y="182"/>
                  </a:cxn>
                  <a:cxn ang="0">
                    <a:pos x="24" y="168"/>
                  </a:cxn>
                  <a:cxn ang="0">
                    <a:pos x="28" y="115"/>
                  </a:cxn>
                  <a:cxn ang="0">
                    <a:pos x="33" y="105"/>
                  </a:cxn>
                  <a:cxn ang="0">
                    <a:pos x="38" y="96"/>
                  </a:cxn>
                  <a:cxn ang="0">
                    <a:pos x="43" y="91"/>
                  </a:cxn>
                  <a:cxn ang="0">
                    <a:pos x="57" y="86"/>
                  </a:cxn>
                  <a:cxn ang="0">
                    <a:pos x="76" y="81"/>
                  </a:cxn>
                  <a:cxn ang="0">
                    <a:pos x="91" y="86"/>
                  </a:cxn>
                  <a:cxn ang="0">
                    <a:pos x="96" y="91"/>
                  </a:cxn>
                  <a:cxn ang="0">
                    <a:pos x="100" y="100"/>
                  </a:cxn>
                  <a:cxn ang="0">
                    <a:pos x="105" y="110"/>
                  </a:cxn>
                </a:cxnLst>
                <a:rect l="0" t="0" r="r" b="b"/>
                <a:pathLst>
                  <a:path w="140" h="230">
                    <a:moveTo>
                      <a:pt x="110" y="115"/>
                    </a:moveTo>
                    <a:lnTo>
                      <a:pt x="110" y="172"/>
                    </a:lnTo>
                    <a:lnTo>
                      <a:pt x="105" y="177"/>
                    </a:lnTo>
                    <a:lnTo>
                      <a:pt x="105" y="182"/>
                    </a:lnTo>
                    <a:lnTo>
                      <a:pt x="100" y="187"/>
                    </a:lnTo>
                    <a:lnTo>
                      <a:pt x="100" y="192"/>
                    </a:lnTo>
                    <a:lnTo>
                      <a:pt x="96" y="196"/>
                    </a:lnTo>
                    <a:lnTo>
                      <a:pt x="91" y="196"/>
                    </a:lnTo>
                    <a:lnTo>
                      <a:pt x="86" y="201"/>
                    </a:lnTo>
                    <a:lnTo>
                      <a:pt x="81" y="206"/>
                    </a:lnTo>
                    <a:lnTo>
                      <a:pt x="67" y="206"/>
                    </a:lnTo>
                    <a:lnTo>
                      <a:pt x="72" y="230"/>
                    </a:lnTo>
                    <a:lnTo>
                      <a:pt x="76" y="230"/>
                    </a:lnTo>
                    <a:lnTo>
                      <a:pt x="86" y="225"/>
                    </a:lnTo>
                    <a:lnTo>
                      <a:pt x="96" y="225"/>
                    </a:lnTo>
                    <a:lnTo>
                      <a:pt x="100" y="220"/>
                    </a:lnTo>
                    <a:lnTo>
                      <a:pt x="110" y="216"/>
                    </a:lnTo>
                    <a:lnTo>
                      <a:pt x="115" y="211"/>
                    </a:lnTo>
                    <a:lnTo>
                      <a:pt x="120" y="206"/>
                    </a:lnTo>
                    <a:lnTo>
                      <a:pt x="124" y="201"/>
                    </a:lnTo>
                    <a:lnTo>
                      <a:pt x="129" y="192"/>
                    </a:lnTo>
                    <a:lnTo>
                      <a:pt x="134" y="187"/>
                    </a:lnTo>
                    <a:lnTo>
                      <a:pt x="134" y="177"/>
                    </a:lnTo>
                    <a:lnTo>
                      <a:pt x="139" y="172"/>
                    </a:lnTo>
                    <a:lnTo>
                      <a:pt x="139" y="115"/>
                    </a:lnTo>
                    <a:lnTo>
                      <a:pt x="134" y="110"/>
                    </a:lnTo>
                    <a:lnTo>
                      <a:pt x="134" y="100"/>
                    </a:lnTo>
                    <a:lnTo>
                      <a:pt x="129" y="96"/>
                    </a:lnTo>
                    <a:lnTo>
                      <a:pt x="124" y="86"/>
                    </a:lnTo>
                    <a:lnTo>
                      <a:pt x="120" y="81"/>
                    </a:lnTo>
                    <a:lnTo>
                      <a:pt x="120" y="76"/>
                    </a:lnTo>
                    <a:lnTo>
                      <a:pt x="110" y="72"/>
                    </a:lnTo>
                    <a:lnTo>
                      <a:pt x="105" y="67"/>
                    </a:lnTo>
                    <a:lnTo>
                      <a:pt x="100" y="62"/>
                    </a:lnTo>
                    <a:lnTo>
                      <a:pt x="86" y="62"/>
                    </a:lnTo>
                    <a:lnTo>
                      <a:pt x="76" y="57"/>
                    </a:lnTo>
                    <a:lnTo>
                      <a:pt x="67" y="57"/>
                    </a:lnTo>
                    <a:lnTo>
                      <a:pt x="57" y="62"/>
                    </a:lnTo>
                    <a:lnTo>
                      <a:pt x="48" y="62"/>
                    </a:lnTo>
                    <a:lnTo>
                      <a:pt x="43" y="67"/>
                    </a:lnTo>
                    <a:lnTo>
                      <a:pt x="33" y="72"/>
                    </a:lnTo>
                    <a:lnTo>
                      <a:pt x="33" y="76"/>
                    </a:lnTo>
                    <a:lnTo>
                      <a:pt x="28" y="81"/>
                    </a:lnTo>
                    <a:lnTo>
                      <a:pt x="28" y="0"/>
                    </a:lnTo>
                    <a:lnTo>
                      <a:pt x="0" y="0"/>
                    </a:lnTo>
                    <a:lnTo>
                      <a:pt x="0" y="225"/>
                    </a:lnTo>
                    <a:lnTo>
                      <a:pt x="24" y="225"/>
                    </a:lnTo>
                    <a:lnTo>
                      <a:pt x="24" y="206"/>
                    </a:lnTo>
                    <a:lnTo>
                      <a:pt x="28" y="211"/>
                    </a:lnTo>
                    <a:lnTo>
                      <a:pt x="33" y="216"/>
                    </a:lnTo>
                    <a:lnTo>
                      <a:pt x="38" y="220"/>
                    </a:lnTo>
                    <a:lnTo>
                      <a:pt x="43" y="225"/>
                    </a:lnTo>
                    <a:lnTo>
                      <a:pt x="57" y="225"/>
                    </a:lnTo>
                    <a:lnTo>
                      <a:pt x="62" y="230"/>
                    </a:lnTo>
                    <a:lnTo>
                      <a:pt x="57" y="206"/>
                    </a:lnTo>
                    <a:lnTo>
                      <a:pt x="52" y="201"/>
                    </a:lnTo>
                    <a:lnTo>
                      <a:pt x="48" y="201"/>
                    </a:lnTo>
                    <a:lnTo>
                      <a:pt x="43" y="196"/>
                    </a:lnTo>
                    <a:lnTo>
                      <a:pt x="38" y="196"/>
                    </a:lnTo>
                    <a:lnTo>
                      <a:pt x="33" y="192"/>
                    </a:lnTo>
                    <a:lnTo>
                      <a:pt x="33" y="187"/>
                    </a:lnTo>
                    <a:lnTo>
                      <a:pt x="28" y="182"/>
                    </a:lnTo>
                    <a:lnTo>
                      <a:pt x="28" y="172"/>
                    </a:lnTo>
                    <a:lnTo>
                      <a:pt x="24" y="168"/>
                    </a:lnTo>
                    <a:lnTo>
                      <a:pt x="24" y="124"/>
                    </a:lnTo>
                    <a:lnTo>
                      <a:pt x="28" y="115"/>
                    </a:lnTo>
                    <a:lnTo>
                      <a:pt x="28" y="110"/>
                    </a:lnTo>
                    <a:lnTo>
                      <a:pt x="33" y="105"/>
                    </a:lnTo>
                    <a:lnTo>
                      <a:pt x="33" y="100"/>
                    </a:lnTo>
                    <a:lnTo>
                      <a:pt x="38" y="96"/>
                    </a:lnTo>
                    <a:lnTo>
                      <a:pt x="43" y="96"/>
                    </a:lnTo>
                    <a:lnTo>
                      <a:pt x="43" y="91"/>
                    </a:lnTo>
                    <a:lnTo>
                      <a:pt x="48" y="86"/>
                    </a:lnTo>
                    <a:lnTo>
                      <a:pt x="57" y="86"/>
                    </a:lnTo>
                    <a:lnTo>
                      <a:pt x="62" y="81"/>
                    </a:lnTo>
                    <a:lnTo>
                      <a:pt x="76" y="81"/>
                    </a:lnTo>
                    <a:lnTo>
                      <a:pt x="81" y="86"/>
                    </a:lnTo>
                    <a:lnTo>
                      <a:pt x="91" y="86"/>
                    </a:lnTo>
                    <a:lnTo>
                      <a:pt x="91" y="91"/>
                    </a:lnTo>
                    <a:lnTo>
                      <a:pt x="96" y="91"/>
                    </a:lnTo>
                    <a:lnTo>
                      <a:pt x="100" y="96"/>
                    </a:lnTo>
                    <a:lnTo>
                      <a:pt x="100" y="100"/>
                    </a:lnTo>
                    <a:lnTo>
                      <a:pt x="105" y="105"/>
                    </a:lnTo>
                    <a:lnTo>
                      <a:pt x="105" y="110"/>
                    </a:lnTo>
                    <a:lnTo>
                      <a:pt x="110" y="115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786" name="Freeform 210"/>
              <p:cNvSpPr>
                <a:spLocks/>
              </p:cNvSpPr>
              <p:nvPr/>
            </p:nvSpPr>
            <p:spPr bwMode="auto">
              <a:xfrm>
                <a:off x="11183" y="4220"/>
                <a:ext cx="140" cy="230"/>
              </a:xfrm>
              <a:custGeom>
                <a:avLst/>
                <a:gdLst/>
                <a:ahLst/>
                <a:cxnLst>
                  <a:cxn ang="0">
                    <a:pos x="62" y="206"/>
                  </a:cxn>
                  <a:cxn ang="0">
                    <a:pos x="57" y="206"/>
                  </a:cxn>
                  <a:cxn ang="0">
                    <a:pos x="62" y="230"/>
                  </a:cxn>
                  <a:cxn ang="0">
                    <a:pos x="72" y="230"/>
                  </a:cxn>
                  <a:cxn ang="0">
                    <a:pos x="67" y="206"/>
                  </a:cxn>
                  <a:cxn ang="0">
                    <a:pos x="62" y="206"/>
                  </a:cxn>
                </a:cxnLst>
                <a:rect l="0" t="0" r="r" b="b"/>
                <a:pathLst>
                  <a:path w="140" h="230">
                    <a:moveTo>
                      <a:pt x="62" y="206"/>
                    </a:moveTo>
                    <a:lnTo>
                      <a:pt x="57" y="206"/>
                    </a:lnTo>
                    <a:lnTo>
                      <a:pt x="62" y="230"/>
                    </a:lnTo>
                    <a:lnTo>
                      <a:pt x="72" y="230"/>
                    </a:lnTo>
                    <a:lnTo>
                      <a:pt x="67" y="206"/>
                    </a:lnTo>
                    <a:lnTo>
                      <a:pt x="62" y="206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4787" name="Group 211"/>
            <p:cNvGrpSpPr>
              <a:grpSpLocks/>
            </p:cNvGrpSpPr>
            <p:nvPr/>
          </p:nvGrpSpPr>
          <p:grpSpPr bwMode="auto">
            <a:xfrm>
              <a:off x="11347" y="4278"/>
              <a:ext cx="148" cy="172"/>
              <a:chOff x="11347" y="4278"/>
              <a:chExt cx="148" cy="172"/>
            </a:xfrm>
          </p:grpSpPr>
          <p:sp>
            <p:nvSpPr>
              <p:cNvPr id="24788" name="Freeform 212"/>
              <p:cNvSpPr>
                <a:spLocks/>
              </p:cNvSpPr>
              <p:nvPr/>
            </p:nvSpPr>
            <p:spPr bwMode="auto">
              <a:xfrm>
                <a:off x="11347" y="4278"/>
                <a:ext cx="148" cy="172"/>
              </a:xfrm>
              <a:custGeom>
                <a:avLst/>
                <a:gdLst/>
                <a:ahLst/>
                <a:cxnLst>
                  <a:cxn ang="0">
                    <a:pos x="14" y="38"/>
                  </a:cxn>
                  <a:cxn ang="0">
                    <a:pos x="9" y="43"/>
                  </a:cxn>
                  <a:cxn ang="0">
                    <a:pos x="9" y="52"/>
                  </a:cxn>
                  <a:cxn ang="0">
                    <a:pos x="4" y="57"/>
                  </a:cxn>
                  <a:cxn ang="0">
                    <a:pos x="4" y="67"/>
                  </a:cxn>
                  <a:cxn ang="0">
                    <a:pos x="0" y="76"/>
                  </a:cxn>
                  <a:cxn ang="0">
                    <a:pos x="0" y="96"/>
                  </a:cxn>
                  <a:cxn ang="0">
                    <a:pos x="4" y="105"/>
                  </a:cxn>
                  <a:cxn ang="0">
                    <a:pos x="4" y="115"/>
                  </a:cxn>
                  <a:cxn ang="0">
                    <a:pos x="9" y="124"/>
                  </a:cxn>
                  <a:cxn ang="0">
                    <a:pos x="9" y="129"/>
                  </a:cxn>
                  <a:cxn ang="0">
                    <a:pos x="14" y="139"/>
                  </a:cxn>
                  <a:cxn ang="0">
                    <a:pos x="19" y="144"/>
                  </a:cxn>
                  <a:cxn ang="0">
                    <a:pos x="23" y="148"/>
                  </a:cxn>
                  <a:cxn ang="0">
                    <a:pos x="28" y="153"/>
                  </a:cxn>
                  <a:cxn ang="0">
                    <a:pos x="33" y="158"/>
                  </a:cxn>
                  <a:cxn ang="0">
                    <a:pos x="43" y="163"/>
                  </a:cxn>
                  <a:cxn ang="0">
                    <a:pos x="47" y="168"/>
                  </a:cxn>
                  <a:cxn ang="0">
                    <a:pos x="62" y="168"/>
                  </a:cxn>
                  <a:cxn ang="0">
                    <a:pos x="71" y="172"/>
                  </a:cxn>
                  <a:cxn ang="0">
                    <a:pos x="86" y="172"/>
                  </a:cxn>
                  <a:cxn ang="0">
                    <a:pos x="95" y="168"/>
                  </a:cxn>
                  <a:cxn ang="0">
                    <a:pos x="105" y="168"/>
                  </a:cxn>
                  <a:cxn ang="0">
                    <a:pos x="110" y="163"/>
                  </a:cxn>
                  <a:cxn ang="0">
                    <a:pos x="115" y="163"/>
                  </a:cxn>
                  <a:cxn ang="0">
                    <a:pos x="120" y="158"/>
                  </a:cxn>
                  <a:cxn ang="0">
                    <a:pos x="124" y="153"/>
                  </a:cxn>
                  <a:cxn ang="0">
                    <a:pos x="129" y="148"/>
                  </a:cxn>
                  <a:cxn ang="0">
                    <a:pos x="134" y="144"/>
                  </a:cxn>
                  <a:cxn ang="0">
                    <a:pos x="134" y="139"/>
                  </a:cxn>
                  <a:cxn ang="0">
                    <a:pos x="139" y="134"/>
                  </a:cxn>
                  <a:cxn ang="0">
                    <a:pos x="143" y="129"/>
                  </a:cxn>
                  <a:cxn ang="0">
                    <a:pos x="143" y="120"/>
                  </a:cxn>
                  <a:cxn ang="0">
                    <a:pos x="120" y="115"/>
                  </a:cxn>
                  <a:cxn ang="0">
                    <a:pos x="115" y="124"/>
                  </a:cxn>
                  <a:cxn ang="0">
                    <a:pos x="110" y="129"/>
                  </a:cxn>
                  <a:cxn ang="0">
                    <a:pos x="105" y="134"/>
                  </a:cxn>
                  <a:cxn ang="0">
                    <a:pos x="100" y="139"/>
                  </a:cxn>
                  <a:cxn ang="0">
                    <a:pos x="95" y="144"/>
                  </a:cxn>
                  <a:cxn ang="0">
                    <a:pos x="91" y="148"/>
                  </a:cxn>
                  <a:cxn ang="0">
                    <a:pos x="67" y="148"/>
                  </a:cxn>
                  <a:cxn ang="0">
                    <a:pos x="62" y="144"/>
                  </a:cxn>
                  <a:cxn ang="0">
                    <a:pos x="57" y="144"/>
                  </a:cxn>
                  <a:cxn ang="0">
                    <a:pos x="52" y="139"/>
                  </a:cxn>
                  <a:cxn ang="0">
                    <a:pos x="47" y="139"/>
                  </a:cxn>
                  <a:cxn ang="0">
                    <a:pos x="43" y="134"/>
                  </a:cxn>
                  <a:cxn ang="0">
                    <a:pos x="43" y="129"/>
                  </a:cxn>
                  <a:cxn ang="0">
                    <a:pos x="38" y="124"/>
                  </a:cxn>
                  <a:cxn ang="0">
                    <a:pos x="33" y="115"/>
                  </a:cxn>
                  <a:cxn ang="0">
                    <a:pos x="33" y="105"/>
                  </a:cxn>
                  <a:cxn ang="0">
                    <a:pos x="28" y="100"/>
                  </a:cxn>
                  <a:cxn ang="0">
                    <a:pos x="28" y="91"/>
                  </a:cxn>
                  <a:cxn ang="0">
                    <a:pos x="148" y="91"/>
                  </a:cxn>
                  <a:cxn ang="0">
                    <a:pos x="120" y="72"/>
                  </a:cxn>
                  <a:cxn ang="0">
                    <a:pos x="33" y="72"/>
                  </a:cxn>
                  <a:cxn ang="0">
                    <a:pos x="33" y="14"/>
                  </a:cxn>
                  <a:cxn ang="0">
                    <a:pos x="28" y="19"/>
                  </a:cxn>
                  <a:cxn ang="0">
                    <a:pos x="23" y="24"/>
                  </a:cxn>
                  <a:cxn ang="0">
                    <a:pos x="19" y="28"/>
                  </a:cxn>
                  <a:cxn ang="0">
                    <a:pos x="14" y="38"/>
                  </a:cxn>
                </a:cxnLst>
                <a:rect l="0" t="0" r="r" b="b"/>
                <a:pathLst>
                  <a:path w="148" h="172">
                    <a:moveTo>
                      <a:pt x="14" y="38"/>
                    </a:moveTo>
                    <a:lnTo>
                      <a:pt x="9" y="43"/>
                    </a:lnTo>
                    <a:lnTo>
                      <a:pt x="9" y="52"/>
                    </a:lnTo>
                    <a:lnTo>
                      <a:pt x="4" y="57"/>
                    </a:lnTo>
                    <a:lnTo>
                      <a:pt x="4" y="67"/>
                    </a:lnTo>
                    <a:lnTo>
                      <a:pt x="0" y="76"/>
                    </a:lnTo>
                    <a:lnTo>
                      <a:pt x="0" y="96"/>
                    </a:lnTo>
                    <a:lnTo>
                      <a:pt x="4" y="105"/>
                    </a:lnTo>
                    <a:lnTo>
                      <a:pt x="4" y="115"/>
                    </a:lnTo>
                    <a:lnTo>
                      <a:pt x="9" y="124"/>
                    </a:lnTo>
                    <a:lnTo>
                      <a:pt x="9" y="129"/>
                    </a:lnTo>
                    <a:lnTo>
                      <a:pt x="14" y="139"/>
                    </a:lnTo>
                    <a:lnTo>
                      <a:pt x="19" y="144"/>
                    </a:lnTo>
                    <a:lnTo>
                      <a:pt x="23" y="148"/>
                    </a:lnTo>
                    <a:lnTo>
                      <a:pt x="28" y="153"/>
                    </a:lnTo>
                    <a:lnTo>
                      <a:pt x="33" y="158"/>
                    </a:lnTo>
                    <a:lnTo>
                      <a:pt x="43" y="163"/>
                    </a:lnTo>
                    <a:lnTo>
                      <a:pt x="47" y="168"/>
                    </a:lnTo>
                    <a:lnTo>
                      <a:pt x="62" y="168"/>
                    </a:lnTo>
                    <a:lnTo>
                      <a:pt x="71" y="172"/>
                    </a:lnTo>
                    <a:lnTo>
                      <a:pt x="86" y="172"/>
                    </a:lnTo>
                    <a:lnTo>
                      <a:pt x="95" y="168"/>
                    </a:lnTo>
                    <a:lnTo>
                      <a:pt x="105" y="168"/>
                    </a:lnTo>
                    <a:lnTo>
                      <a:pt x="110" y="163"/>
                    </a:lnTo>
                    <a:lnTo>
                      <a:pt x="115" y="163"/>
                    </a:lnTo>
                    <a:lnTo>
                      <a:pt x="120" y="158"/>
                    </a:lnTo>
                    <a:lnTo>
                      <a:pt x="124" y="153"/>
                    </a:lnTo>
                    <a:lnTo>
                      <a:pt x="129" y="148"/>
                    </a:lnTo>
                    <a:lnTo>
                      <a:pt x="134" y="144"/>
                    </a:lnTo>
                    <a:lnTo>
                      <a:pt x="134" y="139"/>
                    </a:lnTo>
                    <a:lnTo>
                      <a:pt x="139" y="134"/>
                    </a:lnTo>
                    <a:lnTo>
                      <a:pt x="143" y="129"/>
                    </a:lnTo>
                    <a:lnTo>
                      <a:pt x="143" y="120"/>
                    </a:lnTo>
                    <a:lnTo>
                      <a:pt x="120" y="115"/>
                    </a:lnTo>
                    <a:lnTo>
                      <a:pt x="115" y="124"/>
                    </a:lnTo>
                    <a:lnTo>
                      <a:pt x="110" y="129"/>
                    </a:lnTo>
                    <a:lnTo>
                      <a:pt x="105" y="134"/>
                    </a:lnTo>
                    <a:lnTo>
                      <a:pt x="100" y="139"/>
                    </a:lnTo>
                    <a:lnTo>
                      <a:pt x="95" y="144"/>
                    </a:lnTo>
                    <a:lnTo>
                      <a:pt x="91" y="148"/>
                    </a:lnTo>
                    <a:lnTo>
                      <a:pt x="67" y="148"/>
                    </a:lnTo>
                    <a:lnTo>
                      <a:pt x="62" y="144"/>
                    </a:lnTo>
                    <a:lnTo>
                      <a:pt x="57" y="144"/>
                    </a:lnTo>
                    <a:lnTo>
                      <a:pt x="52" y="139"/>
                    </a:lnTo>
                    <a:lnTo>
                      <a:pt x="47" y="139"/>
                    </a:lnTo>
                    <a:lnTo>
                      <a:pt x="43" y="134"/>
                    </a:lnTo>
                    <a:lnTo>
                      <a:pt x="43" y="129"/>
                    </a:lnTo>
                    <a:lnTo>
                      <a:pt x="38" y="124"/>
                    </a:lnTo>
                    <a:lnTo>
                      <a:pt x="33" y="115"/>
                    </a:lnTo>
                    <a:lnTo>
                      <a:pt x="33" y="105"/>
                    </a:lnTo>
                    <a:lnTo>
                      <a:pt x="28" y="100"/>
                    </a:lnTo>
                    <a:lnTo>
                      <a:pt x="28" y="91"/>
                    </a:lnTo>
                    <a:lnTo>
                      <a:pt x="148" y="91"/>
                    </a:lnTo>
                    <a:lnTo>
                      <a:pt x="120" y="72"/>
                    </a:lnTo>
                    <a:lnTo>
                      <a:pt x="33" y="72"/>
                    </a:lnTo>
                    <a:lnTo>
                      <a:pt x="33" y="14"/>
                    </a:lnTo>
                    <a:lnTo>
                      <a:pt x="28" y="19"/>
                    </a:lnTo>
                    <a:lnTo>
                      <a:pt x="23" y="24"/>
                    </a:lnTo>
                    <a:lnTo>
                      <a:pt x="19" y="28"/>
                    </a:lnTo>
                    <a:lnTo>
                      <a:pt x="14" y="38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789" name="Freeform 213"/>
              <p:cNvSpPr>
                <a:spLocks/>
              </p:cNvSpPr>
              <p:nvPr/>
            </p:nvSpPr>
            <p:spPr bwMode="auto">
              <a:xfrm>
                <a:off x="11347" y="4278"/>
                <a:ext cx="148" cy="172"/>
              </a:xfrm>
              <a:custGeom>
                <a:avLst/>
                <a:gdLst/>
                <a:ahLst/>
                <a:cxnLst>
                  <a:cxn ang="0">
                    <a:pos x="148" y="91"/>
                  </a:cxn>
                  <a:cxn ang="0">
                    <a:pos x="148" y="76"/>
                  </a:cxn>
                  <a:cxn ang="0">
                    <a:pos x="143" y="67"/>
                  </a:cxn>
                  <a:cxn ang="0">
                    <a:pos x="143" y="48"/>
                  </a:cxn>
                  <a:cxn ang="0">
                    <a:pos x="139" y="43"/>
                  </a:cxn>
                  <a:cxn ang="0">
                    <a:pos x="134" y="38"/>
                  </a:cxn>
                  <a:cxn ang="0">
                    <a:pos x="129" y="28"/>
                  </a:cxn>
                  <a:cxn ang="0">
                    <a:pos x="124" y="24"/>
                  </a:cxn>
                  <a:cxn ang="0">
                    <a:pos x="120" y="19"/>
                  </a:cxn>
                  <a:cxn ang="0">
                    <a:pos x="115" y="14"/>
                  </a:cxn>
                  <a:cxn ang="0">
                    <a:pos x="110" y="9"/>
                  </a:cxn>
                  <a:cxn ang="0">
                    <a:pos x="100" y="4"/>
                  </a:cxn>
                  <a:cxn ang="0">
                    <a:pos x="91" y="4"/>
                  </a:cxn>
                  <a:cxn ang="0">
                    <a:pos x="86" y="0"/>
                  </a:cxn>
                  <a:cxn ang="0">
                    <a:pos x="71" y="0"/>
                  </a:cxn>
                  <a:cxn ang="0">
                    <a:pos x="62" y="4"/>
                  </a:cxn>
                  <a:cxn ang="0">
                    <a:pos x="47" y="4"/>
                  </a:cxn>
                  <a:cxn ang="0">
                    <a:pos x="43" y="9"/>
                  </a:cxn>
                  <a:cxn ang="0">
                    <a:pos x="33" y="14"/>
                  </a:cxn>
                  <a:cxn ang="0">
                    <a:pos x="33" y="62"/>
                  </a:cxn>
                  <a:cxn ang="0">
                    <a:pos x="33" y="57"/>
                  </a:cxn>
                  <a:cxn ang="0">
                    <a:pos x="38" y="52"/>
                  </a:cxn>
                  <a:cxn ang="0">
                    <a:pos x="38" y="43"/>
                  </a:cxn>
                  <a:cxn ang="0">
                    <a:pos x="43" y="38"/>
                  </a:cxn>
                  <a:cxn ang="0">
                    <a:pos x="47" y="38"/>
                  </a:cxn>
                  <a:cxn ang="0">
                    <a:pos x="47" y="33"/>
                  </a:cxn>
                  <a:cxn ang="0">
                    <a:pos x="52" y="28"/>
                  </a:cxn>
                  <a:cxn ang="0">
                    <a:pos x="62" y="28"/>
                  </a:cxn>
                  <a:cxn ang="0">
                    <a:pos x="62" y="24"/>
                  </a:cxn>
                  <a:cxn ang="0">
                    <a:pos x="86" y="24"/>
                  </a:cxn>
                  <a:cxn ang="0">
                    <a:pos x="86" y="28"/>
                  </a:cxn>
                  <a:cxn ang="0">
                    <a:pos x="95" y="28"/>
                  </a:cxn>
                  <a:cxn ang="0">
                    <a:pos x="100" y="33"/>
                  </a:cxn>
                  <a:cxn ang="0">
                    <a:pos x="105" y="38"/>
                  </a:cxn>
                  <a:cxn ang="0">
                    <a:pos x="110" y="43"/>
                  </a:cxn>
                  <a:cxn ang="0">
                    <a:pos x="110" y="48"/>
                  </a:cxn>
                  <a:cxn ang="0">
                    <a:pos x="115" y="48"/>
                  </a:cxn>
                  <a:cxn ang="0">
                    <a:pos x="115" y="62"/>
                  </a:cxn>
                  <a:cxn ang="0">
                    <a:pos x="120" y="72"/>
                  </a:cxn>
                  <a:cxn ang="0">
                    <a:pos x="148" y="91"/>
                  </a:cxn>
                </a:cxnLst>
                <a:rect l="0" t="0" r="r" b="b"/>
                <a:pathLst>
                  <a:path w="148" h="172">
                    <a:moveTo>
                      <a:pt x="148" y="91"/>
                    </a:moveTo>
                    <a:lnTo>
                      <a:pt x="148" y="76"/>
                    </a:lnTo>
                    <a:lnTo>
                      <a:pt x="143" y="67"/>
                    </a:lnTo>
                    <a:lnTo>
                      <a:pt x="143" y="48"/>
                    </a:lnTo>
                    <a:lnTo>
                      <a:pt x="139" y="43"/>
                    </a:lnTo>
                    <a:lnTo>
                      <a:pt x="134" y="38"/>
                    </a:lnTo>
                    <a:lnTo>
                      <a:pt x="129" y="28"/>
                    </a:lnTo>
                    <a:lnTo>
                      <a:pt x="124" y="24"/>
                    </a:lnTo>
                    <a:lnTo>
                      <a:pt x="120" y="19"/>
                    </a:lnTo>
                    <a:lnTo>
                      <a:pt x="115" y="14"/>
                    </a:lnTo>
                    <a:lnTo>
                      <a:pt x="110" y="9"/>
                    </a:lnTo>
                    <a:lnTo>
                      <a:pt x="100" y="4"/>
                    </a:lnTo>
                    <a:lnTo>
                      <a:pt x="91" y="4"/>
                    </a:lnTo>
                    <a:lnTo>
                      <a:pt x="86" y="0"/>
                    </a:lnTo>
                    <a:lnTo>
                      <a:pt x="71" y="0"/>
                    </a:lnTo>
                    <a:lnTo>
                      <a:pt x="62" y="4"/>
                    </a:lnTo>
                    <a:lnTo>
                      <a:pt x="47" y="4"/>
                    </a:lnTo>
                    <a:lnTo>
                      <a:pt x="43" y="9"/>
                    </a:lnTo>
                    <a:lnTo>
                      <a:pt x="33" y="14"/>
                    </a:lnTo>
                    <a:lnTo>
                      <a:pt x="33" y="62"/>
                    </a:lnTo>
                    <a:lnTo>
                      <a:pt x="33" y="57"/>
                    </a:lnTo>
                    <a:lnTo>
                      <a:pt x="38" y="52"/>
                    </a:lnTo>
                    <a:lnTo>
                      <a:pt x="38" y="43"/>
                    </a:lnTo>
                    <a:lnTo>
                      <a:pt x="43" y="38"/>
                    </a:lnTo>
                    <a:lnTo>
                      <a:pt x="47" y="38"/>
                    </a:lnTo>
                    <a:lnTo>
                      <a:pt x="47" y="33"/>
                    </a:lnTo>
                    <a:lnTo>
                      <a:pt x="52" y="28"/>
                    </a:lnTo>
                    <a:lnTo>
                      <a:pt x="62" y="28"/>
                    </a:lnTo>
                    <a:lnTo>
                      <a:pt x="62" y="24"/>
                    </a:lnTo>
                    <a:lnTo>
                      <a:pt x="86" y="24"/>
                    </a:lnTo>
                    <a:lnTo>
                      <a:pt x="86" y="28"/>
                    </a:lnTo>
                    <a:lnTo>
                      <a:pt x="95" y="28"/>
                    </a:lnTo>
                    <a:lnTo>
                      <a:pt x="100" y="33"/>
                    </a:lnTo>
                    <a:lnTo>
                      <a:pt x="105" y="38"/>
                    </a:lnTo>
                    <a:lnTo>
                      <a:pt x="110" y="43"/>
                    </a:lnTo>
                    <a:lnTo>
                      <a:pt x="110" y="48"/>
                    </a:lnTo>
                    <a:lnTo>
                      <a:pt x="115" y="48"/>
                    </a:lnTo>
                    <a:lnTo>
                      <a:pt x="115" y="62"/>
                    </a:lnTo>
                    <a:lnTo>
                      <a:pt x="120" y="72"/>
                    </a:lnTo>
                    <a:lnTo>
                      <a:pt x="148" y="91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4790" name="Freeform 214"/>
            <p:cNvSpPr>
              <a:spLocks/>
            </p:cNvSpPr>
            <p:nvPr/>
          </p:nvSpPr>
          <p:spPr bwMode="auto">
            <a:xfrm>
              <a:off x="11515" y="4282"/>
              <a:ext cx="144" cy="164"/>
            </a:xfrm>
            <a:custGeom>
              <a:avLst/>
              <a:gdLst/>
              <a:ahLst/>
              <a:cxnLst>
                <a:cxn ang="0">
                  <a:pos x="139" y="0"/>
                </a:cxn>
                <a:cxn ang="0">
                  <a:pos x="4" y="0"/>
                </a:cxn>
                <a:cxn ang="0">
                  <a:pos x="4" y="24"/>
                </a:cxn>
                <a:cxn ang="0">
                  <a:pos x="100" y="24"/>
                </a:cxn>
                <a:cxn ang="0">
                  <a:pos x="0" y="139"/>
                </a:cxn>
                <a:cxn ang="0">
                  <a:pos x="0" y="163"/>
                </a:cxn>
                <a:cxn ang="0">
                  <a:pos x="143" y="163"/>
                </a:cxn>
                <a:cxn ang="0">
                  <a:pos x="143" y="139"/>
                </a:cxn>
                <a:cxn ang="0">
                  <a:pos x="33" y="139"/>
                </a:cxn>
                <a:cxn ang="0">
                  <a:pos x="47" y="120"/>
                </a:cxn>
                <a:cxn ang="0">
                  <a:pos x="139" y="19"/>
                </a:cxn>
                <a:cxn ang="0">
                  <a:pos x="139" y="0"/>
                </a:cxn>
              </a:cxnLst>
              <a:rect l="0" t="0" r="r" b="b"/>
              <a:pathLst>
                <a:path w="144" h="164">
                  <a:moveTo>
                    <a:pt x="139" y="0"/>
                  </a:moveTo>
                  <a:lnTo>
                    <a:pt x="4" y="0"/>
                  </a:lnTo>
                  <a:lnTo>
                    <a:pt x="4" y="24"/>
                  </a:lnTo>
                  <a:lnTo>
                    <a:pt x="100" y="24"/>
                  </a:lnTo>
                  <a:lnTo>
                    <a:pt x="0" y="139"/>
                  </a:lnTo>
                  <a:lnTo>
                    <a:pt x="0" y="163"/>
                  </a:lnTo>
                  <a:lnTo>
                    <a:pt x="143" y="163"/>
                  </a:lnTo>
                  <a:lnTo>
                    <a:pt x="143" y="139"/>
                  </a:lnTo>
                  <a:lnTo>
                    <a:pt x="33" y="139"/>
                  </a:lnTo>
                  <a:lnTo>
                    <a:pt x="47" y="120"/>
                  </a:lnTo>
                  <a:lnTo>
                    <a:pt x="139" y="19"/>
                  </a:lnTo>
                  <a:lnTo>
                    <a:pt x="139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91" name="Rectangle 215"/>
            <p:cNvSpPr>
              <a:spLocks noChangeArrowheads="1"/>
            </p:cNvSpPr>
            <p:nvPr/>
          </p:nvSpPr>
          <p:spPr bwMode="auto">
            <a:xfrm>
              <a:off x="11180" y="4274"/>
              <a:ext cx="1040" cy="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792" name="Freeform 216"/>
            <p:cNvSpPr>
              <a:spLocks/>
            </p:cNvSpPr>
            <p:nvPr/>
          </p:nvSpPr>
          <p:spPr bwMode="auto">
            <a:xfrm>
              <a:off x="12105" y="4225"/>
              <a:ext cx="82" cy="221"/>
            </a:xfrm>
            <a:custGeom>
              <a:avLst/>
              <a:gdLst/>
              <a:ahLst/>
              <a:cxnLst>
                <a:cxn ang="0">
                  <a:pos x="47" y="57"/>
                </a:cxn>
                <a:cxn ang="0">
                  <a:pos x="47" y="0"/>
                </a:cxn>
                <a:cxn ang="0">
                  <a:pos x="24" y="19"/>
                </a:cxn>
                <a:cxn ang="0">
                  <a:pos x="24" y="57"/>
                </a:cxn>
                <a:cxn ang="0">
                  <a:pos x="0" y="57"/>
                </a:cxn>
                <a:cxn ang="0">
                  <a:pos x="0" y="81"/>
                </a:cxn>
                <a:cxn ang="0">
                  <a:pos x="24" y="81"/>
                </a:cxn>
                <a:cxn ang="0">
                  <a:pos x="24" y="206"/>
                </a:cxn>
                <a:cxn ang="0">
                  <a:pos x="28" y="211"/>
                </a:cxn>
                <a:cxn ang="0">
                  <a:pos x="33" y="216"/>
                </a:cxn>
                <a:cxn ang="0">
                  <a:pos x="38" y="220"/>
                </a:cxn>
                <a:cxn ang="0">
                  <a:pos x="81" y="220"/>
                </a:cxn>
                <a:cxn ang="0">
                  <a:pos x="76" y="196"/>
                </a:cxn>
                <a:cxn ang="0">
                  <a:pos x="57" y="196"/>
                </a:cxn>
                <a:cxn ang="0">
                  <a:pos x="52" y="192"/>
                </a:cxn>
                <a:cxn ang="0">
                  <a:pos x="47" y="182"/>
                </a:cxn>
                <a:cxn ang="0">
                  <a:pos x="47" y="81"/>
                </a:cxn>
                <a:cxn ang="0">
                  <a:pos x="76" y="81"/>
                </a:cxn>
                <a:cxn ang="0">
                  <a:pos x="76" y="57"/>
                </a:cxn>
                <a:cxn ang="0">
                  <a:pos x="47" y="57"/>
                </a:cxn>
              </a:cxnLst>
              <a:rect l="0" t="0" r="r" b="b"/>
              <a:pathLst>
                <a:path w="82" h="221">
                  <a:moveTo>
                    <a:pt x="47" y="57"/>
                  </a:moveTo>
                  <a:lnTo>
                    <a:pt x="47" y="0"/>
                  </a:lnTo>
                  <a:lnTo>
                    <a:pt x="24" y="19"/>
                  </a:lnTo>
                  <a:lnTo>
                    <a:pt x="24" y="57"/>
                  </a:lnTo>
                  <a:lnTo>
                    <a:pt x="0" y="57"/>
                  </a:lnTo>
                  <a:lnTo>
                    <a:pt x="0" y="81"/>
                  </a:lnTo>
                  <a:lnTo>
                    <a:pt x="24" y="81"/>
                  </a:lnTo>
                  <a:lnTo>
                    <a:pt x="24" y="206"/>
                  </a:lnTo>
                  <a:lnTo>
                    <a:pt x="28" y="211"/>
                  </a:lnTo>
                  <a:lnTo>
                    <a:pt x="33" y="216"/>
                  </a:lnTo>
                  <a:lnTo>
                    <a:pt x="38" y="220"/>
                  </a:lnTo>
                  <a:lnTo>
                    <a:pt x="81" y="220"/>
                  </a:lnTo>
                  <a:lnTo>
                    <a:pt x="76" y="196"/>
                  </a:lnTo>
                  <a:lnTo>
                    <a:pt x="57" y="196"/>
                  </a:lnTo>
                  <a:lnTo>
                    <a:pt x="52" y="192"/>
                  </a:lnTo>
                  <a:lnTo>
                    <a:pt x="47" y="182"/>
                  </a:lnTo>
                  <a:lnTo>
                    <a:pt x="47" y="81"/>
                  </a:lnTo>
                  <a:lnTo>
                    <a:pt x="76" y="81"/>
                  </a:lnTo>
                  <a:lnTo>
                    <a:pt x="76" y="57"/>
                  </a:lnTo>
                  <a:lnTo>
                    <a:pt x="47" y="57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4793" name="Group 217"/>
            <p:cNvGrpSpPr>
              <a:grpSpLocks/>
            </p:cNvGrpSpPr>
            <p:nvPr/>
          </p:nvGrpSpPr>
          <p:grpSpPr bwMode="auto">
            <a:xfrm>
              <a:off x="12201" y="4278"/>
              <a:ext cx="149" cy="172"/>
              <a:chOff x="12201" y="4278"/>
              <a:chExt cx="149" cy="172"/>
            </a:xfrm>
          </p:grpSpPr>
          <p:sp>
            <p:nvSpPr>
              <p:cNvPr id="24794" name="Freeform 218"/>
              <p:cNvSpPr>
                <a:spLocks/>
              </p:cNvSpPr>
              <p:nvPr/>
            </p:nvSpPr>
            <p:spPr bwMode="auto">
              <a:xfrm>
                <a:off x="12201" y="4278"/>
                <a:ext cx="149" cy="172"/>
              </a:xfrm>
              <a:custGeom>
                <a:avLst/>
                <a:gdLst/>
                <a:ahLst/>
                <a:cxnLst>
                  <a:cxn ang="0">
                    <a:pos x="144" y="48"/>
                  </a:cxn>
                  <a:cxn ang="0">
                    <a:pos x="139" y="43"/>
                  </a:cxn>
                  <a:cxn ang="0">
                    <a:pos x="139" y="38"/>
                  </a:cxn>
                  <a:cxn ang="0">
                    <a:pos x="134" y="28"/>
                  </a:cxn>
                  <a:cxn ang="0">
                    <a:pos x="129" y="24"/>
                  </a:cxn>
                  <a:cxn ang="0">
                    <a:pos x="124" y="19"/>
                  </a:cxn>
                  <a:cxn ang="0">
                    <a:pos x="115" y="14"/>
                  </a:cxn>
                  <a:cxn ang="0">
                    <a:pos x="110" y="9"/>
                  </a:cxn>
                  <a:cxn ang="0">
                    <a:pos x="105" y="4"/>
                  </a:cxn>
                  <a:cxn ang="0">
                    <a:pos x="91" y="4"/>
                  </a:cxn>
                  <a:cxn ang="0">
                    <a:pos x="81" y="0"/>
                  </a:cxn>
                  <a:cxn ang="0">
                    <a:pos x="67" y="0"/>
                  </a:cxn>
                  <a:cxn ang="0">
                    <a:pos x="57" y="4"/>
                  </a:cxn>
                  <a:cxn ang="0">
                    <a:pos x="43" y="4"/>
                  </a:cxn>
                  <a:cxn ang="0">
                    <a:pos x="38" y="9"/>
                  </a:cxn>
                  <a:cxn ang="0">
                    <a:pos x="33" y="14"/>
                  </a:cxn>
                  <a:cxn ang="0">
                    <a:pos x="33" y="57"/>
                  </a:cxn>
                  <a:cxn ang="0">
                    <a:pos x="33" y="48"/>
                  </a:cxn>
                  <a:cxn ang="0">
                    <a:pos x="38" y="43"/>
                  </a:cxn>
                  <a:cxn ang="0">
                    <a:pos x="38" y="38"/>
                  </a:cxn>
                  <a:cxn ang="0">
                    <a:pos x="43" y="38"/>
                  </a:cxn>
                  <a:cxn ang="0">
                    <a:pos x="48" y="33"/>
                  </a:cxn>
                  <a:cxn ang="0">
                    <a:pos x="48" y="28"/>
                  </a:cxn>
                  <a:cxn ang="0">
                    <a:pos x="57" y="28"/>
                  </a:cxn>
                  <a:cxn ang="0">
                    <a:pos x="62" y="24"/>
                  </a:cxn>
                  <a:cxn ang="0">
                    <a:pos x="86" y="24"/>
                  </a:cxn>
                  <a:cxn ang="0">
                    <a:pos x="91" y="28"/>
                  </a:cxn>
                  <a:cxn ang="0">
                    <a:pos x="96" y="28"/>
                  </a:cxn>
                  <a:cxn ang="0">
                    <a:pos x="100" y="33"/>
                  </a:cxn>
                  <a:cxn ang="0">
                    <a:pos x="105" y="38"/>
                  </a:cxn>
                  <a:cxn ang="0">
                    <a:pos x="110" y="38"/>
                  </a:cxn>
                  <a:cxn ang="0">
                    <a:pos x="110" y="43"/>
                  </a:cxn>
                  <a:cxn ang="0">
                    <a:pos x="115" y="48"/>
                  </a:cxn>
                  <a:cxn ang="0">
                    <a:pos x="115" y="52"/>
                  </a:cxn>
                  <a:cxn ang="0">
                    <a:pos x="120" y="62"/>
                  </a:cxn>
                  <a:cxn ang="0">
                    <a:pos x="120" y="72"/>
                  </a:cxn>
                  <a:cxn ang="0">
                    <a:pos x="28" y="72"/>
                  </a:cxn>
                  <a:cxn ang="0">
                    <a:pos x="28" y="91"/>
                  </a:cxn>
                  <a:cxn ang="0">
                    <a:pos x="148" y="91"/>
                  </a:cxn>
                  <a:cxn ang="0">
                    <a:pos x="148" y="67"/>
                  </a:cxn>
                  <a:cxn ang="0">
                    <a:pos x="144" y="57"/>
                  </a:cxn>
                  <a:cxn ang="0">
                    <a:pos x="144" y="48"/>
                  </a:cxn>
                </a:cxnLst>
                <a:rect l="0" t="0" r="r" b="b"/>
                <a:pathLst>
                  <a:path w="149" h="172">
                    <a:moveTo>
                      <a:pt x="144" y="48"/>
                    </a:moveTo>
                    <a:lnTo>
                      <a:pt x="139" y="43"/>
                    </a:lnTo>
                    <a:lnTo>
                      <a:pt x="139" y="38"/>
                    </a:lnTo>
                    <a:lnTo>
                      <a:pt x="134" y="28"/>
                    </a:lnTo>
                    <a:lnTo>
                      <a:pt x="129" y="24"/>
                    </a:lnTo>
                    <a:lnTo>
                      <a:pt x="124" y="19"/>
                    </a:lnTo>
                    <a:lnTo>
                      <a:pt x="115" y="14"/>
                    </a:lnTo>
                    <a:lnTo>
                      <a:pt x="110" y="9"/>
                    </a:lnTo>
                    <a:lnTo>
                      <a:pt x="105" y="4"/>
                    </a:lnTo>
                    <a:lnTo>
                      <a:pt x="91" y="4"/>
                    </a:lnTo>
                    <a:lnTo>
                      <a:pt x="81" y="0"/>
                    </a:lnTo>
                    <a:lnTo>
                      <a:pt x="67" y="0"/>
                    </a:lnTo>
                    <a:lnTo>
                      <a:pt x="57" y="4"/>
                    </a:lnTo>
                    <a:lnTo>
                      <a:pt x="43" y="4"/>
                    </a:lnTo>
                    <a:lnTo>
                      <a:pt x="38" y="9"/>
                    </a:lnTo>
                    <a:lnTo>
                      <a:pt x="33" y="14"/>
                    </a:lnTo>
                    <a:lnTo>
                      <a:pt x="33" y="57"/>
                    </a:lnTo>
                    <a:lnTo>
                      <a:pt x="33" y="48"/>
                    </a:lnTo>
                    <a:lnTo>
                      <a:pt x="38" y="43"/>
                    </a:lnTo>
                    <a:lnTo>
                      <a:pt x="38" y="38"/>
                    </a:lnTo>
                    <a:lnTo>
                      <a:pt x="43" y="38"/>
                    </a:lnTo>
                    <a:lnTo>
                      <a:pt x="48" y="33"/>
                    </a:lnTo>
                    <a:lnTo>
                      <a:pt x="48" y="28"/>
                    </a:lnTo>
                    <a:lnTo>
                      <a:pt x="57" y="28"/>
                    </a:lnTo>
                    <a:lnTo>
                      <a:pt x="62" y="24"/>
                    </a:lnTo>
                    <a:lnTo>
                      <a:pt x="86" y="24"/>
                    </a:lnTo>
                    <a:lnTo>
                      <a:pt x="91" y="28"/>
                    </a:lnTo>
                    <a:lnTo>
                      <a:pt x="96" y="28"/>
                    </a:lnTo>
                    <a:lnTo>
                      <a:pt x="100" y="33"/>
                    </a:lnTo>
                    <a:lnTo>
                      <a:pt x="105" y="38"/>
                    </a:lnTo>
                    <a:lnTo>
                      <a:pt x="110" y="38"/>
                    </a:lnTo>
                    <a:lnTo>
                      <a:pt x="110" y="43"/>
                    </a:lnTo>
                    <a:lnTo>
                      <a:pt x="115" y="48"/>
                    </a:lnTo>
                    <a:lnTo>
                      <a:pt x="115" y="52"/>
                    </a:lnTo>
                    <a:lnTo>
                      <a:pt x="120" y="62"/>
                    </a:lnTo>
                    <a:lnTo>
                      <a:pt x="120" y="72"/>
                    </a:lnTo>
                    <a:lnTo>
                      <a:pt x="28" y="72"/>
                    </a:lnTo>
                    <a:lnTo>
                      <a:pt x="28" y="91"/>
                    </a:lnTo>
                    <a:lnTo>
                      <a:pt x="148" y="91"/>
                    </a:lnTo>
                    <a:lnTo>
                      <a:pt x="148" y="67"/>
                    </a:lnTo>
                    <a:lnTo>
                      <a:pt x="144" y="57"/>
                    </a:lnTo>
                    <a:lnTo>
                      <a:pt x="144" y="48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795" name="Freeform 219"/>
              <p:cNvSpPr>
                <a:spLocks/>
              </p:cNvSpPr>
              <p:nvPr/>
            </p:nvSpPr>
            <p:spPr bwMode="auto">
              <a:xfrm>
                <a:off x="12201" y="4278"/>
                <a:ext cx="149" cy="172"/>
              </a:xfrm>
              <a:custGeom>
                <a:avLst/>
                <a:gdLst/>
                <a:ahLst/>
                <a:cxnLst>
                  <a:cxn ang="0">
                    <a:pos x="52" y="144"/>
                  </a:cxn>
                  <a:cxn ang="0">
                    <a:pos x="48" y="139"/>
                  </a:cxn>
                  <a:cxn ang="0">
                    <a:pos x="43" y="134"/>
                  </a:cxn>
                  <a:cxn ang="0">
                    <a:pos x="38" y="129"/>
                  </a:cxn>
                  <a:cxn ang="0">
                    <a:pos x="38" y="124"/>
                  </a:cxn>
                  <a:cxn ang="0">
                    <a:pos x="33" y="124"/>
                  </a:cxn>
                  <a:cxn ang="0">
                    <a:pos x="33" y="115"/>
                  </a:cxn>
                  <a:cxn ang="0">
                    <a:pos x="28" y="110"/>
                  </a:cxn>
                  <a:cxn ang="0">
                    <a:pos x="28" y="62"/>
                  </a:cxn>
                  <a:cxn ang="0">
                    <a:pos x="33" y="57"/>
                  </a:cxn>
                  <a:cxn ang="0">
                    <a:pos x="33" y="14"/>
                  </a:cxn>
                  <a:cxn ang="0">
                    <a:pos x="24" y="19"/>
                  </a:cxn>
                  <a:cxn ang="0">
                    <a:pos x="19" y="24"/>
                  </a:cxn>
                  <a:cxn ang="0">
                    <a:pos x="14" y="28"/>
                  </a:cxn>
                  <a:cxn ang="0">
                    <a:pos x="9" y="38"/>
                  </a:cxn>
                  <a:cxn ang="0">
                    <a:pos x="4" y="43"/>
                  </a:cxn>
                  <a:cxn ang="0">
                    <a:pos x="4" y="52"/>
                  </a:cxn>
                  <a:cxn ang="0">
                    <a:pos x="0" y="57"/>
                  </a:cxn>
                  <a:cxn ang="0">
                    <a:pos x="0" y="115"/>
                  </a:cxn>
                  <a:cxn ang="0">
                    <a:pos x="4" y="124"/>
                  </a:cxn>
                  <a:cxn ang="0">
                    <a:pos x="4" y="129"/>
                  </a:cxn>
                  <a:cxn ang="0">
                    <a:pos x="9" y="139"/>
                  </a:cxn>
                  <a:cxn ang="0">
                    <a:pos x="14" y="144"/>
                  </a:cxn>
                  <a:cxn ang="0">
                    <a:pos x="19" y="148"/>
                  </a:cxn>
                  <a:cxn ang="0">
                    <a:pos x="24" y="153"/>
                  </a:cxn>
                  <a:cxn ang="0">
                    <a:pos x="33" y="158"/>
                  </a:cxn>
                  <a:cxn ang="0">
                    <a:pos x="38" y="163"/>
                  </a:cxn>
                  <a:cxn ang="0">
                    <a:pos x="43" y="168"/>
                  </a:cxn>
                  <a:cxn ang="0">
                    <a:pos x="57" y="168"/>
                  </a:cxn>
                  <a:cxn ang="0">
                    <a:pos x="67" y="172"/>
                  </a:cxn>
                  <a:cxn ang="0">
                    <a:pos x="91" y="172"/>
                  </a:cxn>
                  <a:cxn ang="0">
                    <a:pos x="96" y="168"/>
                  </a:cxn>
                  <a:cxn ang="0">
                    <a:pos x="110" y="168"/>
                  </a:cxn>
                  <a:cxn ang="0">
                    <a:pos x="115" y="163"/>
                  </a:cxn>
                  <a:cxn ang="0">
                    <a:pos x="120" y="163"/>
                  </a:cxn>
                  <a:cxn ang="0">
                    <a:pos x="124" y="158"/>
                  </a:cxn>
                  <a:cxn ang="0">
                    <a:pos x="129" y="153"/>
                  </a:cxn>
                  <a:cxn ang="0">
                    <a:pos x="129" y="148"/>
                  </a:cxn>
                  <a:cxn ang="0">
                    <a:pos x="134" y="144"/>
                  </a:cxn>
                  <a:cxn ang="0">
                    <a:pos x="139" y="139"/>
                  </a:cxn>
                  <a:cxn ang="0">
                    <a:pos x="139" y="134"/>
                  </a:cxn>
                  <a:cxn ang="0">
                    <a:pos x="144" y="129"/>
                  </a:cxn>
                  <a:cxn ang="0">
                    <a:pos x="148" y="124"/>
                  </a:cxn>
                  <a:cxn ang="0">
                    <a:pos x="148" y="120"/>
                  </a:cxn>
                  <a:cxn ang="0">
                    <a:pos x="120" y="115"/>
                  </a:cxn>
                  <a:cxn ang="0">
                    <a:pos x="115" y="124"/>
                  </a:cxn>
                  <a:cxn ang="0">
                    <a:pos x="110" y="129"/>
                  </a:cxn>
                  <a:cxn ang="0">
                    <a:pos x="110" y="134"/>
                  </a:cxn>
                  <a:cxn ang="0">
                    <a:pos x="100" y="139"/>
                  </a:cxn>
                  <a:cxn ang="0">
                    <a:pos x="96" y="144"/>
                  </a:cxn>
                  <a:cxn ang="0">
                    <a:pos x="91" y="148"/>
                  </a:cxn>
                  <a:cxn ang="0">
                    <a:pos x="62" y="148"/>
                  </a:cxn>
                  <a:cxn ang="0">
                    <a:pos x="57" y="144"/>
                  </a:cxn>
                  <a:cxn ang="0">
                    <a:pos x="52" y="144"/>
                  </a:cxn>
                </a:cxnLst>
                <a:rect l="0" t="0" r="r" b="b"/>
                <a:pathLst>
                  <a:path w="149" h="172">
                    <a:moveTo>
                      <a:pt x="52" y="144"/>
                    </a:moveTo>
                    <a:lnTo>
                      <a:pt x="48" y="139"/>
                    </a:lnTo>
                    <a:lnTo>
                      <a:pt x="43" y="134"/>
                    </a:lnTo>
                    <a:lnTo>
                      <a:pt x="38" y="129"/>
                    </a:lnTo>
                    <a:lnTo>
                      <a:pt x="38" y="124"/>
                    </a:lnTo>
                    <a:lnTo>
                      <a:pt x="33" y="124"/>
                    </a:lnTo>
                    <a:lnTo>
                      <a:pt x="33" y="115"/>
                    </a:lnTo>
                    <a:lnTo>
                      <a:pt x="28" y="110"/>
                    </a:lnTo>
                    <a:lnTo>
                      <a:pt x="28" y="62"/>
                    </a:lnTo>
                    <a:lnTo>
                      <a:pt x="33" y="57"/>
                    </a:lnTo>
                    <a:lnTo>
                      <a:pt x="33" y="14"/>
                    </a:lnTo>
                    <a:lnTo>
                      <a:pt x="24" y="19"/>
                    </a:lnTo>
                    <a:lnTo>
                      <a:pt x="19" y="24"/>
                    </a:lnTo>
                    <a:lnTo>
                      <a:pt x="14" y="28"/>
                    </a:lnTo>
                    <a:lnTo>
                      <a:pt x="9" y="38"/>
                    </a:lnTo>
                    <a:lnTo>
                      <a:pt x="4" y="43"/>
                    </a:lnTo>
                    <a:lnTo>
                      <a:pt x="4" y="52"/>
                    </a:lnTo>
                    <a:lnTo>
                      <a:pt x="0" y="57"/>
                    </a:lnTo>
                    <a:lnTo>
                      <a:pt x="0" y="115"/>
                    </a:lnTo>
                    <a:lnTo>
                      <a:pt x="4" y="124"/>
                    </a:lnTo>
                    <a:lnTo>
                      <a:pt x="4" y="129"/>
                    </a:lnTo>
                    <a:lnTo>
                      <a:pt x="9" y="139"/>
                    </a:lnTo>
                    <a:lnTo>
                      <a:pt x="14" y="144"/>
                    </a:lnTo>
                    <a:lnTo>
                      <a:pt x="19" y="148"/>
                    </a:lnTo>
                    <a:lnTo>
                      <a:pt x="24" y="153"/>
                    </a:lnTo>
                    <a:lnTo>
                      <a:pt x="33" y="158"/>
                    </a:lnTo>
                    <a:lnTo>
                      <a:pt x="38" y="163"/>
                    </a:lnTo>
                    <a:lnTo>
                      <a:pt x="43" y="168"/>
                    </a:lnTo>
                    <a:lnTo>
                      <a:pt x="57" y="168"/>
                    </a:lnTo>
                    <a:lnTo>
                      <a:pt x="67" y="172"/>
                    </a:lnTo>
                    <a:lnTo>
                      <a:pt x="91" y="172"/>
                    </a:lnTo>
                    <a:lnTo>
                      <a:pt x="96" y="168"/>
                    </a:lnTo>
                    <a:lnTo>
                      <a:pt x="110" y="168"/>
                    </a:lnTo>
                    <a:lnTo>
                      <a:pt x="115" y="163"/>
                    </a:lnTo>
                    <a:lnTo>
                      <a:pt x="120" y="163"/>
                    </a:lnTo>
                    <a:lnTo>
                      <a:pt x="124" y="158"/>
                    </a:lnTo>
                    <a:lnTo>
                      <a:pt x="129" y="153"/>
                    </a:lnTo>
                    <a:lnTo>
                      <a:pt x="129" y="148"/>
                    </a:lnTo>
                    <a:lnTo>
                      <a:pt x="134" y="144"/>
                    </a:lnTo>
                    <a:lnTo>
                      <a:pt x="139" y="139"/>
                    </a:lnTo>
                    <a:lnTo>
                      <a:pt x="139" y="134"/>
                    </a:lnTo>
                    <a:lnTo>
                      <a:pt x="144" y="129"/>
                    </a:lnTo>
                    <a:lnTo>
                      <a:pt x="148" y="124"/>
                    </a:lnTo>
                    <a:lnTo>
                      <a:pt x="148" y="120"/>
                    </a:lnTo>
                    <a:lnTo>
                      <a:pt x="120" y="115"/>
                    </a:lnTo>
                    <a:lnTo>
                      <a:pt x="115" y="124"/>
                    </a:lnTo>
                    <a:lnTo>
                      <a:pt x="110" y="129"/>
                    </a:lnTo>
                    <a:lnTo>
                      <a:pt x="110" y="134"/>
                    </a:lnTo>
                    <a:lnTo>
                      <a:pt x="100" y="139"/>
                    </a:lnTo>
                    <a:lnTo>
                      <a:pt x="96" y="144"/>
                    </a:lnTo>
                    <a:lnTo>
                      <a:pt x="91" y="148"/>
                    </a:lnTo>
                    <a:lnTo>
                      <a:pt x="62" y="148"/>
                    </a:lnTo>
                    <a:lnTo>
                      <a:pt x="57" y="144"/>
                    </a:lnTo>
                    <a:lnTo>
                      <a:pt x="52" y="144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4796" name="Freeform 220"/>
            <p:cNvSpPr>
              <a:spLocks/>
            </p:cNvSpPr>
            <p:nvPr/>
          </p:nvSpPr>
          <p:spPr bwMode="auto">
            <a:xfrm>
              <a:off x="12374" y="4364"/>
              <a:ext cx="86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" y="0"/>
                </a:cxn>
              </a:cxnLst>
              <a:rect l="0" t="0" r="r" b="b"/>
              <a:pathLst>
                <a:path w="86">
                  <a:moveTo>
                    <a:pt x="0" y="0"/>
                  </a:moveTo>
                  <a:lnTo>
                    <a:pt x="86" y="0"/>
                  </a:lnTo>
                </a:path>
              </a:pathLst>
            </a:custGeom>
            <a:noFill/>
            <a:ln w="19545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97" name="Rectangle 221"/>
            <p:cNvSpPr>
              <a:spLocks noChangeArrowheads="1"/>
            </p:cNvSpPr>
            <p:nvPr/>
          </p:nvSpPr>
          <p:spPr bwMode="auto">
            <a:xfrm>
              <a:off x="9625" y="4572"/>
              <a:ext cx="1000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798" name="Freeform 222"/>
            <p:cNvSpPr>
              <a:spLocks/>
            </p:cNvSpPr>
            <p:nvPr/>
          </p:nvSpPr>
          <p:spPr bwMode="auto">
            <a:xfrm>
              <a:off x="10747" y="4638"/>
              <a:ext cx="134" cy="163"/>
            </a:xfrm>
            <a:custGeom>
              <a:avLst/>
              <a:gdLst/>
              <a:ahLst/>
              <a:cxnLst>
                <a:cxn ang="0">
                  <a:pos x="129" y="28"/>
                </a:cxn>
                <a:cxn ang="0">
                  <a:pos x="124" y="19"/>
                </a:cxn>
                <a:cxn ang="0">
                  <a:pos x="120" y="14"/>
                </a:cxn>
                <a:cxn ang="0">
                  <a:pos x="115" y="9"/>
                </a:cxn>
                <a:cxn ang="0">
                  <a:pos x="110" y="4"/>
                </a:cxn>
                <a:cxn ang="0">
                  <a:pos x="105" y="4"/>
                </a:cxn>
                <a:cxn ang="0">
                  <a:pos x="95" y="0"/>
                </a:cxn>
                <a:cxn ang="0">
                  <a:pos x="52" y="0"/>
                </a:cxn>
                <a:cxn ang="0">
                  <a:pos x="47" y="4"/>
                </a:cxn>
                <a:cxn ang="0">
                  <a:pos x="43" y="9"/>
                </a:cxn>
                <a:cxn ang="0">
                  <a:pos x="33" y="14"/>
                </a:cxn>
                <a:cxn ang="0">
                  <a:pos x="28" y="19"/>
                </a:cxn>
                <a:cxn ang="0">
                  <a:pos x="23" y="24"/>
                </a:cxn>
                <a:cxn ang="0">
                  <a:pos x="23" y="0"/>
                </a:cxn>
                <a:cxn ang="0">
                  <a:pos x="0" y="0"/>
                </a:cxn>
                <a:cxn ang="0">
                  <a:pos x="0" y="163"/>
                </a:cxn>
                <a:cxn ang="0">
                  <a:pos x="28" y="163"/>
                </a:cxn>
                <a:cxn ang="0">
                  <a:pos x="28" y="48"/>
                </a:cxn>
                <a:cxn ang="0">
                  <a:pos x="33" y="43"/>
                </a:cxn>
                <a:cxn ang="0">
                  <a:pos x="33" y="38"/>
                </a:cxn>
                <a:cxn ang="0">
                  <a:pos x="38" y="38"/>
                </a:cxn>
                <a:cxn ang="0">
                  <a:pos x="43" y="33"/>
                </a:cxn>
                <a:cxn ang="0">
                  <a:pos x="43" y="28"/>
                </a:cxn>
                <a:cxn ang="0">
                  <a:pos x="47" y="28"/>
                </a:cxn>
                <a:cxn ang="0">
                  <a:pos x="52" y="24"/>
                </a:cxn>
                <a:cxn ang="0">
                  <a:pos x="86" y="24"/>
                </a:cxn>
                <a:cxn ang="0">
                  <a:pos x="91" y="28"/>
                </a:cxn>
                <a:cxn ang="0">
                  <a:pos x="95" y="28"/>
                </a:cxn>
                <a:cxn ang="0">
                  <a:pos x="95" y="33"/>
                </a:cxn>
                <a:cxn ang="0">
                  <a:pos x="100" y="38"/>
                </a:cxn>
                <a:cxn ang="0">
                  <a:pos x="105" y="43"/>
                </a:cxn>
                <a:cxn ang="0">
                  <a:pos x="105" y="163"/>
                </a:cxn>
                <a:cxn ang="0">
                  <a:pos x="134" y="163"/>
                </a:cxn>
                <a:cxn ang="0">
                  <a:pos x="134" y="48"/>
                </a:cxn>
                <a:cxn ang="0">
                  <a:pos x="129" y="43"/>
                </a:cxn>
                <a:cxn ang="0">
                  <a:pos x="129" y="28"/>
                </a:cxn>
              </a:cxnLst>
              <a:rect l="0" t="0" r="r" b="b"/>
              <a:pathLst>
                <a:path w="134" h="163">
                  <a:moveTo>
                    <a:pt x="129" y="28"/>
                  </a:moveTo>
                  <a:lnTo>
                    <a:pt x="124" y="19"/>
                  </a:lnTo>
                  <a:lnTo>
                    <a:pt x="120" y="14"/>
                  </a:lnTo>
                  <a:lnTo>
                    <a:pt x="115" y="9"/>
                  </a:lnTo>
                  <a:lnTo>
                    <a:pt x="110" y="4"/>
                  </a:lnTo>
                  <a:lnTo>
                    <a:pt x="105" y="4"/>
                  </a:lnTo>
                  <a:lnTo>
                    <a:pt x="95" y="0"/>
                  </a:lnTo>
                  <a:lnTo>
                    <a:pt x="52" y="0"/>
                  </a:lnTo>
                  <a:lnTo>
                    <a:pt x="47" y="4"/>
                  </a:lnTo>
                  <a:lnTo>
                    <a:pt x="43" y="9"/>
                  </a:lnTo>
                  <a:lnTo>
                    <a:pt x="33" y="14"/>
                  </a:lnTo>
                  <a:lnTo>
                    <a:pt x="28" y="19"/>
                  </a:lnTo>
                  <a:lnTo>
                    <a:pt x="23" y="24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163"/>
                  </a:lnTo>
                  <a:lnTo>
                    <a:pt x="28" y="163"/>
                  </a:lnTo>
                  <a:lnTo>
                    <a:pt x="28" y="48"/>
                  </a:lnTo>
                  <a:lnTo>
                    <a:pt x="33" y="43"/>
                  </a:lnTo>
                  <a:lnTo>
                    <a:pt x="33" y="38"/>
                  </a:lnTo>
                  <a:lnTo>
                    <a:pt x="38" y="38"/>
                  </a:lnTo>
                  <a:lnTo>
                    <a:pt x="43" y="33"/>
                  </a:lnTo>
                  <a:lnTo>
                    <a:pt x="43" y="28"/>
                  </a:lnTo>
                  <a:lnTo>
                    <a:pt x="47" y="28"/>
                  </a:lnTo>
                  <a:lnTo>
                    <a:pt x="52" y="24"/>
                  </a:lnTo>
                  <a:lnTo>
                    <a:pt x="86" y="24"/>
                  </a:lnTo>
                  <a:lnTo>
                    <a:pt x="91" y="28"/>
                  </a:lnTo>
                  <a:lnTo>
                    <a:pt x="95" y="28"/>
                  </a:lnTo>
                  <a:lnTo>
                    <a:pt x="95" y="33"/>
                  </a:lnTo>
                  <a:lnTo>
                    <a:pt x="100" y="38"/>
                  </a:lnTo>
                  <a:lnTo>
                    <a:pt x="105" y="43"/>
                  </a:lnTo>
                  <a:lnTo>
                    <a:pt x="105" y="163"/>
                  </a:lnTo>
                  <a:lnTo>
                    <a:pt x="134" y="163"/>
                  </a:lnTo>
                  <a:lnTo>
                    <a:pt x="134" y="48"/>
                  </a:lnTo>
                  <a:lnTo>
                    <a:pt x="129" y="43"/>
                  </a:lnTo>
                  <a:lnTo>
                    <a:pt x="129" y="28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4799" name="Group 223"/>
            <p:cNvGrpSpPr>
              <a:grpSpLocks/>
            </p:cNvGrpSpPr>
            <p:nvPr/>
          </p:nvGrpSpPr>
          <p:grpSpPr bwMode="auto">
            <a:xfrm>
              <a:off x="10915" y="4762"/>
              <a:ext cx="105" cy="159"/>
              <a:chOff x="10915" y="4762"/>
              <a:chExt cx="105" cy="159"/>
            </a:xfrm>
          </p:grpSpPr>
          <p:sp>
            <p:nvSpPr>
              <p:cNvPr id="24800" name="Freeform 224"/>
              <p:cNvSpPr>
                <a:spLocks/>
              </p:cNvSpPr>
              <p:nvPr/>
            </p:nvSpPr>
            <p:spPr bwMode="auto">
              <a:xfrm>
                <a:off x="10915" y="4762"/>
                <a:ext cx="105" cy="159"/>
              </a:xfrm>
              <a:custGeom>
                <a:avLst/>
                <a:gdLst/>
                <a:ahLst/>
                <a:cxnLst>
                  <a:cxn ang="0">
                    <a:pos x="91" y="33"/>
                  </a:cxn>
                  <a:cxn ang="0">
                    <a:pos x="95" y="28"/>
                  </a:cxn>
                  <a:cxn ang="0">
                    <a:pos x="105" y="24"/>
                  </a:cxn>
                  <a:cxn ang="0">
                    <a:pos x="105" y="0"/>
                  </a:cxn>
                  <a:cxn ang="0">
                    <a:pos x="100" y="4"/>
                  </a:cxn>
                  <a:cxn ang="0">
                    <a:pos x="95" y="9"/>
                  </a:cxn>
                  <a:cxn ang="0">
                    <a:pos x="91" y="33"/>
                  </a:cxn>
                </a:cxnLst>
                <a:rect l="0" t="0" r="r" b="b"/>
                <a:pathLst>
                  <a:path w="105" h="159">
                    <a:moveTo>
                      <a:pt x="91" y="33"/>
                    </a:moveTo>
                    <a:lnTo>
                      <a:pt x="95" y="28"/>
                    </a:lnTo>
                    <a:lnTo>
                      <a:pt x="105" y="24"/>
                    </a:lnTo>
                    <a:lnTo>
                      <a:pt x="105" y="0"/>
                    </a:lnTo>
                    <a:lnTo>
                      <a:pt x="100" y="4"/>
                    </a:lnTo>
                    <a:lnTo>
                      <a:pt x="95" y="9"/>
                    </a:lnTo>
                    <a:lnTo>
                      <a:pt x="91" y="33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801" name="Freeform 225"/>
              <p:cNvSpPr>
                <a:spLocks/>
              </p:cNvSpPr>
              <p:nvPr/>
            </p:nvSpPr>
            <p:spPr bwMode="auto">
              <a:xfrm>
                <a:off x="10915" y="4762"/>
                <a:ext cx="105" cy="159"/>
              </a:xfrm>
              <a:custGeom>
                <a:avLst/>
                <a:gdLst/>
                <a:ahLst/>
                <a:cxnLst>
                  <a:cxn ang="0">
                    <a:pos x="129" y="-110"/>
                  </a:cxn>
                  <a:cxn ang="0">
                    <a:pos x="120" y="-115"/>
                  </a:cxn>
                  <a:cxn ang="0">
                    <a:pos x="110" y="-120"/>
                  </a:cxn>
                  <a:cxn ang="0">
                    <a:pos x="47" y="-124"/>
                  </a:cxn>
                  <a:cxn ang="0">
                    <a:pos x="33" y="-120"/>
                  </a:cxn>
                  <a:cxn ang="0">
                    <a:pos x="19" y="-110"/>
                  </a:cxn>
                  <a:cxn ang="0">
                    <a:pos x="9" y="-100"/>
                  </a:cxn>
                  <a:cxn ang="0">
                    <a:pos x="4" y="-86"/>
                  </a:cxn>
                  <a:cxn ang="0">
                    <a:pos x="28" y="-71"/>
                  </a:cxn>
                  <a:cxn ang="0">
                    <a:pos x="33" y="-86"/>
                  </a:cxn>
                  <a:cxn ang="0">
                    <a:pos x="43" y="-95"/>
                  </a:cxn>
                  <a:cxn ang="0">
                    <a:pos x="52" y="-100"/>
                  </a:cxn>
                  <a:cxn ang="0">
                    <a:pos x="81" y="-105"/>
                  </a:cxn>
                  <a:cxn ang="0">
                    <a:pos x="95" y="-100"/>
                  </a:cxn>
                  <a:cxn ang="0">
                    <a:pos x="105" y="-95"/>
                  </a:cxn>
                  <a:cxn ang="0">
                    <a:pos x="110" y="-86"/>
                  </a:cxn>
                  <a:cxn ang="0">
                    <a:pos x="100" y="-62"/>
                  </a:cxn>
                  <a:cxn ang="0">
                    <a:pos x="76" y="-57"/>
                  </a:cxn>
                  <a:cxn ang="0">
                    <a:pos x="43" y="-52"/>
                  </a:cxn>
                  <a:cxn ang="0">
                    <a:pos x="28" y="-47"/>
                  </a:cxn>
                  <a:cxn ang="0">
                    <a:pos x="19" y="-38"/>
                  </a:cxn>
                  <a:cxn ang="0">
                    <a:pos x="9" y="-33"/>
                  </a:cxn>
                  <a:cxn ang="0">
                    <a:pos x="4" y="-23"/>
                  </a:cxn>
                  <a:cxn ang="0">
                    <a:pos x="0" y="14"/>
                  </a:cxn>
                  <a:cxn ang="0">
                    <a:pos x="4" y="24"/>
                  </a:cxn>
                  <a:cxn ang="0">
                    <a:pos x="14" y="33"/>
                  </a:cxn>
                  <a:cxn ang="0">
                    <a:pos x="28" y="38"/>
                  </a:cxn>
                  <a:cxn ang="0">
                    <a:pos x="67" y="43"/>
                  </a:cxn>
                  <a:cxn ang="0">
                    <a:pos x="81" y="38"/>
                  </a:cxn>
                  <a:cxn ang="0">
                    <a:pos x="95" y="9"/>
                  </a:cxn>
                  <a:cxn ang="0">
                    <a:pos x="81" y="19"/>
                  </a:cxn>
                  <a:cxn ang="0">
                    <a:pos x="67" y="24"/>
                  </a:cxn>
                  <a:cxn ang="0">
                    <a:pos x="47" y="19"/>
                  </a:cxn>
                  <a:cxn ang="0">
                    <a:pos x="33" y="14"/>
                  </a:cxn>
                  <a:cxn ang="0">
                    <a:pos x="28" y="4"/>
                  </a:cxn>
                  <a:cxn ang="0">
                    <a:pos x="33" y="-19"/>
                  </a:cxn>
                  <a:cxn ang="0">
                    <a:pos x="43" y="-23"/>
                  </a:cxn>
                  <a:cxn ang="0">
                    <a:pos x="57" y="-28"/>
                  </a:cxn>
                  <a:cxn ang="0">
                    <a:pos x="81" y="-33"/>
                  </a:cxn>
                  <a:cxn ang="0">
                    <a:pos x="100" y="-38"/>
                  </a:cxn>
                  <a:cxn ang="0">
                    <a:pos x="110" y="-9"/>
                  </a:cxn>
                  <a:cxn ang="0">
                    <a:pos x="105" y="24"/>
                  </a:cxn>
                  <a:cxn ang="0">
                    <a:pos x="115" y="33"/>
                  </a:cxn>
                  <a:cxn ang="0">
                    <a:pos x="148" y="38"/>
                  </a:cxn>
                  <a:cxn ang="0">
                    <a:pos x="144" y="24"/>
                  </a:cxn>
                  <a:cxn ang="0">
                    <a:pos x="139" y="-91"/>
                  </a:cxn>
                  <a:cxn ang="0">
                    <a:pos x="134" y="-105"/>
                  </a:cxn>
                </a:cxnLst>
                <a:rect l="0" t="0" r="r" b="b"/>
                <a:pathLst>
                  <a:path w="105" h="159">
                    <a:moveTo>
                      <a:pt x="134" y="-105"/>
                    </a:moveTo>
                    <a:lnTo>
                      <a:pt x="129" y="-110"/>
                    </a:lnTo>
                    <a:lnTo>
                      <a:pt x="124" y="-115"/>
                    </a:lnTo>
                    <a:lnTo>
                      <a:pt x="120" y="-115"/>
                    </a:lnTo>
                    <a:lnTo>
                      <a:pt x="115" y="-120"/>
                    </a:lnTo>
                    <a:lnTo>
                      <a:pt x="110" y="-120"/>
                    </a:lnTo>
                    <a:lnTo>
                      <a:pt x="100" y="-124"/>
                    </a:lnTo>
                    <a:lnTo>
                      <a:pt x="47" y="-124"/>
                    </a:lnTo>
                    <a:lnTo>
                      <a:pt x="38" y="-120"/>
                    </a:lnTo>
                    <a:lnTo>
                      <a:pt x="33" y="-120"/>
                    </a:lnTo>
                    <a:lnTo>
                      <a:pt x="24" y="-115"/>
                    </a:lnTo>
                    <a:lnTo>
                      <a:pt x="19" y="-110"/>
                    </a:lnTo>
                    <a:lnTo>
                      <a:pt x="14" y="-105"/>
                    </a:lnTo>
                    <a:lnTo>
                      <a:pt x="9" y="-100"/>
                    </a:lnTo>
                    <a:lnTo>
                      <a:pt x="9" y="-91"/>
                    </a:lnTo>
                    <a:lnTo>
                      <a:pt x="4" y="-86"/>
                    </a:lnTo>
                    <a:lnTo>
                      <a:pt x="0" y="-76"/>
                    </a:lnTo>
                    <a:lnTo>
                      <a:pt x="28" y="-71"/>
                    </a:lnTo>
                    <a:lnTo>
                      <a:pt x="33" y="-81"/>
                    </a:lnTo>
                    <a:lnTo>
                      <a:pt x="33" y="-86"/>
                    </a:lnTo>
                    <a:lnTo>
                      <a:pt x="38" y="-91"/>
                    </a:lnTo>
                    <a:lnTo>
                      <a:pt x="43" y="-95"/>
                    </a:lnTo>
                    <a:lnTo>
                      <a:pt x="47" y="-100"/>
                    </a:lnTo>
                    <a:lnTo>
                      <a:pt x="52" y="-100"/>
                    </a:lnTo>
                    <a:lnTo>
                      <a:pt x="62" y="-105"/>
                    </a:lnTo>
                    <a:lnTo>
                      <a:pt x="81" y="-105"/>
                    </a:lnTo>
                    <a:lnTo>
                      <a:pt x="86" y="-100"/>
                    </a:lnTo>
                    <a:lnTo>
                      <a:pt x="95" y="-100"/>
                    </a:lnTo>
                    <a:lnTo>
                      <a:pt x="100" y="-95"/>
                    </a:lnTo>
                    <a:lnTo>
                      <a:pt x="105" y="-95"/>
                    </a:lnTo>
                    <a:lnTo>
                      <a:pt x="105" y="-91"/>
                    </a:lnTo>
                    <a:lnTo>
                      <a:pt x="110" y="-86"/>
                    </a:lnTo>
                    <a:lnTo>
                      <a:pt x="110" y="-62"/>
                    </a:lnTo>
                    <a:lnTo>
                      <a:pt x="100" y="-62"/>
                    </a:lnTo>
                    <a:lnTo>
                      <a:pt x="91" y="-57"/>
                    </a:lnTo>
                    <a:lnTo>
                      <a:pt x="76" y="-57"/>
                    </a:lnTo>
                    <a:lnTo>
                      <a:pt x="62" y="-52"/>
                    </a:lnTo>
                    <a:lnTo>
                      <a:pt x="43" y="-52"/>
                    </a:lnTo>
                    <a:lnTo>
                      <a:pt x="38" y="-47"/>
                    </a:lnTo>
                    <a:lnTo>
                      <a:pt x="28" y="-47"/>
                    </a:lnTo>
                    <a:lnTo>
                      <a:pt x="24" y="-43"/>
                    </a:lnTo>
                    <a:lnTo>
                      <a:pt x="19" y="-38"/>
                    </a:lnTo>
                    <a:lnTo>
                      <a:pt x="14" y="-38"/>
                    </a:lnTo>
                    <a:lnTo>
                      <a:pt x="9" y="-33"/>
                    </a:lnTo>
                    <a:lnTo>
                      <a:pt x="4" y="-28"/>
                    </a:lnTo>
                    <a:lnTo>
                      <a:pt x="4" y="-23"/>
                    </a:lnTo>
                    <a:lnTo>
                      <a:pt x="0" y="-19"/>
                    </a:lnTo>
                    <a:lnTo>
                      <a:pt x="0" y="14"/>
                    </a:lnTo>
                    <a:lnTo>
                      <a:pt x="4" y="19"/>
                    </a:lnTo>
                    <a:lnTo>
                      <a:pt x="4" y="24"/>
                    </a:lnTo>
                    <a:lnTo>
                      <a:pt x="9" y="28"/>
                    </a:lnTo>
                    <a:lnTo>
                      <a:pt x="14" y="33"/>
                    </a:lnTo>
                    <a:lnTo>
                      <a:pt x="19" y="38"/>
                    </a:lnTo>
                    <a:lnTo>
                      <a:pt x="28" y="38"/>
                    </a:lnTo>
                    <a:lnTo>
                      <a:pt x="33" y="43"/>
                    </a:lnTo>
                    <a:lnTo>
                      <a:pt x="67" y="43"/>
                    </a:lnTo>
                    <a:lnTo>
                      <a:pt x="76" y="38"/>
                    </a:lnTo>
                    <a:lnTo>
                      <a:pt x="81" y="38"/>
                    </a:lnTo>
                    <a:lnTo>
                      <a:pt x="91" y="33"/>
                    </a:lnTo>
                    <a:lnTo>
                      <a:pt x="95" y="9"/>
                    </a:lnTo>
                    <a:lnTo>
                      <a:pt x="86" y="14"/>
                    </a:lnTo>
                    <a:lnTo>
                      <a:pt x="81" y="19"/>
                    </a:lnTo>
                    <a:lnTo>
                      <a:pt x="76" y="19"/>
                    </a:lnTo>
                    <a:lnTo>
                      <a:pt x="67" y="24"/>
                    </a:lnTo>
                    <a:lnTo>
                      <a:pt x="52" y="24"/>
                    </a:lnTo>
                    <a:lnTo>
                      <a:pt x="47" y="19"/>
                    </a:lnTo>
                    <a:lnTo>
                      <a:pt x="38" y="19"/>
                    </a:lnTo>
                    <a:lnTo>
                      <a:pt x="33" y="14"/>
                    </a:lnTo>
                    <a:lnTo>
                      <a:pt x="33" y="9"/>
                    </a:lnTo>
                    <a:lnTo>
                      <a:pt x="28" y="4"/>
                    </a:lnTo>
                    <a:lnTo>
                      <a:pt x="28" y="-19"/>
                    </a:lnTo>
                    <a:lnTo>
                      <a:pt x="33" y="-19"/>
                    </a:lnTo>
                    <a:lnTo>
                      <a:pt x="33" y="-23"/>
                    </a:lnTo>
                    <a:lnTo>
                      <a:pt x="43" y="-23"/>
                    </a:lnTo>
                    <a:lnTo>
                      <a:pt x="47" y="-28"/>
                    </a:lnTo>
                    <a:lnTo>
                      <a:pt x="57" y="-28"/>
                    </a:lnTo>
                    <a:lnTo>
                      <a:pt x="67" y="-33"/>
                    </a:lnTo>
                    <a:lnTo>
                      <a:pt x="81" y="-33"/>
                    </a:lnTo>
                    <a:lnTo>
                      <a:pt x="91" y="-38"/>
                    </a:lnTo>
                    <a:lnTo>
                      <a:pt x="100" y="-38"/>
                    </a:lnTo>
                    <a:lnTo>
                      <a:pt x="110" y="-43"/>
                    </a:lnTo>
                    <a:lnTo>
                      <a:pt x="110" y="-9"/>
                    </a:lnTo>
                    <a:lnTo>
                      <a:pt x="105" y="-4"/>
                    </a:lnTo>
                    <a:lnTo>
                      <a:pt x="105" y="24"/>
                    </a:lnTo>
                    <a:lnTo>
                      <a:pt x="115" y="19"/>
                    </a:lnTo>
                    <a:lnTo>
                      <a:pt x="115" y="33"/>
                    </a:lnTo>
                    <a:lnTo>
                      <a:pt x="120" y="38"/>
                    </a:lnTo>
                    <a:lnTo>
                      <a:pt x="148" y="38"/>
                    </a:lnTo>
                    <a:lnTo>
                      <a:pt x="144" y="33"/>
                    </a:lnTo>
                    <a:lnTo>
                      <a:pt x="144" y="24"/>
                    </a:lnTo>
                    <a:lnTo>
                      <a:pt x="139" y="19"/>
                    </a:lnTo>
                    <a:lnTo>
                      <a:pt x="139" y="-91"/>
                    </a:lnTo>
                    <a:lnTo>
                      <a:pt x="134" y="-95"/>
                    </a:lnTo>
                    <a:lnTo>
                      <a:pt x="134" y="-105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4802" name="Freeform 226"/>
            <p:cNvSpPr>
              <a:spLocks/>
            </p:cNvSpPr>
            <p:nvPr/>
          </p:nvSpPr>
          <p:spPr bwMode="auto">
            <a:xfrm>
              <a:off x="3187" y="6759"/>
              <a:ext cx="221" cy="197"/>
            </a:xfrm>
            <a:custGeom>
              <a:avLst/>
              <a:gdLst/>
              <a:ahLst/>
              <a:cxnLst>
                <a:cxn ang="0">
                  <a:pos x="57" y="19"/>
                </a:cxn>
                <a:cxn ang="0">
                  <a:pos x="0" y="0"/>
                </a:cxn>
                <a:cxn ang="0">
                  <a:pos x="0" y="167"/>
                </a:cxn>
                <a:cxn ang="0">
                  <a:pos x="57" y="187"/>
                </a:cxn>
                <a:cxn ang="0">
                  <a:pos x="57" y="177"/>
                </a:cxn>
                <a:cxn ang="0">
                  <a:pos x="52" y="177"/>
                </a:cxn>
                <a:cxn ang="0">
                  <a:pos x="43" y="172"/>
                </a:cxn>
                <a:cxn ang="0">
                  <a:pos x="38" y="172"/>
                </a:cxn>
                <a:cxn ang="0">
                  <a:pos x="33" y="167"/>
                </a:cxn>
                <a:cxn ang="0">
                  <a:pos x="28" y="163"/>
                </a:cxn>
                <a:cxn ang="0">
                  <a:pos x="24" y="158"/>
                </a:cxn>
                <a:cxn ang="0">
                  <a:pos x="24" y="153"/>
                </a:cxn>
                <a:cxn ang="0">
                  <a:pos x="19" y="148"/>
                </a:cxn>
                <a:cxn ang="0">
                  <a:pos x="14" y="144"/>
                </a:cxn>
                <a:cxn ang="0">
                  <a:pos x="14" y="105"/>
                </a:cxn>
                <a:cxn ang="0">
                  <a:pos x="172" y="148"/>
                </a:cxn>
                <a:cxn ang="0">
                  <a:pos x="182" y="153"/>
                </a:cxn>
                <a:cxn ang="0">
                  <a:pos x="191" y="158"/>
                </a:cxn>
                <a:cxn ang="0">
                  <a:pos x="196" y="158"/>
                </a:cxn>
                <a:cxn ang="0">
                  <a:pos x="201" y="163"/>
                </a:cxn>
                <a:cxn ang="0">
                  <a:pos x="206" y="163"/>
                </a:cxn>
                <a:cxn ang="0">
                  <a:pos x="211" y="167"/>
                </a:cxn>
                <a:cxn ang="0">
                  <a:pos x="215" y="172"/>
                </a:cxn>
                <a:cxn ang="0">
                  <a:pos x="215" y="191"/>
                </a:cxn>
                <a:cxn ang="0">
                  <a:pos x="220" y="196"/>
                </a:cxn>
                <a:cxn ang="0">
                  <a:pos x="220" y="100"/>
                </a:cxn>
                <a:cxn ang="0">
                  <a:pos x="215" y="95"/>
                </a:cxn>
                <a:cxn ang="0">
                  <a:pos x="215" y="120"/>
                </a:cxn>
                <a:cxn ang="0">
                  <a:pos x="211" y="124"/>
                </a:cxn>
                <a:cxn ang="0">
                  <a:pos x="206" y="129"/>
                </a:cxn>
                <a:cxn ang="0">
                  <a:pos x="196" y="129"/>
                </a:cxn>
                <a:cxn ang="0">
                  <a:pos x="191" y="124"/>
                </a:cxn>
                <a:cxn ang="0">
                  <a:pos x="182" y="124"/>
                </a:cxn>
                <a:cxn ang="0">
                  <a:pos x="167" y="120"/>
                </a:cxn>
                <a:cxn ang="0">
                  <a:pos x="14" y="76"/>
                </a:cxn>
                <a:cxn ang="0">
                  <a:pos x="14" y="33"/>
                </a:cxn>
                <a:cxn ang="0">
                  <a:pos x="19" y="28"/>
                </a:cxn>
                <a:cxn ang="0">
                  <a:pos x="24" y="28"/>
                </a:cxn>
                <a:cxn ang="0">
                  <a:pos x="28" y="24"/>
                </a:cxn>
                <a:cxn ang="0">
                  <a:pos x="57" y="24"/>
                </a:cxn>
                <a:cxn ang="0">
                  <a:pos x="57" y="19"/>
                </a:cxn>
              </a:cxnLst>
              <a:rect l="0" t="0" r="r" b="b"/>
              <a:pathLst>
                <a:path w="221" h="197">
                  <a:moveTo>
                    <a:pt x="57" y="19"/>
                  </a:moveTo>
                  <a:lnTo>
                    <a:pt x="0" y="0"/>
                  </a:lnTo>
                  <a:lnTo>
                    <a:pt x="0" y="167"/>
                  </a:lnTo>
                  <a:lnTo>
                    <a:pt x="57" y="187"/>
                  </a:lnTo>
                  <a:lnTo>
                    <a:pt x="57" y="177"/>
                  </a:lnTo>
                  <a:lnTo>
                    <a:pt x="52" y="177"/>
                  </a:lnTo>
                  <a:lnTo>
                    <a:pt x="43" y="172"/>
                  </a:lnTo>
                  <a:lnTo>
                    <a:pt x="38" y="172"/>
                  </a:lnTo>
                  <a:lnTo>
                    <a:pt x="33" y="167"/>
                  </a:lnTo>
                  <a:lnTo>
                    <a:pt x="28" y="163"/>
                  </a:lnTo>
                  <a:lnTo>
                    <a:pt x="24" y="158"/>
                  </a:lnTo>
                  <a:lnTo>
                    <a:pt x="24" y="153"/>
                  </a:lnTo>
                  <a:lnTo>
                    <a:pt x="19" y="148"/>
                  </a:lnTo>
                  <a:lnTo>
                    <a:pt x="14" y="144"/>
                  </a:lnTo>
                  <a:lnTo>
                    <a:pt x="14" y="105"/>
                  </a:lnTo>
                  <a:lnTo>
                    <a:pt x="172" y="148"/>
                  </a:lnTo>
                  <a:lnTo>
                    <a:pt x="182" y="153"/>
                  </a:lnTo>
                  <a:lnTo>
                    <a:pt x="191" y="158"/>
                  </a:lnTo>
                  <a:lnTo>
                    <a:pt x="196" y="158"/>
                  </a:lnTo>
                  <a:lnTo>
                    <a:pt x="201" y="163"/>
                  </a:lnTo>
                  <a:lnTo>
                    <a:pt x="206" y="163"/>
                  </a:lnTo>
                  <a:lnTo>
                    <a:pt x="211" y="167"/>
                  </a:lnTo>
                  <a:lnTo>
                    <a:pt x="215" y="172"/>
                  </a:lnTo>
                  <a:lnTo>
                    <a:pt x="215" y="191"/>
                  </a:lnTo>
                  <a:lnTo>
                    <a:pt x="220" y="196"/>
                  </a:lnTo>
                  <a:lnTo>
                    <a:pt x="220" y="100"/>
                  </a:lnTo>
                  <a:lnTo>
                    <a:pt x="215" y="95"/>
                  </a:lnTo>
                  <a:lnTo>
                    <a:pt x="215" y="120"/>
                  </a:lnTo>
                  <a:lnTo>
                    <a:pt x="211" y="124"/>
                  </a:lnTo>
                  <a:lnTo>
                    <a:pt x="206" y="129"/>
                  </a:lnTo>
                  <a:lnTo>
                    <a:pt x="196" y="129"/>
                  </a:lnTo>
                  <a:lnTo>
                    <a:pt x="191" y="124"/>
                  </a:lnTo>
                  <a:lnTo>
                    <a:pt x="182" y="124"/>
                  </a:lnTo>
                  <a:lnTo>
                    <a:pt x="167" y="120"/>
                  </a:lnTo>
                  <a:lnTo>
                    <a:pt x="14" y="76"/>
                  </a:lnTo>
                  <a:lnTo>
                    <a:pt x="14" y="33"/>
                  </a:lnTo>
                  <a:lnTo>
                    <a:pt x="19" y="28"/>
                  </a:lnTo>
                  <a:lnTo>
                    <a:pt x="24" y="28"/>
                  </a:lnTo>
                  <a:lnTo>
                    <a:pt x="28" y="24"/>
                  </a:lnTo>
                  <a:lnTo>
                    <a:pt x="57" y="24"/>
                  </a:lnTo>
                  <a:lnTo>
                    <a:pt x="57" y="19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03" name="Freeform 227"/>
            <p:cNvSpPr>
              <a:spLocks/>
            </p:cNvSpPr>
            <p:nvPr/>
          </p:nvSpPr>
          <p:spPr bwMode="auto">
            <a:xfrm>
              <a:off x="8899" y="6130"/>
              <a:ext cx="221" cy="197"/>
            </a:xfrm>
            <a:custGeom>
              <a:avLst/>
              <a:gdLst/>
              <a:ahLst/>
              <a:cxnLst>
                <a:cxn ang="0">
                  <a:pos x="57" y="19"/>
                </a:cxn>
                <a:cxn ang="0">
                  <a:pos x="0" y="0"/>
                </a:cxn>
                <a:cxn ang="0">
                  <a:pos x="0" y="168"/>
                </a:cxn>
                <a:cxn ang="0">
                  <a:pos x="57" y="187"/>
                </a:cxn>
                <a:cxn ang="0">
                  <a:pos x="57" y="177"/>
                </a:cxn>
                <a:cxn ang="0">
                  <a:pos x="52" y="177"/>
                </a:cxn>
                <a:cxn ang="0">
                  <a:pos x="43" y="172"/>
                </a:cxn>
                <a:cxn ang="0">
                  <a:pos x="38" y="172"/>
                </a:cxn>
                <a:cxn ang="0">
                  <a:pos x="33" y="168"/>
                </a:cxn>
                <a:cxn ang="0">
                  <a:pos x="28" y="163"/>
                </a:cxn>
                <a:cxn ang="0">
                  <a:pos x="23" y="158"/>
                </a:cxn>
                <a:cxn ang="0">
                  <a:pos x="23" y="153"/>
                </a:cxn>
                <a:cxn ang="0">
                  <a:pos x="19" y="148"/>
                </a:cxn>
                <a:cxn ang="0">
                  <a:pos x="14" y="144"/>
                </a:cxn>
                <a:cxn ang="0">
                  <a:pos x="14" y="105"/>
                </a:cxn>
                <a:cxn ang="0">
                  <a:pos x="172" y="148"/>
                </a:cxn>
                <a:cxn ang="0">
                  <a:pos x="182" y="153"/>
                </a:cxn>
                <a:cxn ang="0">
                  <a:pos x="192" y="158"/>
                </a:cxn>
                <a:cxn ang="0">
                  <a:pos x="196" y="158"/>
                </a:cxn>
                <a:cxn ang="0">
                  <a:pos x="201" y="163"/>
                </a:cxn>
                <a:cxn ang="0">
                  <a:pos x="206" y="163"/>
                </a:cxn>
                <a:cxn ang="0">
                  <a:pos x="206" y="168"/>
                </a:cxn>
                <a:cxn ang="0">
                  <a:pos x="211" y="168"/>
                </a:cxn>
                <a:cxn ang="0">
                  <a:pos x="216" y="172"/>
                </a:cxn>
                <a:cxn ang="0">
                  <a:pos x="216" y="192"/>
                </a:cxn>
                <a:cxn ang="0">
                  <a:pos x="220" y="196"/>
                </a:cxn>
                <a:cxn ang="0">
                  <a:pos x="220" y="100"/>
                </a:cxn>
                <a:cxn ang="0">
                  <a:pos x="216" y="96"/>
                </a:cxn>
                <a:cxn ang="0">
                  <a:pos x="216" y="120"/>
                </a:cxn>
                <a:cxn ang="0">
                  <a:pos x="211" y="124"/>
                </a:cxn>
                <a:cxn ang="0">
                  <a:pos x="206" y="124"/>
                </a:cxn>
                <a:cxn ang="0">
                  <a:pos x="206" y="129"/>
                </a:cxn>
                <a:cxn ang="0">
                  <a:pos x="196" y="129"/>
                </a:cxn>
                <a:cxn ang="0">
                  <a:pos x="192" y="124"/>
                </a:cxn>
                <a:cxn ang="0">
                  <a:pos x="182" y="124"/>
                </a:cxn>
                <a:cxn ang="0">
                  <a:pos x="167" y="120"/>
                </a:cxn>
                <a:cxn ang="0">
                  <a:pos x="14" y="76"/>
                </a:cxn>
                <a:cxn ang="0">
                  <a:pos x="14" y="33"/>
                </a:cxn>
                <a:cxn ang="0">
                  <a:pos x="19" y="28"/>
                </a:cxn>
                <a:cxn ang="0">
                  <a:pos x="23" y="28"/>
                </a:cxn>
                <a:cxn ang="0">
                  <a:pos x="23" y="24"/>
                </a:cxn>
                <a:cxn ang="0">
                  <a:pos x="57" y="24"/>
                </a:cxn>
                <a:cxn ang="0">
                  <a:pos x="57" y="19"/>
                </a:cxn>
              </a:cxnLst>
              <a:rect l="0" t="0" r="r" b="b"/>
              <a:pathLst>
                <a:path w="221" h="197">
                  <a:moveTo>
                    <a:pt x="57" y="19"/>
                  </a:moveTo>
                  <a:lnTo>
                    <a:pt x="0" y="0"/>
                  </a:lnTo>
                  <a:lnTo>
                    <a:pt x="0" y="168"/>
                  </a:lnTo>
                  <a:lnTo>
                    <a:pt x="57" y="187"/>
                  </a:lnTo>
                  <a:lnTo>
                    <a:pt x="57" y="177"/>
                  </a:lnTo>
                  <a:lnTo>
                    <a:pt x="52" y="177"/>
                  </a:lnTo>
                  <a:lnTo>
                    <a:pt x="43" y="172"/>
                  </a:lnTo>
                  <a:lnTo>
                    <a:pt x="38" y="172"/>
                  </a:lnTo>
                  <a:lnTo>
                    <a:pt x="33" y="168"/>
                  </a:lnTo>
                  <a:lnTo>
                    <a:pt x="28" y="163"/>
                  </a:lnTo>
                  <a:lnTo>
                    <a:pt x="23" y="158"/>
                  </a:lnTo>
                  <a:lnTo>
                    <a:pt x="23" y="153"/>
                  </a:lnTo>
                  <a:lnTo>
                    <a:pt x="19" y="148"/>
                  </a:lnTo>
                  <a:lnTo>
                    <a:pt x="14" y="144"/>
                  </a:lnTo>
                  <a:lnTo>
                    <a:pt x="14" y="105"/>
                  </a:lnTo>
                  <a:lnTo>
                    <a:pt x="172" y="148"/>
                  </a:lnTo>
                  <a:lnTo>
                    <a:pt x="182" y="153"/>
                  </a:lnTo>
                  <a:lnTo>
                    <a:pt x="192" y="158"/>
                  </a:lnTo>
                  <a:lnTo>
                    <a:pt x="196" y="158"/>
                  </a:lnTo>
                  <a:lnTo>
                    <a:pt x="201" y="163"/>
                  </a:lnTo>
                  <a:lnTo>
                    <a:pt x="206" y="163"/>
                  </a:lnTo>
                  <a:lnTo>
                    <a:pt x="206" y="168"/>
                  </a:lnTo>
                  <a:lnTo>
                    <a:pt x="211" y="168"/>
                  </a:lnTo>
                  <a:lnTo>
                    <a:pt x="216" y="172"/>
                  </a:lnTo>
                  <a:lnTo>
                    <a:pt x="216" y="192"/>
                  </a:lnTo>
                  <a:lnTo>
                    <a:pt x="220" y="196"/>
                  </a:lnTo>
                  <a:lnTo>
                    <a:pt x="220" y="100"/>
                  </a:lnTo>
                  <a:lnTo>
                    <a:pt x="216" y="96"/>
                  </a:lnTo>
                  <a:lnTo>
                    <a:pt x="216" y="120"/>
                  </a:lnTo>
                  <a:lnTo>
                    <a:pt x="211" y="124"/>
                  </a:lnTo>
                  <a:lnTo>
                    <a:pt x="206" y="124"/>
                  </a:lnTo>
                  <a:lnTo>
                    <a:pt x="206" y="129"/>
                  </a:lnTo>
                  <a:lnTo>
                    <a:pt x="196" y="129"/>
                  </a:lnTo>
                  <a:lnTo>
                    <a:pt x="192" y="124"/>
                  </a:lnTo>
                  <a:lnTo>
                    <a:pt x="182" y="124"/>
                  </a:lnTo>
                  <a:lnTo>
                    <a:pt x="167" y="120"/>
                  </a:lnTo>
                  <a:lnTo>
                    <a:pt x="14" y="76"/>
                  </a:lnTo>
                  <a:lnTo>
                    <a:pt x="14" y="33"/>
                  </a:lnTo>
                  <a:lnTo>
                    <a:pt x="19" y="28"/>
                  </a:lnTo>
                  <a:lnTo>
                    <a:pt x="23" y="28"/>
                  </a:lnTo>
                  <a:lnTo>
                    <a:pt x="23" y="24"/>
                  </a:lnTo>
                  <a:lnTo>
                    <a:pt x="57" y="24"/>
                  </a:lnTo>
                  <a:lnTo>
                    <a:pt x="57" y="19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04" name="Freeform 228"/>
            <p:cNvSpPr>
              <a:spLocks/>
            </p:cNvSpPr>
            <p:nvPr/>
          </p:nvSpPr>
          <p:spPr bwMode="auto">
            <a:xfrm>
              <a:off x="9100" y="6073"/>
              <a:ext cx="125" cy="86"/>
            </a:xfrm>
            <a:custGeom>
              <a:avLst/>
              <a:gdLst/>
              <a:ahLst/>
              <a:cxnLst>
                <a:cxn ang="0">
                  <a:pos x="14" y="72"/>
                </a:cxn>
                <a:cxn ang="0">
                  <a:pos x="14" y="76"/>
                </a:cxn>
                <a:cxn ang="0">
                  <a:pos x="24" y="76"/>
                </a:cxn>
                <a:cxn ang="0">
                  <a:pos x="33" y="81"/>
                </a:cxn>
                <a:cxn ang="0">
                  <a:pos x="33" y="76"/>
                </a:cxn>
                <a:cxn ang="0">
                  <a:pos x="28" y="76"/>
                </a:cxn>
                <a:cxn ang="0">
                  <a:pos x="24" y="72"/>
                </a:cxn>
                <a:cxn ang="0">
                  <a:pos x="19" y="67"/>
                </a:cxn>
                <a:cxn ang="0">
                  <a:pos x="14" y="62"/>
                </a:cxn>
                <a:cxn ang="0">
                  <a:pos x="14" y="38"/>
                </a:cxn>
                <a:cxn ang="0">
                  <a:pos x="19" y="33"/>
                </a:cxn>
                <a:cxn ang="0">
                  <a:pos x="24" y="28"/>
                </a:cxn>
                <a:cxn ang="0">
                  <a:pos x="28" y="28"/>
                </a:cxn>
                <a:cxn ang="0">
                  <a:pos x="33" y="24"/>
                </a:cxn>
                <a:cxn ang="0">
                  <a:pos x="48" y="24"/>
                </a:cxn>
                <a:cxn ang="0">
                  <a:pos x="52" y="28"/>
                </a:cxn>
                <a:cxn ang="0">
                  <a:pos x="57" y="28"/>
                </a:cxn>
                <a:cxn ang="0">
                  <a:pos x="67" y="33"/>
                </a:cxn>
                <a:cxn ang="0">
                  <a:pos x="76" y="38"/>
                </a:cxn>
                <a:cxn ang="0">
                  <a:pos x="86" y="48"/>
                </a:cxn>
                <a:cxn ang="0">
                  <a:pos x="96" y="57"/>
                </a:cxn>
                <a:cxn ang="0">
                  <a:pos x="110" y="67"/>
                </a:cxn>
                <a:cxn ang="0">
                  <a:pos x="124" y="86"/>
                </a:cxn>
                <a:cxn ang="0">
                  <a:pos x="124" y="9"/>
                </a:cxn>
                <a:cxn ang="0">
                  <a:pos x="100" y="0"/>
                </a:cxn>
                <a:cxn ang="0">
                  <a:pos x="100" y="4"/>
                </a:cxn>
                <a:cxn ang="0">
                  <a:pos x="105" y="9"/>
                </a:cxn>
                <a:cxn ang="0">
                  <a:pos x="110" y="9"/>
                </a:cxn>
                <a:cxn ang="0">
                  <a:pos x="110" y="62"/>
                </a:cxn>
                <a:cxn ang="0">
                  <a:pos x="105" y="62"/>
                </a:cxn>
                <a:cxn ang="0">
                  <a:pos x="100" y="52"/>
                </a:cxn>
                <a:cxn ang="0">
                  <a:pos x="91" y="48"/>
                </a:cxn>
                <a:cxn ang="0">
                  <a:pos x="81" y="33"/>
                </a:cxn>
                <a:cxn ang="0">
                  <a:pos x="72" y="28"/>
                </a:cxn>
                <a:cxn ang="0">
                  <a:pos x="67" y="24"/>
                </a:cxn>
                <a:cxn ang="0">
                  <a:pos x="57" y="19"/>
                </a:cxn>
                <a:cxn ang="0">
                  <a:pos x="48" y="14"/>
                </a:cxn>
                <a:cxn ang="0">
                  <a:pos x="43" y="9"/>
                </a:cxn>
                <a:cxn ang="0">
                  <a:pos x="19" y="9"/>
                </a:cxn>
                <a:cxn ang="0">
                  <a:pos x="14" y="14"/>
                </a:cxn>
                <a:cxn ang="0">
                  <a:pos x="9" y="19"/>
                </a:cxn>
                <a:cxn ang="0">
                  <a:pos x="4" y="24"/>
                </a:cxn>
                <a:cxn ang="0">
                  <a:pos x="0" y="28"/>
                </a:cxn>
                <a:cxn ang="0">
                  <a:pos x="0" y="62"/>
                </a:cxn>
                <a:cxn ang="0">
                  <a:pos x="4" y="62"/>
                </a:cxn>
                <a:cxn ang="0">
                  <a:pos x="4" y="67"/>
                </a:cxn>
                <a:cxn ang="0">
                  <a:pos x="9" y="67"/>
                </a:cxn>
                <a:cxn ang="0">
                  <a:pos x="9" y="72"/>
                </a:cxn>
                <a:cxn ang="0">
                  <a:pos x="14" y="72"/>
                </a:cxn>
              </a:cxnLst>
              <a:rect l="0" t="0" r="r" b="b"/>
              <a:pathLst>
                <a:path w="125" h="86">
                  <a:moveTo>
                    <a:pt x="14" y="72"/>
                  </a:moveTo>
                  <a:lnTo>
                    <a:pt x="14" y="76"/>
                  </a:lnTo>
                  <a:lnTo>
                    <a:pt x="24" y="76"/>
                  </a:lnTo>
                  <a:lnTo>
                    <a:pt x="33" y="81"/>
                  </a:lnTo>
                  <a:lnTo>
                    <a:pt x="33" y="76"/>
                  </a:lnTo>
                  <a:lnTo>
                    <a:pt x="28" y="76"/>
                  </a:lnTo>
                  <a:lnTo>
                    <a:pt x="24" y="72"/>
                  </a:lnTo>
                  <a:lnTo>
                    <a:pt x="19" y="67"/>
                  </a:lnTo>
                  <a:lnTo>
                    <a:pt x="14" y="62"/>
                  </a:lnTo>
                  <a:lnTo>
                    <a:pt x="14" y="38"/>
                  </a:lnTo>
                  <a:lnTo>
                    <a:pt x="19" y="33"/>
                  </a:lnTo>
                  <a:lnTo>
                    <a:pt x="24" y="28"/>
                  </a:lnTo>
                  <a:lnTo>
                    <a:pt x="28" y="28"/>
                  </a:lnTo>
                  <a:lnTo>
                    <a:pt x="33" y="24"/>
                  </a:lnTo>
                  <a:lnTo>
                    <a:pt x="48" y="24"/>
                  </a:lnTo>
                  <a:lnTo>
                    <a:pt x="52" y="28"/>
                  </a:lnTo>
                  <a:lnTo>
                    <a:pt x="57" y="28"/>
                  </a:lnTo>
                  <a:lnTo>
                    <a:pt x="67" y="33"/>
                  </a:lnTo>
                  <a:lnTo>
                    <a:pt x="76" y="38"/>
                  </a:lnTo>
                  <a:lnTo>
                    <a:pt x="86" y="48"/>
                  </a:lnTo>
                  <a:lnTo>
                    <a:pt x="96" y="57"/>
                  </a:lnTo>
                  <a:lnTo>
                    <a:pt x="110" y="67"/>
                  </a:lnTo>
                  <a:lnTo>
                    <a:pt x="124" y="86"/>
                  </a:lnTo>
                  <a:lnTo>
                    <a:pt x="124" y="9"/>
                  </a:lnTo>
                  <a:lnTo>
                    <a:pt x="100" y="0"/>
                  </a:lnTo>
                  <a:lnTo>
                    <a:pt x="100" y="4"/>
                  </a:lnTo>
                  <a:lnTo>
                    <a:pt x="105" y="9"/>
                  </a:lnTo>
                  <a:lnTo>
                    <a:pt x="110" y="9"/>
                  </a:lnTo>
                  <a:lnTo>
                    <a:pt x="110" y="62"/>
                  </a:lnTo>
                  <a:lnTo>
                    <a:pt x="105" y="62"/>
                  </a:lnTo>
                  <a:lnTo>
                    <a:pt x="100" y="52"/>
                  </a:lnTo>
                  <a:lnTo>
                    <a:pt x="91" y="48"/>
                  </a:lnTo>
                  <a:lnTo>
                    <a:pt x="81" y="33"/>
                  </a:lnTo>
                  <a:lnTo>
                    <a:pt x="72" y="28"/>
                  </a:lnTo>
                  <a:lnTo>
                    <a:pt x="67" y="24"/>
                  </a:lnTo>
                  <a:lnTo>
                    <a:pt x="57" y="19"/>
                  </a:lnTo>
                  <a:lnTo>
                    <a:pt x="48" y="14"/>
                  </a:lnTo>
                  <a:lnTo>
                    <a:pt x="43" y="9"/>
                  </a:lnTo>
                  <a:lnTo>
                    <a:pt x="19" y="9"/>
                  </a:lnTo>
                  <a:lnTo>
                    <a:pt x="14" y="14"/>
                  </a:lnTo>
                  <a:lnTo>
                    <a:pt x="9" y="19"/>
                  </a:lnTo>
                  <a:lnTo>
                    <a:pt x="4" y="24"/>
                  </a:lnTo>
                  <a:lnTo>
                    <a:pt x="0" y="28"/>
                  </a:lnTo>
                  <a:lnTo>
                    <a:pt x="0" y="62"/>
                  </a:lnTo>
                  <a:lnTo>
                    <a:pt x="4" y="62"/>
                  </a:lnTo>
                  <a:lnTo>
                    <a:pt x="4" y="67"/>
                  </a:lnTo>
                  <a:lnTo>
                    <a:pt x="9" y="67"/>
                  </a:lnTo>
                  <a:lnTo>
                    <a:pt x="9" y="72"/>
                  </a:lnTo>
                  <a:lnTo>
                    <a:pt x="14" y="72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05" name="Freeform 229"/>
            <p:cNvSpPr>
              <a:spLocks/>
            </p:cNvSpPr>
            <p:nvPr/>
          </p:nvSpPr>
          <p:spPr bwMode="auto">
            <a:xfrm>
              <a:off x="9100" y="6073"/>
              <a:ext cx="125" cy="86"/>
            </a:xfrm>
            <a:custGeom>
              <a:avLst/>
              <a:gdLst/>
              <a:ahLst/>
              <a:cxnLst>
                <a:cxn ang="0">
                  <a:pos x="124" y="9"/>
                </a:cxn>
                <a:cxn ang="0">
                  <a:pos x="110" y="67"/>
                </a:cxn>
                <a:cxn ang="0">
                  <a:pos x="86" y="48"/>
                </a:cxn>
                <a:cxn ang="0">
                  <a:pos x="67" y="33"/>
                </a:cxn>
                <a:cxn ang="0">
                  <a:pos x="52" y="28"/>
                </a:cxn>
                <a:cxn ang="0">
                  <a:pos x="43" y="24"/>
                </a:cxn>
                <a:cxn ang="0">
                  <a:pos x="33" y="24"/>
                </a:cxn>
                <a:cxn ang="0">
                  <a:pos x="24" y="28"/>
                </a:cxn>
                <a:cxn ang="0">
                  <a:pos x="14" y="38"/>
                </a:cxn>
                <a:cxn ang="0">
                  <a:pos x="14" y="48"/>
                </a:cxn>
                <a:cxn ang="0">
                  <a:pos x="14" y="57"/>
                </a:cxn>
                <a:cxn ang="0">
                  <a:pos x="19" y="67"/>
                </a:cxn>
                <a:cxn ang="0">
                  <a:pos x="28" y="76"/>
                </a:cxn>
                <a:cxn ang="0">
                  <a:pos x="33" y="81"/>
                </a:cxn>
                <a:cxn ang="0">
                  <a:pos x="19" y="76"/>
                </a:cxn>
                <a:cxn ang="0">
                  <a:pos x="14" y="72"/>
                </a:cxn>
                <a:cxn ang="0">
                  <a:pos x="9" y="67"/>
                </a:cxn>
                <a:cxn ang="0">
                  <a:pos x="4" y="62"/>
                </a:cxn>
                <a:cxn ang="0">
                  <a:pos x="0" y="57"/>
                </a:cxn>
                <a:cxn ang="0">
                  <a:pos x="0" y="43"/>
                </a:cxn>
                <a:cxn ang="0">
                  <a:pos x="0" y="33"/>
                </a:cxn>
                <a:cxn ang="0">
                  <a:pos x="4" y="24"/>
                </a:cxn>
                <a:cxn ang="0">
                  <a:pos x="14" y="14"/>
                </a:cxn>
                <a:cxn ang="0">
                  <a:pos x="24" y="9"/>
                </a:cxn>
                <a:cxn ang="0">
                  <a:pos x="33" y="9"/>
                </a:cxn>
                <a:cxn ang="0">
                  <a:pos x="48" y="14"/>
                </a:cxn>
                <a:cxn ang="0">
                  <a:pos x="67" y="24"/>
                </a:cxn>
                <a:cxn ang="0">
                  <a:pos x="81" y="33"/>
                </a:cxn>
                <a:cxn ang="0">
                  <a:pos x="100" y="52"/>
                </a:cxn>
                <a:cxn ang="0">
                  <a:pos x="110" y="62"/>
                </a:cxn>
                <a:cxn ang="0">
                  <a:pos x="110" y="24"/>
                </a:cxn>
                <a:cxn ang="0">
                  <a:pos x="110" y="14"/>
                </a:cxn>
                <a:cxn ang="0">
                  <a:pos x="105" y="9"/>
                </a:cxn>
                <a:cxn ang="0">
                  <a:pos x="100" y="0"/>
                </a:cxn>
              </a:cxnLst>
              <a:rect l="0" t="0" r="r" b="b"/>
              <a:pathLst>
                <a:path w="125" h="86">
                  <a:moveTo>
                    <a:pt x="100" y="0"/>
                  </a:moveTo>
                  <a:lnTo>
                    <a:pt x="124" y="9"/>
                  </a:lnTo>
                  <a:lnTo>
                    <a:pt x="124" y="86"/>
                  </a:lnTo>
                  <a:lnTo>
                    <a:pt x="110" y="67"/>
                  </a:lnTo>
                  <a:lnTo>
                    <a:pt x="96" y="57"/>
                  </a:lnTo>
                  <a:lnTo>
                    <a:pt x="86" y="48"/>
                  </a:lnTo>
                  <a:lnTo>
                    <a:pt x="76" y="38"/>
                  </a:lnTo>
                  <a:lnTo>
                    <a:pt x="67" y="33"/>
                  </a:lnTo>
                  <a:lnTo>
                    <a:pt x="57" y="28"/>
                  </a:lnTo>
                  <a:lnTo>
                    <a:pt x="52" y="28"/>
                  </a:lnTo>
                  <a:lnTo>
                    <a:pt x="48" y="24"/>
                  </a:lnTo>
                  <a:lnTo>
                    <a:pt x="43" y="24"/>
                  </a:lnTo>
                  <a:lnTo>
                    <a:pt x="38" y="24"/>
                  </a:lnTo>
                  <a:lnTo>
                    <a:pt x="33" y="24"/>
                  </a:lnTo>
                  <a:lnTo>
                    <a:pt x="28" y="28"/>
                  </a:lnTo>
                  <a:lnTo>
                    <a:pt x="24" y="28"/>
                  </a:lnTo>
                  <a:lnTo>
                    <a:pt x="19" y="33"/>
                  </a:lnTo>
                  <a:lnTo>
                    <a:pt x="14" y="38"/>
                  </a:lnTo>
                  <a:lnTo>
                    <a:pt x="14" y="43"/>
                  </a:lnTo>
                  <a:lnTo>
                    <a:pt x="14" y="48"/>
                  </a:lnTo>
                  <a:lnTo>
                    <a:pt x="14" y="52"/>
                  </a:lnTo>
                  <a:lnTo>
                    <a:pt x="14" y="57"/>
                  </a:lnTo>
                  <a:lnTo>
                    <a:pt x="14" y="62"/>
                  </a:lnTo>
                  <a:lnTo>
                    <a:pt x="19" y="67"/>
                  </a:lnTo>
                  <a:lnTo>
                    <a:pt x="24" y="72"/>
                  </a:lnTo>
                  <a:lnTo>
                    <a:pt x="28" y="76"/>
                  </a:lnTo>
                  <a:lnTo>
                    <a:pt x="33" y="76"/>
                  </a:lnTo>
                  <a:lnTo>
                    <a:pt x="33" y="81"/>
                  </a:lnTo>
                  <a:lnTo>
                    <a:pt x="24" y="76"/>
                  </a:lnTo>
                  <a:lnTo>
                    <a:pt x="19" y="76"/>
                  </a:lnTo>
                  <a:lnTo>
                    <a:pt x="14" y="76"/>
                  </a:lnTo>
                  <a:lnTo>
                    <a:pt x="14" y="72"/>
                  </a:lnTo>
                  <a:lnTo>
                    <a:pt x="9" y="72"/>
                  </a:lnTo>
                  <a:lnTo>
                    <a:pt x="9" y="67"/>
                  </a:lnTo>
                  <a:lnTo>
                    <a:pt x="4" y="67"/>
                  </a:lnTo>
                  <a:lnTo>
                    <a:pt x="4" y="62"/>
                  </a:lnTo>
                  <a:lnTo>
                    <a:pt x="0" y="62"/>
                  </a:lnTo>
                  <a:lnTo>
                    <a:pt x="0" y="57"/>
                  </a:lnTo>
                  <a:lnTo>
                    <a:pt x="0" y="52"/>
                  </a:lnTo>
                  <a:lnTo>
                    <a:pt x="0" y="43"/>
                  </a:lnTo>
                  <a:lnTo>
                    <a:pt x="0" y="38"/>
                  </a:lnTo>
                  <a:lnTo>
                    <a:pt x="0" y="33"/>
                  </a:lnTo>
                  <a:lnTo>
                    <a:pt x="0" y="28"/>
                  </a:lnTo>
                  <a:lnTo>
                    <a:pt x="4" y="24"/>
                  </a:lnTo>
                  <a:lnTo>
                    <a:pt x="9" y="19"/>
                  </a:lnTo>
                  <a:lnTo>
                    <a:pt x="14" y="14"/>
                  </a:lnTo>
                  <a:lnTo>
                    <a:pt x="19" y="9"/>
                  </a:lnTo>
                  <a:lnTo>
                    <a:pt x="24" y="9"/>
                  </a:lnTo>
                  <a:lnTo>
                    <a:pt x="28" y="9"/>
                  </a:lnTo>
                  <a:lnTo>
                    <a:pt x="33" y="9"/>
                  </a:lnTo>
                  <a:lnTo>
                    <a:pt x="43" y="9"/>
                  </a:lnTo>
                  <a:lnTo>
                    <a:pt x="48" y="14"/>
                  </a:lnTo>
                  <a:lnTo>
                    <a:pt x="57" y="19"/>
                  </a:lnTo>
                  <a:lnTo>
                    <a:pt x="67" y="24"/>
                  </a:lnTo>
                  <a:lnTo>
                    <a:pt x="72" y="28"/>
                  </a:lnTo>
                  <a:lnTo>
                    <a:pt x="81" y="33"/>
                  </a:lnTo>
                  <a:lnTo>
                    <a:pt x="91" y="48"/>
                  </a:lnTo>
                  <a:lnTo>
                    <a:pt x="100" y="52"/>
                  </a:lnTo>
                  <a:lnTo>
                    <a:pt x="105" y="62"/>
                  </a:lnTo>
                  <a:lnTo>
                    <a:pt x="110" y="62"/>
                  </a:lnTo>
                  <a:lnTo>
                    <a:pt x="110" y="33"/>
                  </a:lnTo>
                  <a:lnTo>
                    <a:pt x="110" y="24"/>
                  </a:lnTo>
                  <a:lnTo>
                    <a:pt x="110" y="19"/>
                  </a:lnTo>
                  <a:lnTo>
                    <a:pt x="110" y="14"/>
                  </a:lnTo>
                  <a:lnTo>
                    <a:pt x="110" y="9"/>
                  </a:lnTo>
                  <a:lnTo>
                    <a:pt x="105" y="9"/>
                  </a:lnTo>
                  <a:lnTo>
                    <a:pt x="100" y="4"/>
                  </a:lnTo>
                  <a:lnTo>
                    <a:pt x="100" y="0"/>
                  </a:lnTo>
                </a:path>
              </a:pathLst>
            </a:custGeom>
            <a:noFill/>
            <a:ln w="4914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06" name="Freeform 230"/>
            <p:cNvSpPr>
              <a:spLocks/>
            </p:cNvSpPr>
            <p:nvPr/>
          </p:nvSpPr>
          <p:spPr bwMode="auto">
            <a:xfrm>
              <a:off x="10310" y="3500"/>
              <a:ext cx="182" cy="634"/>
            </a:xfrm>
            <a:custGeom>
              <a:avLst/>
              <a:gdLst/>
              <a:ahLst/>
              <a:cxnLst>
                <a:cxn ang="0">
                  <a:pos x="182" y="4"/>
                </a:cxn>
                <a:cxn ang="0">
                  <a:pos x="182" y="4"/>
                </a:cxn>
                <a:cxn ang="0">
                  <a:pos x="167" y="0"/>
                </a:cxn>
                <a:cxn ang="0">
                  <a:pos x="0" y="628"/>
                </a:cxn>
                <a:cxn ang="0">
                  <a:pos x="14" y="633"/>
                </a:cxn>
                <a:cxn ang="0">
                  <a:pos x="182" y="4"/>
                </a:cxn>
              </a:cxnLst>
              <a:rect l="0" t="0" r="r" b="b"/>
              <a:pathLst>
                <a:path w="182" h="634">
                  <a:moveTo>
                    <a:pt x="182" y="4"/>
                  </a:moveTo>
                  <a:lnTo>
                    <a:pt x="182" y="4"/>
                  </a:lnTo>
                  <a:lnTo>
                    <a:pt x="167" y="0"/>
                  </a:lnTo>
                  <a:lnTo>
                    <a:pt x="0" y="628"/>
                  </a:lnTo>
                  <a:lnTo>
                    <a:pt x="14" y="633"/>
                  </a:lnTo>
                  <a:lnTo>
                    <a:pt x="182" y="4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07" name="Freeform 231"/>
            <p:cNvSpPr>
              <a:spLocks/>
            </p:cNvSpPr>
            <p:nvPr/>
          </p:nvSpPr>
          <p:spPr bwMode="auto">
            <a:xfrm>
              <a:off x="7660" y="5727"/>
              <a:ext cx="0" cy="9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40"/>
                </a:cxn>
              </a:cxnLst>
              <a:rect l="0" t="0" r="r" b="b"/>
              <a:pathLst>
                <a:path h="941">
                  <a:moveTo>
                    <a:pt x="0" y="0"/>
                  </a:moveTo>
                  <a:lnTo>
                    <a:pt x="0" y="940"/>
                  </a:lnTo>
                </a:path>
              </a:pathLst>
            </a:custGeom>
            <a:noFill/>
            <a:ln w="13449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08" name="Freeform 232"/>
            <p:cNvSpPr>
              <a:spLocks/>
            </p:cNvSpPr>
            <p:nvPr/>
          </p:nvSpPr>
          <p:spPr bwMode="auto">
            <a:xfrm>
              <a:off x="7656" y="6668"/>
              <a:ext cx="489" cy="494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9" y="0"/>
                </a:cxn>
                <a:cxn ang="0">
                  <a:pos x="0" y="14"/>
                </a:cxn>
                <a:cxn ang="0">
                  <a:pos x="475" y="494"/>
                </a:cxn>
                <a:cxn ang="0">
                  <a:pos x="489" y="484"/>
                </a:cxn>
                <a:cxn ang="0">
                  <a:pos x="9" y="0"/>
                </a:cxn>
              </a:cxnLst>
              <a:rect l="0" t="0" r="r" b="b"/>
              <a:pathLst>
                <a:path w="489" h="494">
                  <a:moveTo>
                    <a:pt x="9" y="0"/>
                  </a:moveTo>
                  <a:lnTo>
                    <a:pt x="9" y="0"/>
                  </a:lnTo>
                  <a:lnTo>
                    <a:pt x="0" y="14"/>
                  </a:lnTo>
                  <a:lnTo>
                    <a:pt x="475" y="494"/>
                  </a:lnTo>
                  <a:lnTo>
                    <a:pt x="489" y="484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09" name="Freeform 233"/>
            <p:cNvSpPr>
              <a:spLocks/>
            </p:cNvSpPr>
            <p:nvPr/>
          </p:nvSpPr>
          <p:spPr bwMode="auto">
            <a:xfrm>
              <a:off x="8073" y="6246"/>
              <a:ext cx="0" cy="7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77"/>
                </a:cxn>
              </a:cxnLst>
              <a:rect l="0" t="0" r="r" b="b"/>
              <a:pathLst>
                <a:path h="777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3449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10" name="Freeform 234"/>
            <p:cNvSpPr>
              <a:spLocks/>
            </p:cNvSpPr>
            <p:nvPr/>
          </p:nvSpPr>
          <p:spPr bwMode="auto">
            <a:xfrm>
              <a:off x="7656" y="5713"/>
              <a:ext cx="489" cy="494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9" y="0"/>
                </a:cxn>
                <a:cxn ang="0">
                  <a:pos x="0" y="14"/>
                </a:cxn>
                <a:cxn ang="0">
                  <a:pos x="475" y="494"/>
                </a:cxn>
                <a:cxn ang="0">
                  <a:pos x="489" y="484"/>
                </a:cxn>
                <a:cxn ang="0">
                  <a:pos x="9" y="0"/>
                </a:cxn>
              </a:cxnLst>
              <a:rect l="0" t="0" r="r" b="b"/>
              <a:pathLst>
                <a:path w="489" h="494">
                  <a:moveTo>
                    <a:pt x="9" y="0"/>
                  </a:moveTo>
                  <a:lnTo>
                    <a:pt x="9" y="0"/>
                  </a:lnTo>
                  <a:lnTo>
                    <a:pt x="0" y="14"/>
                  </a:lnTo>
                  <a:lnTo>
                    <a:pt x="475" y="494"/>
                  </a:lnTo>
                  <a:lnTo>
                    <a:pt x="489" y="484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11" name="Freeform 235"/>
            <p:cNvSpPr>
              <a:spLocks/>
            </p:cNvSpPr>
            <p:nvPr/>
          </p:nvSpPr>
          <p:spPr bwMode="auto">
            <a:xfrm>
              <a:off x="8011" y="6159"/>
              <a:ext cx="125" cy="255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254"/>
                </a:cxn>
                <a:cxn ang="0">
                  <a:pos x="124" y="254"/>
                </a:cxn>
                <a:cxn ang="0">
                  <a:pos x="62" y="0"/>
                </a:cxn>
              </a:cxnLst>
              <a:rect l="0" t="0" r="r" b="b"/>
              <a:pathLst>
                <a:path w="125" h="255">
                  <a:moveTo>
                    <a:pt x="62" y="0"/>
                  </a:moveTo>
                  <a:lnTo>
                    <a:pt x="0" y="254"/>
                  </a:lnTo>
                  <a:lnTo>
                    <a:pt x="124" y="254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12" name="Freeform 236"/>
            <p:cNvSpPr>
              <a:spLocks/>
            </p:cNvSpPr>
            <p:nvPr/>
          </p:nvSpPr>
          <p:spPr bwMode="auto">
            <a:xfrm>
              <a:off x="8011" y="6159"/>
              <a:ext cx="125" cy="255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254"/>
                </a:cxn>
                <a:cxn ang="0">
                  <a:pos x="124" y="254"/>
                </a:cxn>
                <a:cxn ang="0">
                  <a:pos x="62" y="0"/>
                </a:cxn>
              </a:cxnLst>
              <a:rect l="0" t="0" r="r" b="b"/>
              <a:pathLst>
                <a:path w="125" h="255">
                  <a:moveTo>
                    <a:pt x="62" y="0"/>
                  </a:moveTo>
                  <a:lnTo>
                    <a:pt x="0" y="254"/>
                  </a:lnTo>
                  <a:lnTo>
                    <a:pt x="124" y="254"/>
                  </a:lnTo>
                  <a:lnTo>
                    <a:pt x="62" y="0"/>
                  </a:lnTo>
                </a:path>
              </a:pathLst>
            </a:custGeom>
            <a:noFill/>
            <a:ln w="3048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13" name="Freeform 237"/>
            <p:cNvSpPr>
              <a:spLocks/>
            </p:cNvSpPr>
            <p:nvPr/>
          </p:nvSpPr>
          <p:spPr bwMode="auto">
            <a:xfrm>
              <a:off x="8011" y="6831"/>
              <a:ext cx="125" cy="255"/>
            </a:xfrm>
            <a:custGeom>
              <a:avLst/>
              <a:gdLst/>
              <a:ahLst/>
              <a:cxnLst>
                <a:cxn ang="0">
                  <a:pos x="62" y="254"/>
                </a:cxn>
                <a:cxn ang="0">
                  <a:pos x="62" y="254"/>
                </a:cxn>
                <a:cxn ang="0">
                  <a:pos x="124" y="0"/>
                </a:cxn>
                <a:cxn ang="0">
                  <a:pos x="0" y="0"/>
                </a:cxn>
                <a:cxn ang="0">
                  <a:pos x="62" y="254"/>
                </a:cxn>
              </a:cxnLst>
              <a:rect l="0" t="0" r="r" b="b"/>
              <a:pathLst>
                <a:path w="125" h="255">
                  <a:moveTo>
                    <a:pt x="62" y="254"/>
                  </a:moveTo>
                  <a:lnTo>
                    <a:pt x="62" y="254"/>
                  </a:lnTo>
                  <a:lnTo>
                    <a:pt x="124" y="0"/>
                  </a:lnTo>
                  <a:lnTo>
                    <a:pt x="0" y="0"/>
                  </a:lnTo>
                  <a:lnTo>
                    <a:pt x="62" y="254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14" name="Freeform 238"/>
            <p:cNvSpPr>
              <a:spLocks/>
            </p:cNvSpPr>
            <p:nvPr/>
          </p:nvSpPr>
          <p:spPr bwMode="auto">
            <a:xfrm>
              <a:off x="8011" y="6831"/>
              <a:ext cx="125" cy="255"/>
            </a:xfrm>
            <a:custGeom>
              <a:avLst/>
              <a:gdLst/>
              <a:ahLst/>
              <a:cxnLst>
                <a:cxn ang="0">
                  <a:pos x="62" y="254"/>
                </a:cxn>
                <a:cxn ang="0">
                  <a:pos x="0" y="0"/>
                </a:cxn>
                <a:cxn ang="0">
                  <a:pos x="124" y="0"/>
                </a:cxn>
                <a:cxn ang="0">
                  <a:pos x="62" y="254"/>
                </a:cxn>
              </a:cxnLst>
              <a:rect l="0" t="0" r="r" b="b"/>
              <a:pathLst>
                <a:path w="125" h="255">
                  <a:moveTo>
                    <a:pt x="62" y="254"/>
                  </a:moveTo>
                  <a:lnTo>
                    <a:pt x="0" y="0"/>
                  </a:lnTo>
                  <a:lnTo>
                    <a:pt x="124" y="0"/>
                  </a:lnTo>
                  <a:lnTo>
                    <a:pt x="62" y="254"/>
                  </a:lnTo>
                </a:path>
              </a:pathLst>
            </a:custGeom>
            <a:noFill/>
            <a:ln w="3048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15" name="Freeform 239"/>
            <p:cNvSpPr>
              <a:spLocks/>
            </p:cNvSpPr>
            <p:nvPr/>
          </p:nvSpPr>
          <p:spPr bwMode="auto">
            <a:xfrm>
              <a:off x="7723" y="6414"/>
              <a:ext cx="307" cy="3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2"/>
                </a:cxn>
                <a:cxn ang="0">
                  <a:pos x="307" y="398"/>
                </a:cxn>
                <a:cxn ang="0">
                  <a:pos x="307" y="62"/>
                </a:cxn>
                <a:cxn ang="0">
                  <a:pos x="0" y="0"/>
                </a:cxn>
              </a:cxnLst>
              <a:rect l="0" t="0" r="r" b="b"/>
              <a:pathLst>
                <a:path w="307" h="398">
                  <a:moveTo>
                    <a:pt x="0" y="0"/>
                  </a:moveTo>
                  <a:lnTo>
                    <a:pt x="0" y="312"/>
                  </a:lnTo>
                  <a:lnTo>
                    <a:pt x="307" y="398"/>
                  </a:lnTo>
                  <a:lnTo>
                    <a:pt x="307" y="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16" name="Freeform 240"/>
            <p:cNvSpPr>
              <a:spLocks/>
            </p:cNvSpPr>
            <p:nvPr/>
          </p:nvSpPr>
          <p:spPr bwMode="auto">
            <a:xfrm>
              <a:off x="7771" y="6529"/>
              <a:ext cx="182" cy="158"/>
            </a:xfrm>
            <a:custGeom>
              <a:avLst/>
              <a:gdLst/>
              <a:ahLst/>
              <a:cxnLst>
                <a:cxn ang="0">
                  <a:pos x="19" y="124"/>
                </a:cxn>
                <a:cxn ang="0">
                  <a:pos x="14" y="119"/>
                </a:cxn>
                <a:cxn ang="0">
                  <a:pos x="14" y="86"/>
                </a:cxn>
                <a:cxn ang="0">
                  <a:pos x="139" y="119"/>
                </a:cxn>
                <a:cxn ang="0">
                  <a:pos x="148" y="124"/>
                </a:cxn>
                <a:cxn ang="0">
                  <a:pos x="158" y="124"/>
                </a:cxn>
                <a:cxn ang="0">
                  <a:pos x="163" y="129"/>
                </a:cxn>
                <a:cxn ang="0">
                  <a:pos x="167" y="129"/>
                </a:cxn>
                <a:cxn ang="0">
                  <a:pos x="172" y="134"/>
                </a:cxn>
                <a:cxn ang="0">
                  <a:pos x="172" y="139"/>
                </a:cxn>
                <a:cxn ang="0">
                  <a:pos x="177" y="139"/>
                </a:cxn>
                <a:cxn ang="0">
                  <a:pos x="177" y="158"/>
                </a:cxn>
                <a:cxn ang="0">
                  <a:pos x="182" y="158"/>
                </a:cxn>
                <a:cxn ang="0">
                  <a:pos x="182" y="81"/>
                </a:cxn>
                <a:cxn ang="0">
                  <a:pos x="177" y="76"/>
                </a:cxn>
                <a:cxn ang="0">
                  <a:pos x="177" y="95"/>
                </a:cxn>
                <a:cxn ang="0">
                  <a:pos x="172" y="100"/>
                </a:cxn>
                <a:cxn ang="0">
                  <a:pos x="167" y="100"/>
                </a:cxn>
                <a:cxn ang="0">
                  <a:pos x="167" y="105"/>
                </a:cxn>
                <a:cxn ang="0">
                  <a:pos x="163" y="100"/>
                </a:cxn>
                <a:cxn ang="0">
                  <a:pos x="148" y="100"/>
                </a:cxn>
                <a:cxn ang="0">
                  <a:pos x="134" y="95"/>
                </a:cxn>
                <a:cxn ang="0">
                  <a:pos x="14" y="62"/>
                </a:cxn>
                <a:cxn ang="0">
                  <a:pos x="14" y="23"/>
                </a:cxn>
                <a:cxn ang="0">
                  <a:pos x="19" y="19"/>
                </a:cxn>
                <a:cxn ang="0">
                  <a:pos x="47" y="19"/>
                </a:cxn>
                <a:cxn ang="0">
                  <a:pos x="47" y="14"/>
                </a:cxn>
                <a:cxn ang="0">
                  <a:pos x="0" y="0"/>
                </a:cxn>
                <a:cxn ang="0">
                  <a:pos x="0" y="139"/>
                </a:cxn>
                <a:cxn ang="0">
                  <a:pos x="47" y="148"/>
                </a:cxn>
                <a:cxn ang="0">
                  <a:pos x="47" y="143"/>
                </a:cxn>
                <a:cxn ang="0">
                  <a:pos x="43" y="143"/>
                </a:cxn>
                <a:cxn ang="0">
                  <a:pos x="38" y="139"/>
                </a:cxn>
                <a:cxn ang="0">
                  <a:pos x="33" y="139"/>
                </a:cxn>
                <a:cxn ang="0">
                  <a:pos x="28" y="134"/>
                </a:cxn>
                <a:cxn ang="0">
                  <a:pos x="23" y="134"/>
                </a:cxn>
                <a:cxn ang="0">
                  <a:pos x="19" y="129"/>
                </a:cxn>
                <a:cxn ang="0">
                  <a:pos x="19" y="124"/>
                </a:cxn>
              </a:cxnLst>
              <a:rect l="0" t="0" r="r" b="b"/>
              <a:pathLst>
                <a:path w="182" h="158">
                  <a:moveTo>
                    <a:pt x="19" y="124"/>
                  </a:moveTo>
                  <a:lnTo>
                    <a:pt x="14" y="119"/>
                  </a:lnTo>
                  <a:lnTo>
                    <a:pt x="14" y="86"/>
                  </a:lnTo>
                  <a:lnTo>
                    <a:pt x="139" y="119"/>
                  </a:lnTo>
                  <a:lnTo>
                    <a:pt x="148" y="124"/>
                  </a:lnTo>
                  <a:lnTo>
                    <a:pt x="158" y="124"/>
                  </a:lnTo>
                  <a:lnTo>
                    <a:pt x="163" y="129"/>
                  </a:lnTo>
                  <a:lnTo>
                    <a:pt x="167" y="129"/>
                  </a:lnTo>
                  <a:lnTo>
                    <a:pt x="172" y="134"/>
                  </a:lnTo>
                  <a:lnTo>
                    <a:pt x="172" y="139"/>
                  </a:lnTo>
                  <a:lnTo>
                    <a:pt x="177" y="139"/>
                  </a:lnTo>
                  <a:lnTo>
                    <a:pt x="177" y="158"/>
                  </a:lnTo>
                  <a:lnTo>
                    <a:pt x="182" y="158"/>
                  </a:lnTo>
                  <a:lnTo>
                    <a:pt x="182" y="81"/>
                  </a:lnTo>
                  <a:lnTo>
                    <a:pt x="177" y="76"/>
                  </a:lnTo>
                  <a:lnTo>
                    <a:pt x="177" y="95"/>
                  </a:lnTo>
                  <a:lnTo>
                    <a:pt x="172" y="100"/>
                  </a:lnTo>
                  <a:lnTo>
                    <a:pt x="167" y="100"/>
                  </a:lnTo>
                  <a:lnTo>
                    <a:pt x="167" y="105"/>
                  </a:lnTo>
                  <a:lnTo>
                    <a:pt x="163" y="100"/>
                  </a:lnTo>
                  <a:lnTo>
                    <a:pt x="148" y="100"/>
                  </a:lnTo>
                  <a:lnTo>
                    <a:pt x="134" y="95"/>
                  </a:lnTo>
                  <a:lnTo>
                    <a:pt x="14" y="62"/>
                  </a:lnTo>
                  <a:lnTo>
                    <a:pt x="14" y="23"/>
                  </a:lnTo>
                  <a:lnTo>
                    <a:pt x="19" y="19"/>
                  </a:lnTo>
                  <a:lnTo>
                    <a:pt x="47" y="19"/>
                  </a:lnTo>
                  <a:lnTo>
                    <a:pt x="47" y="14"/>
                  </a:lnTo>
                  <a:lnTo>
                    <a:pt x="0" y="0"/>
                  </a:lnTo>
                  <a:lnTo>
                    <a:pt x="0" y="139"/>
                  </a:lnTo>
                  <a:lnTo>
                    <a:pt x="47" y="148"/>
                  </a:lnTo>
                  <a:lnTo>
                    <a:pt x="47" y="143"/>
                  </a:lnTo>
                  <a:lnTo>
                    <a:pt x="43" y="143"/>
                  </a:lnTo>
                  <a:lnTo>
                    <a:pt x="38" y="139"/>
                  </a:lnTo>
                  <a:lnTo>
                    <a:pt x="33" y="139"/>
                  </a:lnTo>
                  <a:lnTo>
                    <a:pt x="28" y="134"/>
                  </a:lnTo>
                  <a:lnTo>
                    <a:pt x="23" y="134"/>
                  </a:lnTo>
                  <a:lnTo>
                    <a:pt x="19" y="129"/>
                  </a:lnTo>
                  <a:lnTo>
                    <a:pt x="19" y="124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17" name="Freeform 241"/>
            <p:cNvSpPr>
              <a:spLocks/>
            </p:cNvSpPr>
            <p:nvPr/>
          </p:nvSpPr>
          <p:spPr bwMode="auto">
            <a:xfrm>
              <a:off x="7939" y="6514"/>
              <a:ext cx="96" cy="44"/>
            </a:xfrm>
            <a:custGeom>
              <a:avLst/>
              <a:gdLst/>
              <a:ahLst/>
              <a:cxnLst>
                <a:cxn ang="0">
                  <a:pos x="81" y="19"/>
                </a:cxn>
                <a:cxn ang="0">
                  <a:pos x="28" y="19"/>
                </a:cxn>
                <a:cxn ang="0">
                  <a:pos x="28" y="0"/>
                </a:cxn>
                <a:cxn ang="0">
                  <a:pos x="23" y="0"/>
                </a:cxn>
                <a:cxn ang="0">
                  <a:pos x="23" y="19"/>
                </a:cxn>
                <a:cxn ang="0">
                  <a:pos x="0" y="19"/>
                </a:cxn>
                <a:cxn ang="0">
                  <a:pos x="4" y="23"/>
                </a:cxn>
                <a:cxn ang="0">
                  <a:pos x="9" y="23"/>
                </a:cxn>
                <a:cxn ang="0">
                  <a:pos x="14" y="28"/>
                </a:cxn>
                <a:cxn ang="0">
                  <a:pos x="19" y="33"/>
                </a:cxn>
                <a:cxn ang="0">
                  <a:pos x="23" y="38"/>
                </a:cxn>
                <a:cxn ang="0">
                  <a:pos x="23" y="43"/>
                </a:cxn>
                <a:cxn ang="0">
                  <a:pos x="28" y="43"/>
                </a:cxn>
                <a:cxn ang="0">
                  <a:pos x="28" y="33"/>
                </a:cxn>
                <a:cxn ang="0">
                  <a:pos x="72" y="33"/>
                </a:cxn>
                <a:cxn ang="0">
                  <a:pos x="81" y="28"/>
                </a:cxn>
                <a:cxn ang="0">
                  <a:pos x="91" y="28"/>
                </a:cxn>
                <a:cxn ang="0">
                  <a:pos x="91" y="23"/>
                </a:cxn>
                <a:cxn ang="0">
                  <a:pos x="96" y="19"/>
                </a:cxn>
                <a:cxn ang="0">
                  <a:pos x="96" y="14"/>
                </a:cxn>
                <a:cxn ang="0">
                  <a:pos x="91" y="9"/>
                </a:cxn>
                <a:cxn ang="0">
                  <a:pos x="91" y="4"/>
                </a:cxn>
                <a:cxn ang="0">
                  <a:pos x="86" y="4"/>
                </a:cxn>
                <a:cxn ang="0">
                  <a:pos x="86" y="0"/>
                </a:cxn>
                <a:cxn ang="0">
                  <a:pos x="76" y="0"/>
                </a:cxn>
                <a:cxn ang="0">
                  <a:pos x="81" y="4"/>
                </a:cxn>
                <a:cxn ang="0">
                  <a:pos x="86" y="9"/>
                </a:cxn>
                <a:cxn ang="0">
                  <a:pos x="86" y="14"/>
                </a:cxn>
                <a:cxn ang="0">
                  <a:pos x="81" y="14"/>
                </a:cxn>
                <a:cxn ang="0">
                  <a:pos x="81" y="19"/>
                </a:cxn>
              </a:cxnLst>
              <a:rect l="0" t="0" r="r" b="b"/>
              <a:pathLst>
                <a:path w="96" h="44">
                  <a:moveTo>
                    <a:pt x="81" y="19"/>
                  </a:moveTo>
                  <a:lnTo>
                    <a:pt x="28" y="19"/>
                  </a:lnTo>
                  <a:lnTo>
                    <a:pt x="28" y="0"/>
                  </a:lnTo>
                  <a:lnTo>
                    <a:pt x="23" y="0"/>
                  </a:lnTo>
                  <a:lnTo>
                    <a:pt x="23" y="19"/>
                  </a:lnTo>
                  <a:lnTo>
                    <a:pt x="0" y="19"/>
                  </a:lnTo>
                  <a:lnTo>
                    <a:pt x="4" y="23"/>
                  </a:lnTo>
                  <a:lnTo>
                    <a:pt x="9" y="23"/>
                  </a:lnTo>
                  <a:lnTo>
                    <a:pt x="14" y="28"/>
                  </a:lnTo>
                  <a:lnTo>
                    <a:pt x="19" y="33"/>
                  </a:lnTo>
                  <a:lnTo>
                    <a:pt x="23" y="38"/>
                  </a:lnTo>
                  <a:lnTo>
                    <a:pt x="23" y="43"/>
                  </a:lnTo>
                  <a:lnTo>
                    <a:pt x="28" y="43"/>
                  </a:lnTo>
                  <a:lnTo>
                    <a:pt x="28" y="33"/>
                  </a:lnTo>
                  <a:lnTo>
                    <a:pt x="72" y="33"/>
                  </a:lnTo>
                  <a:lnTo>
                    <a:pt x="81" y="28"/>
                  </a:lnTo>
                  <a:lnTo>
                    <a:pt x="91" y="28"/>
                  </a:lnTo>
                  <a:lnTo>
                    <a:pt x="91" y="23"/>
                  </a:lnTo>
                  <a:lnTo>
                    <a:pt x="96" y="19"/>
                  </a:lnTo>
                  <a:lnTo>
                    <a:pt x="96" y="14"/>
                  </a:lnTo>
                  <a:lnTo>
                    <a:pt x="91" y="9"/>
                  </a:lnTo>
                  <a:lnTo>
                    <a:pt x="91" y="4"/>
                  </a:lnTo>
                  <a:lnTo>
                    <a:pt x="86" y="4"/>
                  </a:lnTo>
                  <a:lnTo>
                    <a:pt x="86" y="0"/>
                  </a:lnTo>
                  <a:lnTo>
                    <a:pt x="76" y="0"/>
                  </a:lnTo>
                  <a:lnTo>
                    <a:pt x="81" y="4"/>
                  </a:lnTo>
                  <a:lnTo>
                    <a:pt x="86" y="9"/>
                  </a:lnTo>
                  <a:lnTo>
                    <a:pt x="86" y="14"/>
                  </a:lnTo>
                  <a:lnTo>
                    <a:pt x="81" y="14"/>
                  </a:lnTo>
                  <a:lnTo>
                    <a:pt x="81" y="19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18" name="Freeform 242"/>
            <p:cNvSpPr>
              <a:spLocks/>
            </p:cNvSpPr>
            <p:nvPr/>
          </p:nvSpPr>
          <p:spPr bwMode="auto">
            <a:xfrm>
              <a:off x="7939" y="6514"/>
              <a:ext cx="96" cy="44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23" y="19"/>
                </a:cxn>
                <a:cxn ang="0">
                  <a:pos x="23" y="0"/>
                </a:cxn>
                <a:cxn ang="0">
                  <a:pos x="28" y="0"/>
                </a:cxn>
                <a:cxn ang="0">
                  <a:pos x="28" y="19"/>
                </a:cxn>
                <a:cxn ang="0">
                  <a:pos x="72" y="19"/>
                </a:cxn>
                <a:cxn ang="0">
                  <a:pos x="76" y="19"/>
                </a:cxn>
                <a:cxn ang="0">
                  <a:pos x="81" y="19"/>
                </a:cxn>
                <a:cxn ang="0">
                  <a:pos x="81" y="14"/>
                </a:cxn>
                <a:cxn ang="0">
                  <a:pos x="86" y="14"/>
                </a:cxn>
                <a:cxn ang="0">
                  <a:pos x="86" y="9"/>
                </a:cxn>
                <a:cxn ang="0">
                  <a:pos x="81" y="4"/>
                </a:cxn>
                <a:cxn ang="0">
                  <a:pos x="76" y="0"/>
                </a:cxn>
                <a:cxn ang="0">
                  <a:pos x="81" y="0"/>
                </a:cxn>
                <a:cxn ang="0">
                  <a:pos x="86" y="0"/>
                </a:cxn>
                <a:cxn ang="0">
                  <a:pos x="86" y="4"/>
                </a:cxn>
                <a:cxn ang="0">
                  <a:pos x="91" y="4"/>
                </a:cxn>
                <a:cxn ang="0">
                  <a:pos x="91" y="9"/>
                </a:cxn>
                <a:cxn ang="0">
                  <a:pos x="96" y="14"/>
                </a:cxn>
                <a:cxn ang="0">
                  <a:pos x="96" y="19"/>
                </a:cxn>
                <a:cxn ang="0">
                  <a:pos x="91" y="23"/>
                </a:cxn>
                <a:cxn ang="0">
                  <a:pos x="91" y="28"/>
                </a:cxn>
                <a:cxn ang="0">
                  <a:pos x="86" y="28"/>
                </a:cxn>
                <a:cxn ang="0">
                  <a:pos x="81" y="28"/>
                </a:cxn>
                <a:cxn ang="0">
                  <a:pos x="72" y="33"/>
                </a:cxn>
                <a:cxn ang="0">
                  <a:pos x="28" y="33"/>
                </a:cxn>
                <a:cxn ang="0">
                  <a:pos x="28" y="43"/>
                </a:cxn>
                <a:cxn ang="0">
                  <a:pos x="23" y="43"/>
                </a:cxn>
                <a:cxn ang="0">
                  <a:pos x="23" y="38"/>
                </a:cxn>
                <a:cxn ang="0">
                  <a:pos x="19" y="33"/>
                </a:cxn>
                <a:cxn ang="0">
                  <a:pos x="14" y="28"/>
                </a:cxn>
                <a:cxn ang="0">
                  <a:pos x="9" y="23"/>
                </a:cxn>
                <a:cxn ang="0">
                  <a:pos x="4" y="23"/>
                </a:cxn>
                <a:cxn ang="0">
                  <a:pos x="0" y="19"/>
                </a:cxn>
              </a:cxnLst>
              <a:rect l="0" t="0" r="r" b="b"/>
              <a:pathLst>
                <a:path w="96" h="44">
                  <a:moveTo>
                    <a:pt x="0" y="19"/>
                  </a:moveTo>
                  <a:lnTo>
                    <a:pt x="23" y="19"/>
                  </a:lnTo>
                  <a:lnTo>
                    <a:pt x="23" y="0"/>
                  </a:lnTo>
                  <a:lnTo>
                    <a:pt x="28" y="0"/>
                  </a:lnTo>
                  <a:lnTo>
                    <a:pt x="28" y="19"/>
                  </a:lnTo>
                  <a:lnTo>
                    <a:pt x="72" y="19"/>
                  </a:lnTo>
                  <a:lnTo>
                    <a:pt x="76" y="19"/>
                  </a:lnTo>
                  <a:lnTo>
                    <a:pt x="81" y="19"/>
                  </a:lnTo>
                  <a:lnTo>
                    <a:pt x="81" y="14"/>
                  </a:lnTo>
                  <a:lnTo>
                    <a:pt x="86" y="14"/>
                  </a:lnTo>
                  <a:lnTo>
                    <a:pt x="86" y="9"/>
                  </a:lnTo>
                  <a:lnTo>
                    <a:pt x="81" y="4"/>
                  </a:lnTo>
                  <a:lnTo>
                    <a:pt x="76" y="0"/>
                  </a:lnTo>
                  <a:lnTo>
                    <a:pt x="81" y="0"/>
                  </a:lnTo>
                  <a:lnTo>
                    <a:pt x="86" y="0"/>
                  </a:lnTo>
                  <a:lnTo>
                    <a:pt x="86" y="4"/>
                  </a:lnTo>
                  <a:lnTo>
                    <a:pt x="91" y="4"/>
                  </a:lnTo>
                  <a:lnTo>
                    <a:pt x="91" y="9"/>
                  </a:lnTo>
                  <a:lnTo>
                    <a:pt x="96" y="14"/>
                  </a:lnTo>
                  <a:lnTo>
                    <a:pt x="96" y="19"/>
                  </a:lnTo>
                  <a:lnTo>
                    <a:pt x="91" y="23"/>
                  </a:lnTo>
                  <a:lnTo>
                    <a:pt x="91" y="28"/>
                  </a:lnTo>
                  <a:lnTo>
                    <a:pt x="86" y="28"/>
                  </a:lnTo>
                  <a:lnTo>
                    <a:pt x="81" y="28"/>
                  </a:lnTo>
                  <a:lnTo>
                    <a:pt x="72" y="33"/>
                  </a:lnTo>
                  <a:lnTo>
                    <a:pt x="28" y="33"/>
                  </a:lnTo>
                  <a:lnTo>
                    <a:pt x="28" y="43"/>
                  </a:lnTo>
                  <a:lnTo>
                    <a:pt x="23" y="43"/>
                  </a:lnTo>
                  <a:lnTo>
                    <a:pt x="23" y="38"/>
                  </a:lnTo>
                  <a:lnTo>
                    <a:pt x="19" y="33"/>
                  </a:lnTo>
                  <a:lnTo>
                    <a:pt x="14" y="28"/>
                  </a:lnTo>
                  <a:lnTo>
                    <a:pt x="9" y="23"/>
                  </a:lnTo>
                  <a:lnTo>
                    <a:pt x="4" y="23"/>
                  </a:lnTo>
                  <a:lnTo>
                    <a:pt x="0" y="19"/>
                  </a:lnTo>
                </a:path>
              </a:pathLst>
            </a:custGeom>
            <a:noFill/>
            <a:ln w="4914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19" name="Freeform 243"/>
            <p:cNvSpPr>
              <a:spLocks/>
            </p:cNvSpPr>
            <p:nvPr/>
          </p:nvSpPr>
          <p:spPr bwMode="auto">
            <a:xfrm>
              <a:off x="5913" y="5713"/>
              <a:ext cx="643" cy="643"/>
            </a:xfrm>
            <a:custGeom>
              <a:avLst/>
              <a:gdLst/>
              <a:ahLst/>
              <a:cxnLst>
                <a:cxn ang="0">
                  <a:pos x="643" y="14"/>
                </a:cxn>
                <a:cxn ang="0">
                  <a:pos x="643" y="14"/>
                </a:cxn>
                <a:cxn ang="0">
                  <a:pos x="628" y="0"/>
                </a:cxn>
                <a:cxn ang="0">
                  <a:pos x="0" y="633"/>
                </a:cxn>
                <a:cxn ang="0">
                  <a:pos x="14" y="643"/>
                </a:cxn>
                <a:cxn ang="0">
                  <a:pos x="643" y="14"/>
                </a:cxn>
              </a:cxnLst>
              <a:rect l="0" t="0" r="r" b="b"/>
              <a:pathLst>
                <a:path w="643" h="643">
                  <a:moveTo>
                    <a:pt x="643" y="14"/>
                  </a:moveTo>
                  <a:lnTo>
                    <a:pt x="643" y="14"/>
                  </a:lnTo>
                  <a:lnTo>
                    <a:pt x="628" y="0"/>
                  </a:lnTo>
                  <a:lnTo>
                    <a:pt x="0" y="633"/>
                  </a:lnTo>
                  <a:lnTo>
                    <a:pt x="14" y="643"/>
                  </a:lnTo>
                  <a:lnTo>
                    <a:pt x="643" y="14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20" name="Freeform 244"/>
            <p:cNvSpPr>
              <a:spLocks/>
            </p:cNvSpPr>
            <p:nvPr/>
          </p:nvSpPr>
          <p:spPr bwMode="auto">
            <a:xfrm>
              <a:off x="5913" y="8017"/>
              <a:ext cx="663" cy="662"/>
            </a:xfrm>
            <a:custGeom>
              <a:avLst/>
              <a:gdLst/>
              <a:ahLst/>
              <a:cxnLst>
                <a:cxn ang="0">
                  <a:pos x="662" y="14"/>
                </a:cxn>
                <a:cxn ang="0">
                  <a:pos x="662" y="14"/>
                </a:cxn>
                <a:cxn ang="0">
                  <a:pos x="647" y="0"/>
                </a:cxn>
                <a:cxn ang="0">
                  <a:pos x="0" y="647"/>
                </a:cxn>
                <a:cxn ang="0">
                  <a:pos x="14" y="662"/>
                </a:cxn>
                <a:cxn ang="0">
                  <a:pos x="662" y="14"/>
                </a:cxn>
              </a:cxnLst>
              <a:rect l="0" t="0" r="r" b="b"/>
              <a:pathLst>
                <a:path w="663" h="662">
                  <a:moveTo>
                    <a:pt x="662" y="14"/>
                  </a:moveTo>
                  <a:lnTo>
                    <a:pt x="662" y="14"/>
                  </a:lnTo>
                  <a:lnTo>
                    <a:pt x="647" y="0"/>
                  </a:lnTo>
                  <a:lnTo>
                    <a:pt x="0" y="647"/>
                  </a:lnTo>
                  <a:lnTo>
                    <a:pt x="14" y="662"/>
                  </a:lnTo>
                  <a:lnTo>
                    <a:pt x="662" y="14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21" name="Freeform 245"/>
            <p:cNvSpPr>
              <a:spLocks/>
            </p:cNvSpPr>
            <p:nvPr/>
          </p:nvSpPr>
          <p:spPr bwMode="auto">
            <a:xfrm>
              <a:off x="6002" y="6390"/>
              <a:ext cx="0" cy="21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16"/>
                </a:cxn>
              </a:cxnLst>
              <a:rect l="0" t="0" r="r" b="b"/>
              <a:pathLst>
                <a:path h="2116">
                  <a:moveTo>
                    <a:pt x="0" y="0"/>
                  </a:moveTo>
                  <a:lnTo>
                    <a:pt x="0" y="2116"/>
                  </a:lnTo>
                </a:path>
              </a:pathLst>
            </a:custGeom>
            <a:noFill/>
            <a:ln w="10401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22" name="Freeform 246"/>
            <p:cNvSpPr>
              <a:spLocks/>
            </p:cNvSpPr>
            <p:nvPr/>
          </p:nvSpPr>
          <p:spPr bwMode="auto">
            <a:xfrm>
              <a:off x="5961" y="8314"/>
              <a:ext cx="106" cy="255"/>
            </a:xfrm>
            <a:custGeom>
              <a:avLst/>
              <a:gdLst/>
              <a:ahLst/>
              <a:cxnLst>
                <a:cxn ang="0">
                  <a:pos x="43" y="254"/>
                </a:cxn>
                <a:cxn ang="0">
                  <a:pos x="43" y="254"/>
                </a:cxn>
                <a:cxn ang="0">
                  <a:pos x="105" y="0"/>
                </a:cxn>
                <a:cxn ang="0">
                  <a:pos x="0" y="0"/>
                </a:cxn>
                <a:cxn ang="0">
                  <a:pos x="43" y="254"/>
                </a:cxn>
              </a:cxnLst>
              <a:rect l="0" t="0" r="r" b="b"/>
              <a:pathLst>
                <a:path w="106" h="255">
                  <a:moveTo>
                    <a:pt x="43" y="254"/>
                  </a:moveTo>
                  <a:lnTo>
                    <a:pt x="43" y="254"/>
                  </a:lnTo>
                  <a:lnTo>
                    <a:pt x="105" y="0"/>
                  </a:lnTo>
                  <a:lnTo>
                    <a:pt x="0" y="0"/>
                  </a:lnTo>
                  <a:lnTo>
                    <a:pt x="43" y="254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23" name="Freeform 247"/>
            <p:cNvSpPr>
              <a:spLocks/>
            </p:cNvSpPr>
            <p:nvPr/>
          </p:nvSpPr>
          <p:spPr bwMode="auto">
            <a:xfrm>
              <a:off x="5961" y="8314"/>
              <a:ext cx="106" cy="255"/>
            </a:xfrm>
            <a:custGeom>
              <a:avLst/>
              <a:gdLst/>
              <a:ahLst/>
              <a:cxnLst>
                <a:cxn ang="0">
                  <a:pos x="43" y="254"/>
                </a:cxn>
                <a:cxn ang="0">
                  <a:pos x="0" y="0"/>
                </a:cxn>
                <a:cxn ang="0">
                  <a:pos x="105" y="0"/>
                </a:cxn>
                <a:cxn ang="0">
                  <a:pos x="43" y="254"/>
                </a:cxn>
              </a:cxnLst>
              <a:rect l="0" t="0" r="r" b="b"/>
              <a:pathLst>
                <a:path w="106" h="255">
                  <a:moveTo>
                    <a:pt x="43" y="254"/>
                  </a:moveTo>
                  <a:lnTo>
                    <a:pt x="0" y="0"/>
                  </a:lnTo>
                  <a:lnTo>
                    <a:pt x="105" y="0"/>
                  </a:lnTo>
                  <a:lnTo>
                    <a:pt x="43" y="254"/>
                  </a:lnTo>
                </a:path>
              </a:pathLst>
            </a:custGeom>
            <a:noFill/>
            <a:ln w="3048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24" name="Freeform 248"/>
            <p:cNvSpPr>
              <a:spLocks/>
            </p:cNvSpPr>
            <p:nvPr/>
          </p:nvSpPr>
          <p:spPr bwMode="auto">
            <a:xfrm>
              <a:off x="5961" y="6265"/>
              <a:ext cx="106" cy="254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0" y="254"/>
                </a:cxn>
                <a:cxn ang="0">
                  <a:pos x="105" y="254"/>
                </a:cxn>
                <a:cxn ang="0">
                  <a:pos x="43" y="0"/>
                </a:cxn>
              </a:cxnLst>
              <a:rect l="0" t="0" r="r" b="b"/>
              <a:pathLst>
                <a:path w="106" h="254">
                  <a:moveTo>
                    <a:pt x="43" y="0"/>
                  </a:moveTo>
                  <a:lnTo>
                    <a:pt x="0" y="254"/>
                  </a:lnTo>
                  <a:lnTo>
                    <a:pt x="105" y="254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25" name="Freeform 249"/>
            <p:cNvSpPr>
              <a:spLocks/>
            </p:cNvSpPr>
            <p:nvPr/>
          </p:nvSpPr>
          <p:spPr bwMode="auto">
            <a:xfrm>
              <a:off x="5961" y="6265"/>
              <a:ext cx="106" cy="254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0" y="254"/>
                </a:cxn>
                <a:cxn ang="0">
                  <a:pos x="105" y="254"/>
                </a:cxn>
                <a:cxn ang="0">
                  <a:pos x="43" y="0"/>
                </a:cxn>
              </a:cxnLst>
              <a:rect l="0" t="0" r="r" b="b"/>
              <a:pathLst>
                <a:path w="106" h="254">
                  <a:moveTo>
                    <a:pt x="43" y="0"/>
                  </a:moveTo>
                  <a:lnTo>
                    <a:pt x="0" y="254"/>
                  </a:lnTo>
                  <a:lnTo>
                    <a:pt x="105" y="254"/>
                  </a:lnTo>
                  <a:lnTo>
                    <a:pt x="43" y="0"/>
                  </a:lnTo>
                </a:path>
              </a:pathLst>
            </a:custGeom>
            <a:noFill/>
            <a:ln w="3048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26" name="Rectangle 250"/>
            <p:cNvSpPr>
              <a:spLocks/>
            </p:cNvSpPr>
            <p:nvPr/>
          </p:nvSpPr>
          <p:spPr bwMode="auto">
            <a:xfrm>
              <a:off x="5481" y="7186"/>
              <a:ext cx="523" cy="54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27" name="Freeform 251"/>
            <p:cNvSpPr>
              <a:spLocks/>
            </p:cNvSpPr>
            <p:nvPr/>
          </p:nvSpPr>
          <p:spPr bwMode="auto">
            <a:xfrm>
              <a:off x="5606" y="7446"/>
              <a:ext cx="211" cy="177"/>
            </a:xfrm>
            <a:custGeom>
              <a:avLst/>
              <a:gdLst/>
              <a:ahLst/>
              <a:cxnLst>
                <a:cxn ang="0">
                  <a:pos x="201" y="110"/>
                </a:cxn>
                <a:cxn ang="0">
                  <a:pos x="196" y="110"/>
                </a:cxn>
                <a:cxn ang="0">
                  <a:pos x="196" y="115"/>
                </a:cxn>
                <a:cxn ang="0">
                  <a:pos x="187" y="115"/>
                </a:cxn>
                <a:cxn ang="0">
                  <a:pos x="177" y="110"/>
                </a:cxn>
                <a:cxn ang="0">
                  <a:pos x="167" y="110"/>
                </a:cxn>
                <a:cxn ang="0">
                  <a:pos x="158" y="105"/>
                </a:cxn>
                <a:cxn ang="0">
                  <a:pos x="14" y="67"/>
                </a:cxn>
                <a:cxn ang="0">
                  <a:pos x="14" y="28"/>
                </a:cxn>
                <a:cxn ang="0">
                  <a:pos x="19" y="28"/>
                </a:cxn>
                <a:cxn ang="0">
                  <a:pos x="19" y="23"/>
                </a:cxn>
                <a:cxn ang="0">
                  <a:pos x="23" y="23"/>
                </a:cxn>
                <a:cxn ang="0">
                  <a:pos x="28" y="19"/>
                </a:cxn>
                <a:cxn ang="0">
                  <a:pos x="43" y="19"/>
                </a:cxn>
                <a:cxn ang="0">
                  <a:pos x="47" y="23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0" y="0"/>
                </a:cxn>
                <a:cxn ang="0">
                  <a:pos x="0" y="153"/>
                </a:cxn>
                <a:cxn ang="0">
                  <a:pos x="57" y="167"/>
                </a:cxn>
                <a:cxn ang="0">
                  <a:pos x="57" y="163"/>
                </a:cxn>
                <a:cxn ang="0">
                  <a:pos x="47" y="158"/>
                </a:cxn>
                <a:cxn ang="0">
                  <a:pos x="43" y="158"/>
                </a:cxn>
                <a:cxn ang="0">
                  <a:pos x="38" y="153"/>
                </a:cxn>
                <a:cxn ang="0">
                  <a:pos x="33" y="148"/>
                </a:cxn>
                <a:cxn ang="0">
                  <a:pos x="28" y="148"/>
                </a:cxn>
                <a:cxn ang="0">
                  <a:pos x="23" y="143"/>
                </a:cxn>
                <a:cxn ang="0">
                  <a:pos x="19" y="139"/>
                </a:cxn>
                <a:cxn ang="0">
                  <a:pos x="19" y="134"/>
                </a:cxn>
                <a:cxn ang="0">
                  <a:pos x="14" y="129"/>
                </a:cxn>
                <a:cxn ang="0">
                  <a:pos x="14" y="91"/>
                </a:cxn>
                <a:cxn ang="0">
                  <a:pos x="163" y="134"/>
                </a:cxn>
                <a:cxn ang="0">
                  <a:pos x="172" y="139"/>
                </a:cxn>
                <a:cxn ang="0">
                  <a:pos x="177" y="139"/>
                </a:cxn>
                <a:cxn ang="0">
                  <a:pos x="187" y="143"/>
                </a:cxn>
                <a:cxn ang="0">
                  <a:pos x="192" y="143"/>
                </a:cxn>
                <a:cxn ang="0">
                  <a:pos x="192" y="148"/>
                </a:cxn>
                <a:cxn ang="0">
                  <a:pos x="196" y="148"/>
                </a:cxn>
                <a:cxn ang="0">
                  <a:pos x="201" y="153"/>
                </a:cxn>
                <a:cxn ang="0">
                  <a:pos x="201" y="177"/>
                </a:cxn>
                <a:cxn ang="0">
                  <a:pos x="211" y="177"/>
                </a:cxn>
                <a:cxn ang="0">
                  <a:pos x="211" y="86"/>
                </a:cxn>
                <a:cxn ang="0">
                  <a:pos x="201" y="86"/>
                </a:cxn>
                <a:cxn ang="0">
                  <a:pos x="201" y="110"/>
                </a:cxn>
              </a:cxnLst>
              <a:rect l="0" t="0" r="r" b="b"/>
              <a:pathLst>
                <a:path w="211" h="177">
                  <a:moveTo>
                    <a:pt x="201" y="110"/>
                  </a:moveTo>
                  <a:lnTo>
                    <a:pt x="196" y="110"/>
                  </a:lnTo>
                  <a:lnTo>
                    <a:pt x="196" y="115"/>
                  </a:lnTo>
                  <a:lnTo>
                    <a:pt x="187" y="115"/>
                  </a:lnTo>
                  <a:lnTo>
                    <a:pt x="177" y="110"/>
                  </a:lnTo>
                  <a:lnTo>
                    <a:pt x="167" y="110"/>
                  </a:lnTo>
                  <a:lnTo>
                    <a:pt x="158" y="105"/>
                  </a:lnTo>
                  <a:lnTo>
                    <a:pt x="14" y="67"/>
                  </a:lnTo>
                  <a:lnTo>
                    <a:pt x="14" y="28"/>
                  </a:lnTo>
                  <a:lnTo>
                    <a:pt x="19" y="28"/>
                  </a:lnTo>
                  <a:lnTo>
                    <a:pt x="19" y="23"/>
                  </a:lnTo>
                  <a:lnTo>
                    <a:pt x="23" y="23"/>
                  </a:lnTo>
                  <a:lnTo>
                    <a:pt x="28" y="19"/>
                  </a:lnTo>
                  <a:lnTo>
                    <a:pt x="43" y="19"/>
                  </a:lnTo>
                  <a:lnTo>
                    <a:pt x="47" y="23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0" y="0"/>
                  </a:lnTo>
                  <a:lnTo>
                    <a:pt x="0" y="153"/>
                  </a:lnTo>
                  <a:lnTo>
                    <a:pt x="57" y="167"/>
                  </a:lnTo>
                  <a:lnTo>
                    <a:pt x="57" y="163"/>
                  </a:lnTo>
                  <a:lnTo>
                    <a:pt x="47" y="158"/>
                  </a:lnTo>
                  <a:lnTo>
                    <a:pt x="43" y="158"/>
                  </a:lnTo>
                  <a:lnTo>
                    <a:pt x="38" y="153"/>
                  </a:lnTo>
                  <a:lnTo>
                    <a:pt x="33" y="148"/>
                  </a:lnTo>
                  <a:lnTo>
                    <a:pt x="28" y="148"/>
                  </a:lnTo>
                  <a:lnTo>
                    <a:pt x="23" y="143"/>
                  </a:lnTo>
                  <a:lnTo>
                    <a:pt x="19" y="139"/>
                  </a:lnTo>
                  <a:lnTo>
                    <a:pt x="19" y="134"/>
                  </a:lnTo>
                  <a:lnTo>
                    <a:pt x="14" y="129"/>
                  </a:lnTo>
                  <a:lnTo>
                    <a:pt x="14" y="91"/>
                  </a:lnTo>
                  <a:lnTo>
                    <a:pt x="163" y="134"/>
                  </a:lnTo>
                  <a:lnTo>
                    <a:pt x="172" y="139"/>
                  </a:lnTo>
                  <a:lnTo>
                    <a:pt x="177" y="139"/>
                  </a:lnTo>
                  <a:lnTo>
                    <a:pt x="187" y="143"/>
                  </a:lnTo>
                  <a:lnTo>
                    <a:pt x="192" y="143"/>
                  </a:lnTo>
                  <a:lnTo>
                    <a:pt x="192" y="148"/>
                  </a:lnTo>
                  <a:lnTo>
                    <a:pt x="196" y="148"/>
                  </a:lnTo>
                  <a:lnTo>
                    <a:pt x="201" y="153"/>
                  </a:lnTo>
                  <a:lnTo>
                    <a:pt x="201" y="177"/>
                  </a:lnTo>
                  <a:lnTo>
                    <a:pt x="211" y="177"/>
                  </a:lnTo>
                  <a:lnTo>
                    <a:pt x="211" y="86"/>
                  </a:lnTo>
                  <a:lnTo>
                    <a:pt x="201" y="86"/>
                  </a:lnTo>
                  <a:lnTo>
                    <a:pt x="201" y="11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28" name="Freeform 252"/>
            <p:cNvSpPr>
              <a:spLocks/>
            </p:cNvSpPr>
            <p:nvPr/>
          </p:nvSpPr>
          <p:spPr bwMode="auto">
            <a:xfrm>
              <a:off x="5827" y="7431"/>
              <a:ext cx="115" cy="48"/>
            </a:xfrm>
            <a:custGeom>
              <a:avLst/>
              <a:gdLst/>
              <a:ahLst/>
              <a:cxnLst>
                <a:cxn ang="0">
                  <a:pos x="28" y="19"/>
                </a:cxn>
                <a:cxn ang="0">
                  <a:pos x="0" y="19"/>
                </a:cxn>
                <a:cxn ang="0">
                  <a:pos x="0" y="24"/>
                </a:cxn>
                <a:cxn ang="0">
                  <a:pos x="9" y="28"/>
                </a:cxn>
                <a:cxn ang="0">
                  <a:pos x="14" y="28"/>
                </a:cxn>
                <a:cxn ang="0">
                  <a:pos x="19" y="33"/>
                </a:cxn>
                <a:cxn ang="0">
                  <a:pos x="23" y="38"/>
                </a:cxn>
                <a:cxn ang="0">
                  <a:pos x="28" y="43"/>
                </a:cxn>
                <a:cxn ang="0">
                  <a:pos x="33" y="48"/>
                </a:cxn>
                <a:cxn ang="0">
                  <a:pos x="38" y="48"/>
                </a:cxn>
                <a:cxn ang="0">
                  <a:pos x="38" y="33"/>
                </a:cxn>
                <a:cxn ang="0">
                  <a:pos x="110" y="33"/>
                </a:cxn>
                <a:cxn ang="0">
                  <a:pos x="110" y="28"/>
                </a:cxn>
                <a:cxn ang="0">
                  <a:pos x="115" y="28"/>
                </a:cxn>
                <a:cxn ang="0">
                  <a:pos x="115" y="14"/>
                </a:cxn>
                <a:cxn ang="0">
                  <a:pos x="110" y="9"/>
                </a:cxn>
                <a:cxn ang="0">
                  <a:pos x="110" y="4"/>
                </a:cxn>
                <a:cxn ang="0">
                  <a:pos x="105" y="0"/>
                </a:cxn>
                <a:cxn ang="0">
                  <a:pos x="95" y="0"/>
                </a:cxn>
                <a:cxn ang="0">
                  <a:pos x="100" y="4"/>
                </a:cxn>
                <a:cxn ang="0">
                  <a:pos x="105" y="9"/>
                </a:cxn>
                <a:cxn ang="0">
                  <a:pos x="105" y="14"/>
                </a:cxn>
                <a:cxn ang="0">
                  <a:pos x="100" y="19"/>
                </a:cxn>
                <a:cxn ang="0">
                  <a:pos x="38" y="19"/>
                </a:cxn>
                <a:cxn ang="0">
                  <a:pos x="38" y="0"/>
                </a:cxn>
                <a:cxn ang="0">
                  <a:pos x="28" y="0"/>
                </a:cxn>
                <a:cxn ang="0">
                  <a:pos x="28" y="19"/>
                </a:cxn>
              </a:cxnLst>
              <a:rect l="0" t="0" r="r" b="b"/>
              <a:pathLst>
                <a:path w="115" h="48">
                  <a:moveTo>
                    <a:pt x="28" y="19"/>
                  </a:moveTo>
                  <a:lnTo>
                    <a:pt x="0" y="19"/>
                  </a:lnTo>
                  <a:lnTo>
                    <a:pt x="0" y="24"/>
                  </a:lnTo>
                  <a:lnTo>
                    <a:pt x="9" y="28"/>
                  </a:lnTo>
                  <a:lnTo>
                    <a:pt x="14" y="28"/>
                  </a:lnTo>
                  <a:lnTo>
                    <a:pt x="19" y="33"/>
                  </a:lnTo>
                  <a:lnTo>
                    <a:pt x="23" y="38"/>
                  </a:lnTo>
                  <a:lnTo>
                    <a:pt x="28" y="43"/>
                  </a:lnTo>
                  <a:lnTo>
                    <a:pt x="33" y="48"/>
                  </a:lnTo>
                  <a:lnTo>
                    <a:pt x="38" y="48"/>
                  </a:lnTo>
                  <a:lnTo>
                    <a:pt x="38" y="33"/>
                  </a:lnTo>
                  <a:lnTo>
                    <a:pt x="110" y="33"/>
                  </a:lnTo>
                  <a:lnTo>
                    <a:pt x="110" y="28"/>
                  </a:lnTo>
                  <a:lnTo>
                    <a:pt x="115" y="28"/>
                  </a:lnTo>
                  <a:lnTo>
                    <a:pt x="115" y="14"/>
                  </a:lnTo>
                  <a:lnTo>
                    <a:pt x="110" y="9"/>
                  </a:lnTo>
                  <a:lnTo>
                    <a:pt x="110" y="4"/>
                  </a:lnTo>
                  <a:lnTo>
                    <a:pt x="105" y="0"/>
                  </a:lnTo>
                  <a:lnTo>
                    <a:pt x="95" y="0"/>
                  </a:lnTo>
                  <a:lnTo>
                    <a:pt x="100" y="4"/>
                  </a:lnTo>
                  <a:lnTo>
                    <a:pt x="105" y="9"/>
                  </a:lnTo>
                  <a:lnTo>
                    <a:pt x="105" y="14"/>
                  </a:lnTo>
                  <a:lnTo>
                    <a:pt x="100" y="19"/>
                  </a:lnTo>
                  <a:lnTo>
                    <a:pt x="38" y="19"/>
                  </a:lnTo>
                  <a:lnTo>
                    <a:pt x="38" y="0"/>
                  </a:lnTo>
                  <a:lnTo>
                    <a:pt x="28" y="0"/>
                  </a:lnTo>
                  <a:lnTo>
                    <a:pt x="28" y="19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29" name="Freeform 253"/>
            <p:cNvSpPr>
              <a:spLocks/>
            </p:cNvSpPr>
            <p:nvPr/>
          </p:nvSpPr>
          <p:spPr bwMode="auto">
            <a:xfrm>
              <a:off x="5827" y="7431"/>
              <a:ext cx="115" cy="48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28" y="19"/>
                </a:cxn>
                <a:cxn ang="0">
                  <a:pos x="28" y="0"/>
                </a:cxn>
                <a:cxn ang="0">
                  <a:pos x="38" y="0"/>
                </a:cxn>
                <a:cxn ang="0">
                  <a:pos x="38" y="19"/>
                </a:cxn>
                <a:cxn ang="0">
                  <a:pos x="91" y="19"/>
                </a:cxn>
                <a:cxn ang="0">
                  <a:pos x="95" y="19"/>
                </a:cxn>
                <a:cxn ang="0">
                  <a:pos x="100" y="19"/>
                </a:cxn>
                <a:cxn ang="0">
                  <a:pos x="105" y="14"/>
                </a:cxn>
                <a:cxn ang="0">
                  <a:pos x="105" y="9"/>
                </a:cxn>
                <a:cxn ang="0">
                  <a:pos x="100" y="4"/>
                </a:cxn>
                <a:cxn ang="0">
                  <a:pos x="95" y="0"/>
                </a:cxn>
                <a:cxn ang="0">
                  <a:pos x="100" y="0"/>
                </a:cxn>
                <a:cxn ang="0">
                  <a:pos x="105" y="0"/>
                </a:cxn>
                <a:cxn ang="0">
                  <a:pos x="110" y="4"/>
                </a:cxn>
                <a:cxn ang="0">
                  <a:pos x="110" y="9"/>
                </a:cxn>
                <a:cxn ang="0">
                  <a:pos x="115" y="14"/>
                </a:cxn>
                <a:cxn ang="0">
                  <a:pos x="115" y="19"/>
                </a:cxn>
                <a:cxn ang="0">
                  <a:pos x="115" y="24"/>
                </a:cxn>
                <a:cxn ang="0">
                  <a:pos x="115" y="28"/>
                </a:cxn>
                <a:cxn ang="0">
                  <a:pos x="110" y="28"/>
                </a:cxn>
                <a:cxn ang="0">
                  <a:pos x="110" y="33"/>
                </a:cxn>
                <a:cxn ang="0">
                  <a:pos x="105" y="33"/>
                </a:cxn>
                <a:cxn ang="0">
                  <a:pos x="100" y="33"/>
                </a:cxn>
                <a:cxn ang="0">
                  <a:pos x="95" y="33"/>
                </a:cxn>
                <a:cxn ang="0">
                  <a:pos x="91" y="33"/>
                </a:cxn>
                <a:cxn ang="0">
                  <a:pos x="38" y="33"/>
                </a:cxn>
                <a:cxn ang="0">
                  <a:pos x="38" y="48"/>
                </a:cxn>
                <a:cxn ang="0">
                  <a:pos x="33" y="48"/>
                </a:cxn>
                <a:cxn ang="0">
                  <a:pos x="28" y="43"/>
                </a:cxn>
                <a:cxn ang="0">
                  <a:pos x="23" y="38"/>
                </a:cxn>
                <a:cxn ang="0">
                  <a:pos x="19" y="33"/>
                </a:cxn>
                <a:cxn ang="0">
                  <a:pos x="14" y="28"/>
                </a:cxn>
                <a:cxn ang="0">
                  <a:pos x="9" y="28"/>
                </a:cxn>
                <a:cxn ang="0">
                  <a:pos x="0" y="24"/>
                </a:cxn>
                <a:cxn ang="0">
                  <a:pos x="0" y="19"/>
                </a:cxn>
              </a:cxnLst>
              <a:rect l="0" t="0" r="r" b="b"/>
              <a:pathLst>
                <a:path w="115" h="48">
                  <a:moveTo>
                    <a:pt x="0" y="19"/>
                  </a:moveTo>
                  <a:lnTo>
                    <a:pt x="28" y="19"/>
                  </a:lnTo>
                  <a:lnTo>
                    <a:pt x="28" y="0"/>
                  </a:lnTo>
                  <a:lnTo>
                    <a:pt x="38" y="0"/>
                  </a:lnTo>
                  <a:lnTo>
                    <a:pt x="38" y="19"/>
                  </a:lnTo>
                  <a:lnTo>
                    <a:pt x="91" y="19"/>
                  </a:lnTo>
                  <a:lnTo>
                    <a:pt x="95" y="19"/>
                  </a:lnTo>
                  <a:lnTo>
                    <a:pt x="100" y="19"/>
                  </a:lnTo>
                  <a:lnTo>
                    <a:pt x="105" y="14"/>
                  </a:lnTo>
                  <a:lnTo>
                    <a:pt x="105" y="9"/>
                  </a:lnTo>
                  <a:lnTo>
                    <a:pt x="100" y="4"/>
                  </a:lnTo>
                  <a:lnTo>
                    <a:pt x="95" y="0"/>
                  </a:lnTo>
                  <a:lnTo>
                    <a:pt x="100" y="0"/>
                  </a:lnTo>
                  <a:lnTo>
                    <a:pt x="105" y="0"/>
                  </a:lnTo>
                  <a:lnTo>
                    <a:pt x="110" y="4"/>
                  </a:lnTo>
                  <a:lnTo>
                    <a:pt x="110" y="9"/>
                  </a:lnTo>
                  <a:lnTo>
                    <a:pt x="115" y="14"/>
                  </a:lnTo>
                  <a:lnTo>
                    <a:pt x="115" y="19"/>
                  </a:lnTo>
                  <a:lnTo>
                    <a:pt x="115" y="24"/>
                  </a:lnTo>
                  <a:lnTo>
                    <a:pt x="115" y="28"/>
                  </a:lnTo>
                  <a:lnTo>
                    <a:pt x="110" y="28"/>
                  </a:lnTo>
                  <a:lnTo>
                    <a:pt x="110" y="33"/>
                  </a:lnTo>
                  <a:lnTo>
                    <a:pt x="105" y="33"/>
                  </a:lnTo>
                  <a:lnTo>
                    <a:pt x="100" y="33"/>
                  </a:lnTo>
                  <a:lnTo>
                    <a:pt x="95" y="33"/>
                  </a:lnTo>
                  <a:lnTo>
                    <a:pt x="91" y="33"/>
                  </a:lnTo>
                  <a:lnTo>
                    <a:pt x="38" y="33"/>
                  </a:lnTo>
                  <a:lnTo>
                    <a:pt x="38" y="48"/>
                  </a:lnTo>
                  <a:lnTo>
                    <a:pt x="33" y="48"/>
                  </a:lnTo>
                  <a:lnTo>
                    <a:pt x="28" y="43"/>
                  </a:lnTo>
                  <a:lnTo>
                    <a:pt x="23" y="38"/>
                  </a:lnTo>
                  <a:lnTo>
                    <a:pt x="19" y="33"/>
                  </a:lnTo>
                  <a:lnTo>
                    <a:pt x="14" y="28"/>
                  </a:lnTo>
                  <a:lnTo>
                    <a:pt x="9" y="28"/>
                  </a:lnTo>
                  <a:lnTo>
                    <a:pt x="0" y="24"/>
                  </a:lnTo>
                  <a:lnTo>
                    <a:pt x="0" y="19"/>
                  </a:lnTo>
                  <a:close/>
                </a:path>
              </a:pathLst>
            </a:custGeom>
            <a:noFill/>
            <a:ln w="4914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30" name="Freeform 254"/>
            <p:cNvSpPr>
              <a:spLocks/>
            </p:cNvSpPr>
            <p:nvPr/>
          </p:nvSpPr>
          <p:spPr bwMode="auto">
            <a:xfrm>
              <a:off x="5812" y="7369"/>
              <a:ext cx="130" cy="48"/>
            </a:xfrm>
            <a:custGeom>
              <a:avLst/>
              <a:gdLst/>
              <a:ahLst/>
              <a:cxnLst>
                <a:cxn ang="0">
                  <a:pos x="14" y="48"/>
                </a:cxn>
                <a:cxn ang="0">
                  <a:pos x="19" y="48"/>
                </a:cxn>
                <a:cxn ang="0">
                  <a:pos x="14" y="43"/>
                </a:cxn>
                <a:cxn ang="0">
                  <a:pos x="14" y="38"/>
                </a:cxn>
                <a:cxn ang="0">
                  <a:pos x="19" y="33"/>
                </a:cxn>
                <a:cxn ang="0">
                  <a:pos x="28" y="28"/>
                </a:cxn>
                <a:cxn ang="0">
                  <a:pos x="105" y="28"/>
                </a:cxn>
                <a:cxn ang="0">
                  <a:pos x="115" y="33"/>
                </a:cxn>
                <a:cxn ang="0">
                  <a:pos x="124" y="33"/>
                </a:cxn>
                <a:cxn ang="0">
                  <a:pos x="124" y="48"/>
                </a:cxn>
                <a:cxn ang="0">
                  <a:pos x="129" y="48"/>
                </a:cxn>
                <a:cxn ang="0">
                  <a:pos x="129" y="0"/>
                </a:cxn>
                <a:cxn ang="0">
                  <a:pos x="124" y="0"/>
                </a:cxn>
                <a:cxn ang="0">
                  <a:pos x="124" y="9"/>
                </a:cxn>
                <a:cxn ang="0">
                  <a:pos x="120" y="14"/>
                </a:cxn>
                <a:cxn ang="0">
                  <a:pos x="0" y="14"/>
                </a:cxn>
                <a:cxn ang="0">
                  <a:pos x="0" y="19"/>
                </a:cxn>
                <a:cxn ang="0">
                  <a:pos x="14" y="48"/>
                </a:cxn>
              </a:cxnLst>
              <a:rect l="0" t="0" r="r" b="b"/>
              <a:pathLst>
                <a:path w="130" h="48">
                  <a:moveTo>
                    <a:pt x="14" y="48"/>
                  </a:moveTo>
                  <a:lnTo>
                    <a:pt x="19" y="48"/>
                  </a:lnTo>
                  <a:lnTo>
                    <a:pt x="14" y="43"/>
                  </a:lnTo>
                  <a:lnTo>
                    <a:pt x="14" y="38"/>
                  </a:lnTo>
                  <a:lnTo>
                    <a:pt x="19" y="33"/>
                  </a:lnTo>
                  <a:lnTo>
                    <a:pt x="28" y="28"/>
                  </a:lnTo>
                  <a:lnTo>
                    <a:pt x="105" y="28"/>
                  </a:lnTo>
                  <a:lnTo>
                    <a:pt x="115" y="33"/>
                  </a:lnTo>
                  <a:lnTo>
                    <a:pt x="124" y="33"/>
                  </a:lnTo>
                  <a:lnTo>
                    <a:pt x="124" y="48"/>
                  </a:lnTo>
                  <a:lnTo>
                    <a:pt x="129" y="48"/>
                  </a:lnTo>
                  <a:lnTo>
                    <a:pt x="129" y="0"/>
                  </a:lnTo>
                  <a:lnTo>
                    <a:pt x="124" y="0"/>
                  </a:lnTo>
                  <a:lnTo>
                    <a:pt x="124" y="9"/>
                  </a:lnTo>
                  <a:lnTo>
                    <a:pt x="120" y="14"/>
                  </a:lnTo>
                  <a:lnTo>
                    <a:pt x="0" y="14"/>
                  </a:lnTo>
                  <a:lnTo>
                    <a:pt x="0" y="19"/>
                  </a:lnTo>
                  <a:lnTo>
                    <a:pt x="14" y="48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31" name="Freeform 255"/>
            <p:cNvSpPr>
              <a:spLocks/>
            </p:cNvSpPr>
            <p:nvPr/>
          </p:nvSpPr>
          <p:spPr bwMode="auto">
            <a:xfrm>
              <a:off x="5812" y="7369"/>
              <a:ext cx="130" cy="48"/>
            </a:xfrm>
            <a:custGeom>
              <a:avLst/>
              <a:gdLst/>
              <a:ahLst/>
              <a:cxnLst>
                <a:cxn ang="0">
                  <a:pos x="14" y="48"/>
                </a:cxn>
                <a:cxn ang="0">
                  <a:pos x="0" y="19"/>
                </a:cxn>
                <a:cxn ang="0">
                  <a:pos x="0" y="14"/>
                </a:cxn>
                <a:cxn ang="0">
                  <a:pos x="105" y="14"/>
                </a:cxn>
                <a:cxn ang="0">
                  <a:pos x="115" y="14"/>
                </a:cxn>
                <a:cxn ang="0">
                  <a:pos x="120" y="14"/>
                </a:cxn>
                <a:cxn ang="0">
                  <a:pos x="124" y="9"/>
                </a:cxn>
                <a:cxn ang="0">
                  <a:pos x="124" y="4"/>
                </a:cxn>
                <a:cxn ang="0">
                  <a:pos x="124" y="0"/>
                </a:cxn>
                <a:cxn ang="0">
                  <a:pos x="129" y="0"/>
                </a:cxn>
                <a:cxn ang="0">
                  <a:pos x="129" y="48"/>
                </a:cxn>
                <a:cxn ang="0">
                  <a:pos x="124" y="48"/>
                </a:cxn>
                <a:cxn ang="0">
                  <a:pos x="124" y="38"/>
                </a:cxn>
                <a:cxn ang="0">
                  <a:pos x="124" y="33"/>
                </a:cxn>
                <a:cxn ang="0">
                  <a:pos x="120" y="33"/>
                </a:cxn>
                <a:cxn ang="0">
                  <a:pos x="115" y="33"/>
                </a:cxn>
                <a:cxn ang="0">
                  <a:pos x="105" y="28"/>
                </a:cxn>
                <a:cxn ang="0">
                  <a:pos x="38" y="28"/>
                </a:cxn>
                <a:cxn ang="0">
                  <a:pos x="28" y="28"/>
                </a:cxn>
                <a:cxn ang="0">
                  <a:pos x="19" y="33"/>
                </a:cxn>
                <a:cxn ang="0">
                  <a:pos x="14" y="38"/>
                </a:cxn>
                <a:cxn ang="0">
                  <a:pos x="14" y="43"/>
                </a:cxn>
                <a:cxn ang="0">
                  <a:pos x="19" y="48"/>
                </a:cxn>
                <a:cxn ang="0">
                  <a:pos x="14" y="48"/>
                </a:cxn>
              </a:cxnLst>
              <a:rect l="0" t="0" r="r" b="b"/>
              <a:pathLst>
                <a:path w="130" h="48">
                  <a:moveTo>
                    <a:pt x="14" y="48"/>
                  </a:moveTo>
                  <a:lnTo>
                    <a:pt x="0" y="19"/>
                  </a:lnTo>
                  <a:lnTo>
                    <a:pt x="0" y="14"/>
                  </a:lnTo>
                  <a:lnTo>
                    <a:pt x="105" y="14"/>
                  </a:lnTo>
                  <a:lnTo>
                    <a:pt x="115" y="14"/>
                  </a:lnTo>
                  <a:lnTo>
                    <a:pt x="120" y="14"/>
                  </a:lnTo>
                  <a:lnTo>
                    <a:pt x="124" y="9"/>
                  </a:lnTo>
                  <a:lnTo>
                    <a:pt x="124" y="4"/>
                  </a:lnTo>
                  <a:lnTo>
                    <a:pt x="124" y="0"/>
                  </a:lnTo>
                  <a:lnTo>
                    <a:pt x="129" y="0"/>
                  </a:lnTo>
                  <a:lnTo>
                    <a:pt x="129" y="48"/>
                  </a:lnTo>
                  <a:lnTo>
                    <a:pt x="124" y="48"/>
                  </a:lnTo>
                  <a:lnTo>
                    <a:pt x="124" y="38"/>
                  </a:lnTo>
                  <a:lnTo>
                    <a:pt x="124" y="33"/>
                  </a:lnTo>
                  <a:lnTo>
                    <a:pt x="120" y="33"/>
                  </a:lnTo>
                  <a:lnTo>
                    <a:pt x="115" y="33"/>
                  </a:lnTo>
                  <a:lnTo>
                    <a:pt x="105" y="28"/>
                  </a:lnTo>
                  <a:lnTo>
                    <a:pt x="38" y="28"/>
                  </a:lnTo>
                  <a:lnTo>
                    <a:pt x="28" y="28"/>
                  </a:lnTo>
                  <a:lnTo>
                    <a:pt x="19" y="33"/>
                  </a:lnTo>
                  <a:lnTo>
                    <a:pt x="14" y="38"/>
                  </a:lnTo>
                  <a:lnTo>
                    <a:pt x="14" y="43"/>
                  </a:lnTo>
                  <a:lnTo>
                    <a:pt x="19" y="48"/>
                  </a:lnTo>
                  <a:lnTo>
                    <a:pt x="14" y="48"/>
                  </a:lnTo>
                </a:path>
              </a:pathLst>
            </a:custGeom>
            <a:noFill/>
            <a:ln w="4914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32" name="Freeform 256"/>
            <p:cNvSpPr>
              <a:spLocks/>
            </p:cNvSpPr>
            <p:nvPr/>
          </p:nvSpPr>
          <p:spPr bwMode="auto">
            <a:xfrm>
              <a:off x="5572" y="7297"/>
              <a:ext cx="139" cy="120"/>
            </a:xfrm>
            <a:custGeom>
              <a:avLst/>
              <a:gdLst/>
              <a:ahLst/>
              <a:cxnLst>
                <a:cxn ang="0">
                  <a:pos x="4" y="57"/>
                </a:cxn>
                <a:cxn ang="0">
                  <a:pos x="0" y="57"/>
                </a:cxn>
                <a:cxn ang="0">
                  <a:pos x="0" y="120"/>
                </a:cxn>
                <a:cxn ang="0">
                  <a:pos x="4" y="120"/>
                </a:cxn>
                <a:cxn ang="0">
                  <a:pos x="4" y="105"/>
                </a:cxn>
                <a:cxn ang="0">
                  <a:pos x="9" y="100"/>
                </a:cxn>
                <a:cxn ang="0">
                  <a:pos x="129" y="100"/>
                </a:cxn>
                <a:cxn ang="0">
                  <a:pos x="134" y="105"/>
                </a:cxn>
                <a:cxn ang="0">
                  <a:pos x="134" y="120"/>
                </a:cxn>
                <a:cxn ang="0">
                  <a:pos x="139" y="120"/>
                </a:cxn>
                <a:cxn ang="0">
                  <a:pos x="139" y="9"/>
                </a:cxn>
                <a:cxn ang="0">
                  <a:pos x="100" y="0"/>
                </a:cxn>
                <a:cxn ang="0">
                  <a:pos x="100" y="4"/>
                </a:cxn>
                <a:cxn ang="0">
                  <a:pos x="105" y="4"/>
                </a:cxn>
                <a:cxn ang="0">
                  <a:pos x="110" y="9"/>
                </a:cxn>
                <a:cxn ang="0">
                  <a:pos x="115" y="9"/>
                </a:cxn>
                <a:cxn ang="0">
                  <a:pos x="120" y="14"/>
                </a:cxn>
                <a:cxn ang="0">
                  <a:pos x="124" y="19"/>
                </a:cxn>
                <a:cxn ang="0">
                  <a:pos x="124" y="23"/>
                </a:cxn>
                <a:cxn ang="0">
                  <a:pos x="129" y="28"/>
                </a:cxn>
                <a:cxn ang="0">
                  <a:pos x="129" y="71"/>
                </a:cxn>
                <a:cxn ang="0">
                  <a:pos x="124" y="76"/>
                </a:cxn>
                <a:cxn ang="0">
                  <a:pos x="4" y="76"/>
                </a:cxn>
                <a:cxn ang="0">
                  <a:pos x="4" y="57"/>
                </a:cxn>
              </a:cxnLst>
              <a:rect l="0" t="0" r="r" b="b"/>
              <a:pathLst>
                <a:path w="139" h="120">
                  <a:moveTo>
                    <a:pt x="4" y="57"/>
                  </a:moveTo>
                  <a:lnTo>
                    <a:pt x="0" y="57"/>
                  </a:lnTo>
                  <a:lnTo>
                    <a:pt x="0" y="120"/>
                  </a:lnTo>
                  <a:lnTo>
                    <a:pt x="4" y="120"/>
                  </a:lnTo>
                  <a:lnTo>
                    <a:pt x="4" y="105"/>
                  </a:lnTo>
                  <a:lnTo>
                    <a:pt x="9" y="100"/>
                  </a:lnTo>
                  <a:lnTo>
                    <a:pt x="129" y="100"/>
                  </a:lnTo>
                  <a:lnTo>
                    <a:pt x="134" y="105"/>
                  </a:lnTo>
                  <a:lnTo>
                    <a:pt x="134" y="120"/>
                  </a:lnTo>
                  <a:lnTo>
                    <a:pt x="139" y="120"/>
                  </a:lnTo>
                  <a:lnTo>
                    <a:pt x="139" y="9"/>
                  </a:lnTo>
                  <a:lnTo>
                    <a:pt x="100" y="0"/>
                  </a:lnTo>
                  <a:lnTo>
                    <a:pt x="100" y="4"/>
                  </a:lnTo>
                  <a:lnTo>
                    <a:pt x="105" y="4"/>
                  </a:lnTo>
                  <a:lnTo>
                    <a:pt x="110" y="9"/>
                  </a:lnTo>
                  <a:lnTo>
                    <a:pt x="115" y="9"/>
                  </a:lnTo>
                  <a:lnTo>
                    <a:pt x="120" y="14"/>
                  </a:lnTo>
                  <a:lnTo>
                    <a:pt x="124" y="19"/>
                  </a:lnTo>
                  <a:lnTo>
                    <a:pt x="124" y="23"/>
                  </a:lnTo>
                  <a:lnTo>
                    <a:pt x="129" y="28"/>
                  </a:lnTo>
                  <a:lnTo>
                    <a:pt x="129" y="71"/>
                  </a:lnTo>
                  <a:lnTo>
                    <a:pt x="124" y="76"/>
                  </a:lnTo>
                  <a:lnTo>
                    <a:pt x="4" y="76"/>
                  </a:lnTo>
                  <a:lnTo>
                    <a:pt x="4" y="57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33" name="Freeform 257"/>
            <p:cNvSpPr>
              <a:spLocks/>
            </p:cNvSpPr>
            <p:nvPr/>
          </p:nvSpPr>
          <p:spPr bwMode="auto">
            <a:xfrm>
              <a:off x="5572" y="7297"/>
              <a:ext cx="139" cy="120"/>
            </a:xfrm>
            <a:custGeom>
              <a:avLst/>
              <a:gdLst/>
              <a:ahLst/>
              <a:cxnLst>
                <a:cxn ang="0">
                  <a:pos x="100" y="4"/>
                </a:cxn>
                <a:cxn ang="0">
                  <a:pos x="100" y="0"/>
                </a:cxn>
                <a:cxn ang="0">
                  <a:pos x="139" y="9"/>
                </a:cxn>
                <a:cxn ang="0">
                  <a:pos x="139" y="120"/>
                </a:cxn>
                <a:cxn ang="0">
                  <a:pos x="134" y="120"/>
                </a:cxn>
                <a:cxn ang="0">
                  <a:pos x="134" y="115"/>
                </a:cxn>
                <a:cxn ang="0">
                  <a:pos x="134" y="110"/>
                </a:cxn>
                <a:cxn ang="0">
                  <a:pos x="134" y="105"/>
                </a:cxn>
                <a:cxn ang="0">
                  <a:pos x="129" y="100"/>
                </a:cxn>
                <a:cxn ang="0">
                  <a:pos x="124" y="100"/>
                </a:cxn>
                <a:cxn ang="0">
                  <a:pos x="120" y="100"/>
                </a:cxn>
                <a:cxn ang="0">
                  <a:pos x="115" y="100"/>
                </a:cxn>
                <a:cxn ang="0">
                  <a:pos x="23" y="100"/>
                </a:cxn>
                <a:cxn ang="0">
                  <a:pos x="19" y="100"/>
                </a:cxn>
                <a:cxn ang="0">
                  <a:pos x="14" y="100"/>
                </a:cxn>
                <a:cxn ang="0">
                  <a:pos x="9" y="100"/>
                </a:cxn>
                <a:cxn ang="0">
                  <a:pos x="4" y="105"/>
                </a:cxn>
                <a:cxn ang="0">
                  <a:pos x="4" y="110"/>
                </a:cxn>
                <a:cxn ang="0">
                  <a:pos x="4" y="115"/>
                </a:cxn>
                <a:cxn ang="0">
                  <a:pos x="4" y="120"/>
                </a:cxn>
                <a:cxn ang="0">
                  <a:pos x="0" y="120"/>
                </a:cxn>
                <a:cxn ang="0">
                  <a:pos x="0" y="57"/>
                </a:cxn>
                <a:cxn ang="0">
                  <a:pos x="4" y="57"/>
                </a:cxn>
                <a:cxn ang="0">
                  <a:pos x="4" y="62"/>
                </a:cxn>
                <a:cxn ang="0">
                  <a:pos x="4" y="67"/>
                </a:cxn>
                <a:cxn ang="0">
                  <a:pos x="4" y="71"/>
                </a:cxn>
                <a:cxn ang="0">
                  <a:pos x="4" y="76"/>
                </a:cxn>
                <a:cxn ang="0">
                  <a:pos x="9" y="76"/>
                </a:cxn>
                <a:cxn ang="0">
                  <a:pos x="14" y="76"/>
                </a:cxn>
                <a:cxn ang="0">
                  <a:pos x="19" y="76"/>
                </a:cxn>
                <a:cxn ang="0">
                  <a:pos x="23" y="76"/>
                </a:cxn>
                <a:cxn ang="0">
                  <a:pos x="115" y="76"/>
                </a:cxn>
                <a:cxn ang="0">
                  <a:pos x="120" y="76"/>
                </a:cxn>
                <a:cxn ang="0">
                  <a:pos x="124" y="76"/>
                </a:cxn>
                <a:cxn ang="0">
                  <a:pos x="129" y="71"/>
                </a:cxn>
                <a:cxn ang="0">
                  <a:pos x="129" y="67"/>
                </a:cxn>
                <a:cxn ang="0">
                  <a:pos x="129" y="57"/>
                </a:cxn>
                <a:cxn ang="0">
                  <a:pos x="129" y="47"/>
                </a:cxn>
                <a:cxn ang="0">
                  <a:pos x="129" y="38"/>
                </a:cxn>
                <a:cxn ang="0">
                  <a:pos x="129" y="33"/>
                </a:cxn>
                <a:cxn ang="0">
                  <a:pos x="129" y="28"/>
                </a:cxn>
                <a:cxn ang="0">
                  <a:pos x="124" y="23"/>
                </a:cxn>
                <a:cxn ang="0">
                  <a:pos x="124" y="19"/>
                </a:cxn>
                <a:cxn ang="0">
                  <a:pos x="120" y="14"/>
                </a:cxn>
                <a:cxn ang="0">
                  <a:pos x="115" y="9"/>
                </a:cxn>
                <a:cxn ang="0">
                  <a:pos x="110" y="9"/>
                </a:cxn>
                <a:cxn ang="0">
                  <a:pos x="105" y="4"/>
                </a:cxn>
                <a:cxn ang="0">
                  <a:pos x="100" y="4"/>
                </a:cxn>
              </a:cxnLst>
              <a:rect l="0" t="0" r="r" b="b"/>
              <a:pathLst>
                <a:path w="139" h="120">
                  <a:moveTo>
                    <a:pt x="100" y="4"/>
                  </a:moveTo>
                  <a:lnTo>
                    <a:pt x="100" y="0"/>
                  </a:lnTo>
                  <a:lnTo>
                    <a:pt x="139" y="9"/>
                  </a:lnTo>
                  <a:lnTo>
                    <a:pt x="139" y="120"/>
                  </a:lnTo>
                  <a:lnTo>
                    <a:pt x="134" y="120"/>
                  </a:lnTo>
                  <a:lnTo>
                    <a:pt x="134" y="115"/>
                  </a:lnTo>
                  <a:lnTo>
                    <a:pt x="134" y="110"/>
                  </a:lnTo>
                  <a:lnTo>
                    <a:pt x="134" y="105"/>
                  </a:lnTo>
                  <a:lnTo>
                    <a:pt x="129" y="100"/>
                  </a:lnTo>
                  <a:lnTo>
                    <a:pt x="124" y="100"/>
                  </a:lnTo>
                  <a:lnTo>
                    <a:pt x="120" y="100"/>
                  </a:lnTo>
                  <a:lnTo>
                    <a:pt x="115" y="100"/>
                  </a:lnTo>
                  <a:lnTo>
                    <a:pt x="23" y="100"/>
                  </a:lnTo>
                  <a:lnTo>
                    <a:pt x="19" y="100"/>
                  </a:lnTo>
                  <a:lnTo>
                    <a:pt x="14" y="100"/>
                  </a:lnTo>
                  <a:lnTo>
                    <a:pt x="9" y="100"/>
                  </a:lnTo>
                  <a:lnTo>
                    <a:pt x="4" y="105"/>
                  </a:lnTo>
                  <a:lnTo>
                    <a:pt x="4" y="110"/>
                  </a:lnTo>
                  <a:lnTo>
                    <a:pt x="4" y="115"/>
                  </a:lnTo>
                  <a:lnTo>
                    <a:pt x="4" y="120"/>
                  </a:lnTo>
                  <a:lnTo>
                    <a:pt x="0" y="120"/>
                  </a:lnTo>
                  <a:lnTo>
                    <a:pt x="0" y="57"/>
                  </a:lnTo>
                  <a:lnTo>
                    <a:pt x="4" y="57"/>
                  </a:lnTo>
                  <a:lnTo>
                    <a:pt x="4" y="62"/>
                  </a:lnTo>
                  <a:lnTo>
                    <a:pt x="4" y="67"/>
                  </a:lnTo>
                  <a:lnTo>
                    <a:pt x="4" y="71"/>
                  </a:lnTo>
                  <a:lnTo>
                    <a:pt x="4" y="76"/>
                  </a:lnTo>
                  <a:lnTo>
                    <a:pt x="9" y="76"/>
                  </a:lnTo>
                  <a:lnTo>
                    <a:pt x="14" y="76"/>
                  </a:lnTo>
                  <a:lnTo>
                    <a:pt x="19" y="76"/>
                  </a:lnTo>
                  <a:lnTo>
                    <a:pt x="23" y="76"/>
                  </a:lnTo>
                  <a:lnTo>
                    <a:pt x="115" y="76"/>
                  </a:lnTo>
                  <a:lnTo>
                    <a:pt x="120" y="76"/>
                  </a:lnTo>
                  <a:lnTo>
                    <a:pt x="124" y="76"/>
                  </a:lnTo>
                  <a:lnTo>
                    <a:pt x="129" y="71"/>
                  </a:lnTo>
                  <a:lnTo>
                    <a:pt x="129" y="67"/>
                  </a:lnTo>
                  <a:lnTo>
                    <a:pt x="129" y="57"/>
                  </a:lnTo>
                  <a:lnTo>
                    <a:pt x="129" y="47"/>
                  </a:lnTo>
                  <a:lnTo>
                    <a:pt x="129" y="38"/>
                  </a:lnTo>
                  <a:lnTo>
                    <a:pt x="129" y="33"/>
                  </a:lnTo>
                  <a:lnTo>
                    <a:pt x="129" y="28"/>
                  </a:lnTo>
                  <a:lnTo>
                    <a:pt x="124" y="23"/>
                  </a:lnTo>
                  <a:lnTo>
                    <a:pt x="124" y="19"/>
                  </a:lnTo>
                  <a:lnTo>
                    <a:pt x="120" y="14"/>
                  </a:lnTo>
                  <a:lnTo>
                    <a:pt x="115" y="9"/>
                  </a:lnTo>
                  <a:lnTo>
                    <a:pt x="110" y="9"/>
                  </a:lnTo>
                  <a:lnTo>
                    <a:pt x="105" y="4"/>
                  </a:lnTo>
                  <a:lnTo>
                    <a:pt x="100" y="4"/>
                  </a:lnTo>
                </a:path>
              </a:pathLst>
            </a:custGeom>
            <a:noFill/>
            <a:ln w="4914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34" name="Freeform 258"/>
            <p:cNvSpPr>
              <a:spLocks/>
            </p:cNvSpPr>
            <p:nvPr/>
          </p:nvSpPr>
          <p:spPr bwMode="auto">
            <a:xfrm>
              <a:off x="2745" y="3349"/>
              <a:ext cx="10286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286" y="0"/>
                </a:cxn>
              </a:cxnLst>
              <a:rect l="0" t="0" r="r" b="b"/>
              <a:pathLst>
                <a:path w="10286">
                  <a:moveTo>
                    <a:pt x="0" y="0"/>
                  </a:moveTo>
                  <a:lnTo>
                    <a:pt x="10286" y="0"/>
                  </a:lnTo>
                </a:path>
              </a:pathLst>
            </a:custGeom>
            <a:noFill/>
            <a:ln w="10414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35" name="Freeform 259"/>
            <p:cNvSpPr>
              <a:spLocks/>
            </p:cNvSpPr>
            <p:nvPr/>
          </p:nvSpPr>
          <p:spPr bwMode="auto">
            <a:xfrm>
              <a:off x="12700" y="3025"/>
              <a:ext cx="0" cy="6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638"/>
                </a:cxn>
              </a:cxnLst>
              <a:rect l="0" t="0" r="r" b="b"/>
              <a:pathLst>
                <a:path h="638">
                  <a:moveTo>
                    <a:pt x="0" y="0"/>
                  </a:moveTo>
                  <a:lnTo>
                    <a:pt x="0" y="638"/>
                  </a:lnTo>
                </a:path>
              </a:pathLst>
            </a:custGeom>
            <a:noFill/>
            <a:ln w="25653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36" name="Freeform 260"/>
            <p:cNvSpPr>
              <a:spLocks/>
            </p:cNvSpPr>
            <p:nvPr/>
          </p:nvSpPr>
          <p:spPr bwMode="auto">
            <a:xfrm>
              <a:off x="6767" y="7244"/>
              <a:ext cx="221" cy="192"/>
            </a:xfrm>
            <a:custGeom>
              <a:avLst/>
              <a:gdLst/>
              <a:ahLst/>
              <a:cxnLst>
                <a:cxn ang="0">
                  <a:pos x="216" y="115"/>
                </a:cxn>
                <a:cxn ang="0">
                  <a:pos x="211" y="119"/>
                </a:cxn>
                <a:cxn ang="0">
                  <a:pos x="211" y="124"/>
                </a:cxn>
                <a:cxn ang="0">
                  <a:pos x="187" y="124"/>
                </a:cxn>
                <a:cxn ang="0">
                  <a:pos x="177" y="119"/>
                </a:cxn>
                <a:cxn ang="0">
                  <a:pos x="163" y="119"/>
                </a:cxn>
                <a:cxn ang="0">
                  <a:pos x="14" y="71"/>
                </a:cxn>
                <a:cxn ang="0">
                  <a:pos x="14" y="33"/>
                </a:cxn>
                <a:cxn ang="0">
                  <a:pos x="19" y="28"/>
                </a:cxn>
                <a:cxn ang="0">
                  <a:pos x="19" y="23"/>
                </a:cxn>
                <a:cxn ang="0">
                  <a:pos x="23" y="23"/>
                </a:cxn>
                <a:cxn ang="0">
                  <a:pos x="28" y="19"/>
                </a:cxn>
                <a:cxn ang="0">
                  <a:pos x="48" y="19"/>
                </a:cxn>
                <a:cxn ang="0">
                  <a:pos x="52" y="23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0" y="0"/>
                </a:cxn>
                <a:cxn ang="0">
                  <a:pos x="0" y="167"/>
                </a:cxn>
                <a:cxn ang="0">
                  <a:pos x="57" y="182"/>
                </a:cxn>
                <a:cxn ang="0">
                  <a:pos x="57" y="177"/>
                </a:cxn>
                <a:cxn ang="0">
                  <a:pos x="48" y="172"/>
                </a:cxn>
                <a:cxn ang="0">
                  <a:pos x="43" y="172"/>
                </a:cxn>
                <a:cxn ang="0">
                  <a:pos x="38" y="167"/>
                </a:cxn>
                <a:cxn ang="0">
                  <a:pos x="33" y="163"/>
                </a:cxn>
                <a:cxn ang="0">
                  <a:pos x="28" y="163"/>
                </a:cxn>
                <a:cxn ang="0">
                  <a:pos x="23" y="158"/>
                </a:cxn>
                <a:cxn ang="0">
                  <a:pos x="19" y="153"/>
                </a:cxn>
                <a:cxn ang="0">
                  <a:pos x="19" y="148"/>
                </a:cxn>
                <a:cxn ang="0">
                  <a:pos x="14" y="139"/>
                </a:cxn>
                <a:cxn ang="0">
                  <a:pos x="14" y="100"/>
                </a:cxn>
                <a:cxn ang="0">
                  <a:pos x="168" y="148"/>
                </a:cxn>
                <a:cxn ang="0">
                  <a:pos x="182" y="153"/>
                </a:cxn>
                <a:cxn ang="0">
                  <a:pos x="192" y="153"/>
                </a:cxn>
                <a:cxn ang="0">
                  <a:pos x="196" y="158"/>
                </a:cxn>
                <a:cxn ang="0">
                  <a:pos x="201" y="158"/>
                </a:cxn>
                <a:cxn ang="0">
                  <a:pos x="206" y="163"/>
                </a:cxn>
                <a:cxn ang="0">
                  <a:pos x="211" y="163"/>
                </a:cxn>
                <a:cxn ang="0">
                  <a:pos x="211" y="172"/>
                </a:cxn>
                <a:cxn ang="0">
                  <a:pos x="216" y="177"/>
                </a:cxn>
                <a:cxn ang="0">
                  <a:pos x="216" y="191"/>
                </a:cxn>
                <a:cxn ang="0">
                  <a:pos x="220" y="191"/>
                </a:cxn>
                <a:cxn ang="0">
                  <a:pos x="220" y="95"/>
                </a:cxn>
                <a:cxn ang="0">
                  <a:pos x="216" y="95"/>
                </a:cxn>
                <a:cxn ang="0">
                  <a:pos x="216" y="115"/>
                </a:cxn>
              </a:cxnLst>
              <a:rect l="0" t="0" r="r" b="b"/>
              <a:pathLst>
                <a:path w="221" h="192">
                  <a:moveTo>
                    <a:pt x="216" y="115"/>
                  </a:moveTo>
                  <a:lnTo>
                    <a:pt x="211" y="119"/>
                  </a:lnTo>
                  <a:lnTo>
                    <a:pt x="211" y="124"/>
                  </a:lnTo>
                  <a:lnTo>
                    <a:pt x="187" y="124"/>
                  </a:lnTo>
                  <a:lnTo>
                    <a:pt x="177" y="119"/>
                  </a:lnTo>
                  <a:lnTo>
                    <a:pt x="163" y="119"/>
                  </a:lnTo>
                  <a:lnTo>
                    <a:pt x="14" y="71"/>
                  </a:lnTo>
                  <a:lnTo>
                    <a:pt x="14" y="33"/>
                  </a:lnTo>
                  <a:lnTo>
                    <a:pt x="19" y="28"/>
                  </a:lnTo>
                  <a:lnTo>
                    <a:pt x="19" y="23"/>
                  </a:lnTo>
                  <a:lnTo>
                    <a:pt x="23" y="23"/>
                  </a:lnTo>
                  <a:lnTo>
                    <a:pt x="28" y="19"/>
                  </a:lnTo>
                  <a:lnTo>
                    <a:pt x="48" y="19"/>
                  </a:lnTo>
                  <a:lnTo>
                    <a:pt x="52" y="23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0" y="0"/>
                  </a:lnTo>
                  <a:lnTo>
                    <a:pt x="0" y="167"/>
                  </a:lnTo>
                  <a:lnTo>
                    <a:pt x="57" y="182"/>
                  </a:lnTo>
                  <a:lnTo>
                    <a:pt x="57" y="177"/>
                  </a:lnTo>
                  <a:lnTo>
                    <a:pt x="48" y="172"/>
                  </a:lnTo>
                  <a:lnTo>
                    <a:pt x="43" y="172"/>
                  </a:lnTo>
                  <a:lnTo>
                    <a:pt x="38" y="167"/>
                  </a:lnTo>
                  <a:lnTo>
                    <a:pt x="33" y="163"/>
                  </a:lnTo>
                  <a:lnTo>
                    <a:pt x="28" y="163"/>
                  </a:lnTo>
                  <a:lnTo>
                    <a:pt x="23" y="158"/>
                  </a:lnTo>
                  <a:lnTo>
                    <a:pt x="19" y="153"/>
                  </a:lnTo>
                  <a:lnTo>
                    <a:pt x="19" y="148"/>
                  </a:lnTo>
                  <a:lnTo>
                    <a:pt x="14" y="139"/>
                  </a:lnTo>
                  <a:lnTo>
                    <a:pt x="14" y="100"/>
                  </a:lnTo>
                  <a:lnTo>
                    <a:pt x="168" y="148"/>
                  </a:lnTo>
                  <a:lnTo>
                    <a:pt x="182" y="153"/>
                  </a:lnTo>
                  <a:lnTo>
                    <a:pt x="192" y="153"/>
                  </a:lnTo>
                  <a:lnTo>
                    <a:pt x="196" y="158"/>
                  </a:lnTo>
                  <a:lnTo>
                    <a:pt x="201" y="158"/>
                  </a:lnTo>
                  <a:lnTo>
                    <a:pt x="206" y="163"/>
                  </a:lnTo>
                  <a:lnTo>
                    <a:pt x="211" y="163"/>
                  </a:lnTo>
                  <a:lnTo>
                    <a:pt x="211" y="172"/>
                  </a:lnTo>
                  <a:lnTo>
                    <a:pt x="216" y="177"/>
                  </a:lnTo>
                  <a:lnTo>
                    <a:pt x="216" y="191"/>
                  </a:lnTo>
                  <a:lnTo>
                    <a:pt x="220" y="191"/>
                  </a:lnTo>
                  <a:lnTo>
                    <a:pt x="220" y="95"/>
                  </a:lnTo>
                  <a:lnTo>
                    <a:pt x="216" y="95"/>
                  </a:lnTo>
                  <a:lnTo>
                    <a:pt x="216" y="115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37" name="Freeform 261"/>
            <p:cNvSpPr>
              <a:spLocks/>
            </p:cNvSpPr>
            <p:nvPr/>
          </p:nvSpPr>
          <p:spPr bwMode="auto">
            <a:xfrm>
              <a:off x="6964" y="7201"/>
              <a:ext cx="130" cy="48"/>
            </a:xfrm>
            <a:custGeom>
              <a:avLst/>
              <a:gdLst/>
              <a:ahLst/>
              <a:cxnLst>
                <a:cxn ang="0">
                  <a:pos x="14" y="38"/>
                </a:cxn>
                <a:cxn ang="0">
                  <a:pos x="19" y="33"/>
                </a:cxn>
                <a:cxn ang="0">
                  <a:pos x="124" y="33"/>
                </a:cxn>
                <a:cxn ang="0">
                  <a:pos x="124" y="48"/>
                </a:cxn>
                <a:cxn ang="0">
                  <a:pos x="129" y="48"/>
                </a:cxn>
                <a:cxn ang="0">
                  <a:pos x="129" y="0"/>
                </a:cxn>
                <a:cxn ang="0">
                  <a:pos x="124" y="0"/>
                </a:cxn>
                <a:cxn ang="0">
                  <a:pos x="124" y="9"/>
                </a:cxn>
                <a:cxn ang="0">
                  <a:pos x="120" y="14"/>
                </a:cxn>
                <a:cxn ang="0">
                  <a:pos x="0" y="14"/>
                </a:cxn>
                <a:cxn ang="0">
                  <a:pos x="0" y="19"/>
                </a:cxn>
                <a:cxn ang="0">
                  <a:pos x="14" y="48"/>
                </a:cxn>
                <a:cxn ang="0">
                  <a:pos x="19" y="48"/>
                </a:cxn>
                <a:cxn ang="0">
                  <a:pos x="19" y="43"/>
                </a:cxn>
                <a:cxn ang="0">
                  <a:pos x="14" y="38"/>
                </a:cxn>
              </a:cxnLst>
              <a:rect l="0" t="0" r="r" b="b"/>
              <a:pathLst>
                <a:path w="130" h="48">
                  <a:moveTo>
                    <a:pt x="14" y="38"/>
                  </a:moveTo>
                  <a:lnTo>
                    <a:pt x="19" y="33"/>
                  </a:lnTo>
                  <a:lnTo>
                    <a:pt x="124" y="33"/>
                  </a:lnTo>
                  <a:lnTo>
                    <a:pt x="124" y="48"/>
                  </a:lnTo>
                  <a:lnTo>
                    <a:pt x="129" y="48"/>
                  </a:lnTo>
                  <a:lnTo>
                    <a:pt x="129" y="0"/>
                  </a:lnTo>
                  <a:lnTo>
                    <a:pt x="124" y="0"/>
                  </a:lnTo>
                  <a:lnTo>
                    <a:pt x="124" y="9"/>
                  </a:lnTo>
                  <a:lnTo>
                    <a:pt x="120" y="14"/>
                  </a:lnTo>
                  <a:lnTo>
                    <a:pt x="0" y="14"/>
                  </a:lnTo>
                  <a:lnTo>
                    <a:pt x="0" y="19"/>
                  </a:lnTo>
                  <a:lnTo>
                    <a:pt x="14" y="48"/>
                  </a:lnTo>
                  <a:lnTo>
                    <a:pt x="19" y="48"/>
                  </a:lnTo>
                  <a:lnTo>
                    <a:pt x="19" y="43"/>
                  </a:lnTo>
                  <a:lnTo>
                    <a:pt x="14" y="38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38" name="Freeform 262"/>
            <p:cNvSpPr>
              <a:spLocks/>
            </p:cNvSpPr>
            <p:nvPr/>
          </p:nvSpPr>
          <p:spPr bwMode="auto">
            <a:xfrm>
              <a:off x="6964" y="7201"/>
              <a:ext cx="130" cy="48"/>
            </a:xfrm>
            <a:custGeom>
              <a:avLst/>
              <a:gdLst/>
              <a:ahLst/>
              <a:cxnLst>
                <a:cxn ang="0">
                  <a:pos x="14" y="48"/>
                </a:cxn>
                <a:cxn ang="0">
                  <a:pos x="0" y="19"/>
                </a:cxn>
                <a:cxn ang="0">
                  <a:pos x="0" y="14"/>
                </a:cxn>
                <a:cxn ang="0">
                  <a:pos x="105" y="14"/>
                </a:cxn>
                <a:cxn ang="0">
                  <a:pos x="115" y="14"/>
                </a:cxn>
                <a:cxn ang="0">
                  <a:pos x="120" y="14"/>
                </a:cxn>
                <a:cxn ang="0">
                  <a:pos x="124" y="9"/>
                </a:cxn>
                <a:cxn ang="0">
                  <a:pos x="124" y="0"/>
                </a:cxn>
                <a:cxn ang="0">
                  <a:pos x="129" y="0"/>
                </a:cxn>
                <a:cxn ang="0">
                  <a:pos x="129" y="48"/>
                </a:cxn>
                <a:cxn ang="0">
                  <a:pos x="124" y="48"/>
                </a:cxn>
                <a:cxn ang="0">
                  <a:pos x="124" y="38"/>
                </a:cxn>
                <a:cxn ang="0">
                  <a:pos x="124" y="33"/>
                </a:cxn>
                <a:cxn ang="0">
                  <a:pos x="120" y="33"/>
                </a:cxn>
                <a:cxn ang="0">
                  <a:pos x="115" y="33"/>
                </a:cxn>
                <a:cxn ang="0">
                  <a:pos x="105" y="33"/>
                </a:cxn>
                <a:cxn ang="0">
                  <a:pos x="38" y="33"/>
                </a:cxn>
                <a:cxn ang="0">
                  <a:pos x="28" y="33"/>
                </a:cxn>
                <a:cxn ang="0">
                  <a:pos x="23" y="33"/>
                </a:cxn>
                <a:cxn ang="0">
                  <a:pos x="19" y="33"/>
                </a:cxn>
                <a:cxn ang="0">
                  <a:pos x="14" y="38"/>
                </a:cxn>
                <a:cxn ang="0">
                  <a:pos x="19" y="43"/>
                </a:cxn>
                <a:cxn ang="0">
                  <a:pos x="19" y="48"/>
                </a:cxn>
                <a:cxn ang="0">
                  <a:pos x="14" y="48"/>
                </a:cxn>
              </a:cxnLst>
              <a:rect l="0" t="0" r="r" b="b"/>
              <a:pathLst>
                <a:path w="130" h="48">
                  <a:moveTo>
                    <a:pt x="14" y="48"/>
                  </a:moveTo>
                  <a:lnTo>
                    <a:pt x="0" y="19"/>
                  </a:lnTo>
                  <a:lnTo>
                    <a:pt x="0" y="14"/>
                  </a:lnTo>
                  <a:lnTo>
                    <a:pt x="105" y="14"/>
                  </a:lnTo>
                  <a:lnTo>
                    <a:pt x="115" y="14"/>
                  </a:lnTo>
                  <a:lnTo>
                    <a:pt x="120" y="14"/>
                  </a:lnTo>
                  <a:lnTo>
                    <a:pt x="124" y="9"/>
                  </a:lnTo>
                  <a:lnTo>
                    <a:pt x="124" y="0"/>
                  </a:lnTo>
                  <a:lnTo>
                    <a:pt x="129" y="0"/>
                  </a:lnTo>
                  <a:lnTo>
                    <a:pt x="129" y="48"/>
                  </a:lnTo>
                  <a:lnTo>
                    <a:pt x="124" y="48"/>
                  </a:lnTo>
                  <a:lnTo>
                    <a:pt x="124" y="38"/>
                  </a:lnTo>
                  <a:lnTo>
                    <a:pt x="124" y="33"/>
                  </a:lnTo>
                  <a:lnTo>
                    <a:pt x="120" y="33"/>
                  </a:lnTo>
                  <a:lnTo>
                    <a:pt x="115" y="33"/>
                  </a:lnTo>
                  <a:lnTo>
                    <a:pt x="105" y="33"/>
                  </a:lnTo>
                  <a:lnTo>
                    <a:pt x="38" y="33"/>
                  </a:lnTo>
                  <a:lnTo>
                    <a:pt x="28" y="33"/>
                  </a:lnTo>
                  <a:lnTo>
                    <a:pt x="23" y="33"/>
                  </a:lnTo>
                  <a:lnTo>
                    <a:pt x="19" y="33"/>
                  </a:lnTo>
                  <a:lnTo>
                    <a:pt x="14" y="38"/>
                  </a:lnTo>
                  <a:lnTo>
                    <a:pt x="19" y="43"/>
                  </a:lnTo>
                  <a:lnTo>
                    <a:pt x="19" y="48"/>
                  </a:lnTo>
                  <a:lnTo>
                    <a:pt x="14" y="48"/>
                  </a:lnTo>
                </a:path>
              </a:pathLst>
            </a:custGeom>
            <a:noFill/>
            <a:ln w="4914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39" name="Freeform 263"/>
            <p:cNvSpPr>
              <a:spLocks/>
            </p:cNvSpPr>
            <p:nvPr/>
          </p:nvSpPr>
          <p:spPr bwMode="auto">
            <a:xfrm>
              <a:off x="5927" y="1484"/>
              <a:ext cx="1335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34" y="0"/>
                </a:cxn>
              </a:cxnLst>
              <a:rect l="0" t="0" r="r" b="b"/>
              <a:pathLst>
                <a:path w="1335">
                  <a:moveTo>
                    <a:pt x="0" y="0"/>
                  </a:moveTo>
                  <a:lnTo>
                    <a:pt x="1334" y="0"/>
                  </a:lnTo>
                </a:path>
              </a:pathLst>
            </a:custGeom>
            <a:noFill/>
            <a:ln w="13449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40" name="Freeform 264"/>
            <p:cNvSpPr>
              <a:spLocks/>
            </p:cNvSpPr>
            <p:nvPr/>
          </p:nvSpPr>
          <p:spPr bwMode="auto">
            <a:xfrm>
              <a:off x="8068" y="2038"/>
              <a:ext cx="1277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76" y="0"/>
                </a:cxn>
              </a:cxnLst>
              <a:rect l="0" t="0" r="r" b="b"/>
              <a:pathLst>
                <a:path w="1277">
                  <a:moveTo>
                    <a:pt x="0" y="0"/>
                  </a:moveTo>
                  <a:lnTo>
                    <a:pt x="1276" y="0"/>
                  </a:lnTo>
                </a:path>
              </a:pathLst>
            </a:custGeom>
            <a:noFill/>
            <a:ln w="10401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41" name="Freeform 265"/>
            <p:cNvSpPr>
              <a:spLocks/>
            </p:cNvSpPr>
            <p:nvPr/>
          </p:nvSpPr>
          <p:spPr bwMode="auto">
            <a:xfrm>
              <a:off x="5913" y="5194"/>
              <a:ext cx="1334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34" y="0"/>
                </a:cxn>
              </a:cxnLst>
              <a:rect l="0" t="0" r="r" b="b"/>
              <a:pathLst>
                <a:path w="1334">
                  <a:moveTo>
                    <a:pt x="0" y="0"/>
                  </a:moveTo>
                  <a:lnTo>
                    <a:pt x="1334" y="0"/>
                  </a:lnTo>
                </a:path>
              </a:pathLst>
            </a:custGeom>
            <a:noFill/>
            <a:ln w="13449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42" name="Freeform 266"/>
            <p:cNvSpPr>
              <a:spLocks/>
            </p:cNvSpPr>
            <p:nvPr/>
          </p:nvSpPr>
          <p:spPr bwMode="auto">
            <a:xfrm>
              <a:off x="8044" y="4647"/>
              <a:ext cx="1277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76" y="0"/>
                </a:cxn>
              </a:cxnLst>
              <a:rect l="0" t="0" r="r" b="b"/>
              <a:pathLst>
                <a:path w="1277">
                  <a:moveTo>
                    <a:pt x="0" y="0"/>
                  </a:moveTo>
                  <a:lnTo>
                    <a:pt x="1276" y="0"/>
                  </a:lnTo>
                </a:path>
              </a:pathLst>
            </a:custGeom>
            <a:noFill/>
            <a:ln w="13461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43" name="Freeform 267"/>
            <p:cNvSpPr>
              <a:spLocks/>
            </p:cNvSpPr>
            <p:nvPr/>
          </p:nvSpPr>
          <p:spPr bwMode="auto">
            <a:xfrm>
              <a:off x="7166" y="2703"/>
              <a:ext cx="110" cy="111"/>
            </a:xfrm>
            <a:custGeom>
              <a:avLst/>
              <a:gdLst/>
              <a:ahLst/>
              <a:cxnLst>
                <a:cxn ang="0">
                  <a:pos x="0" y="110"/>
                </a:cxn>
                <a:cxn ang="0">
                  <a:pos x="110" y="0"/>
                </a:cxn>
              </a:cxnLst>
              <a:rect l="0" t="0" r="r" b="b"/>
              <a:pathLst>
                <a:path w="110" h="111">
                  <a:moveTo>
                    <a:pt x="0" y="110"/>
                  </a:moveTo>
                  <a:lnTo>
                    <a:pt x="110" y="0"/>
                  </a:lnTo>
                </a:path>
              </a:pathLst>
            </a:custGeom>
            <a:noFill/>
            <a:ln w="1216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44" name="Freeform 268"/>
            <p:cNvSpPr>
              <a:spLocks/>
            </p:cNvSpPr>
            <p:nvPr/>
          </p:nvSpPr>
          <p:spPr bwMode="auto">
            <a:xfrm>
              <a:off x="7195" y="2708"/>
              <a:ext cx="144" cy="149"/>
            </a:xfrm>
            <a:custGeom>
              <a:avLst/>
              <a:gdLst/>
              <a:ahLst/>
              <a:cxnLst>
                <a:cxn ang="0">
                  <a:pos x="143" y="0"/>
                </a:cxn>
                <a:cxn ang="0">
                  <a:pos x="0" y="148"/>
                </a:cxn>
              </a:cxnLst>
              <a:rect l="0" t="0" r="r" b="b"/>
              <a:pathLst>
                <a:path w="144" h="149">
                  <a:moveTo>
                    <a:pt x="143" y="0"/>
                  </a:moveTo>
                  <a:lnTo>
                    <a:pt x="0" y="148"/>
                  </a:lnTo>
                </a:path>
              </a:pathLst>
            </a:custGeom>
            <a:noFill/>
            <a:ln w="1216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45" name="Freeform 269"/>
            <p:cNvSpPr>
              <a:spLocks/>
            </p:cNvSpPr>
            <p:nvPr/>
          </p:nvSpPr>
          <p:spPr bwMode="auto">
            <a:xfrm>
              <a:off x="7267" y="2713"/>
              <a:ext cx="144" cy="149"/>
            </a:xfrm>
            <a:custGeom>
              <a:avLst/>
              <a:gdLst/>
              <a:ahLst/>
              <a:cxnLst>
                <a:cxn ang="0">
                  <a:pos x="143" y="0"/>
                </a:cxn>
                <a:cxn ang="0">
                  <a:pos x="0" y="148"/>
                </a:cxn>
              </a:cxnLst>
              <a:rect l="0" t="0" r="r" b="b"/>
              <a:pathLst>
                <a:path w="144" h="149">
                  <a:moveTo>
                    <a:pt x="143" y="0"/>
                  </a:moveTo>
                  <a:lnTo>
                    <a:pt x="0" y="148"/>
                  </a:lnTo>
                </a:path>
              </a:pathLst>
            </a:custGeom>
            <a:noFill/>
            <a:ln w="1216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46" name="Freeform 270"/>
            <p:cNvSpPr>
              <a:spLocks/>
            </p:cNvSpPr>
            <p:nvPr/>
          </p:nvSpPr>
          <p:spPr bwMode="auto">
            <a:xfrm>
              <a:off x="7353" y="2713"/>
              <a:ext cx="144" cy="144"/>
            </a:xfrm>
            <a:custGeom>
              <a:avLst/>
              <a:gdLst/>
              <a:ahLst/>
              <a:cxnLst>
                <a:cxn ang="0">
                  <a:pos x="143" y="0"/>
                </a:cxn>
                <a:cxn ang="0">
                  <a:pos x="0" y="144"/>
                </a:cxn>
              </a:cxnLst>
              <a:rect l="0" t="0" r="r" b="b"/>
              <a:pathLst>
                <a:path w="144" h="144">
                  <a:moveTo>
                    <a:pt x="143" y="0"/>
                  </a:moveTo>
                  <a:lnTo>
                    <a:pt x="0" y="144"/>
                  </a:lnTo>
                </a:path>
              </a:pathLst>
            </a:custGeom>
            <a:noFill/>
            <a:ln w="1216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47" name="Freeform 271"/>
            <p:cNvSpPr>
              <a:spLocks/>
            </p:cNvSpPr>
            <p:nvPr/>
          </p:nvSpPr>
          <p:spPr bwMode="auto">
            <a:xfrm>
              <a:off x="7435" y="2708"/>
              <a:ext cx="144" cy="149"/>
            </a:xfrm>
            <a:custGeom>
              <a:avLst/>
              <a:gdLst/>
              <a:ahLst/>
              <a:cxnLst>
                <a:cxn ang="0">
                  <a:pos x="143" y="0"/>
                </a:cxn>
                <a:cxn ang="0">
                  <a:pos x="0" y="148"/>
                </a:cxn>
              </a:cxnLst>
              <a:rect l="0" t="0" r="r" b="b"/>
              <a:pathLst>
                <a:path w="144" h="149">
                  <a:moveTo>
                    <a:pt x="143" y="0"/>
                  </a:moveTo>
                  <a:lnTo>
                    <a:pt x="0" y="148"/>
                  </a:lnTo>
                </a:path>
              </a:pathLst>
            </a:custGeom>
            <a:noFill/>
            <a:ln w="1216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48" name="Freeform 272"/>
            <p:cNvSpPr>
              <a:spLocks/>
            </p:cNvSpPr>
            <p:nvPr/>
          </p:nvSpPr>
          <p:spPr bwMode="auto">
            <a:xfrm>
              <a:off x="7521" y="2708"/>
              <a:ext cx="144" cy="149"/>
            </a:xfrm>
            <a:custGeom>
              <a:avLst/>
              <a:gdLst/>
              <a:ahLst/>
              <a:cxnLst>
                <a:cxn ang="0">
                  <a:pos x="143" y="0"/>
                </a:cxn>
                <a:cxn ang="0">
                  <a:pos x="0" y="148"/>
                </a:cxn>
              </a:cxnLst>
              <a:rect l="0" t="0" r="r" b="b"/>
              <a:pathLst>
                <a:path w="144" h="149">
                  <a:moveTo>
                    <a:pt x="143" y="0"/>
                  </a:moveTo>
                  <a:lnTo>
                    <a:pt x="0" y="148"/>
                  </a:lnTo>
                </a:path>
              </a:pathLst>
            </a:custGeom>
            <a:noFill/>
            <a:ln w="1216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49" name="Freeform 273"/>
            <p:cNvSpPr>
              <a:spLocks/>
            </p:cNvSpPr>
            <p:nvPr/>
          </p:nvSpPr>
          <p:spPr bwMode="auto">
            <a:xfrm>
              <a:off x="7607" y="2708"/>
              <a:ext cx="149" cy="149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0" y="148"/>
                </a:cxn>
              </a:cxnLst>
              <a:rect l="0" t="0" r="r" b="b"/>
              <a:pathLst>
                <a:path w="149" h="149">
                  <a:moveTo>
                    <a:pt x="148" y="0"/>
                  </a:moveTo>
                  <a:lnTo>
                    <a:pt x="0" y="148"/>
                  </a:lnTo>
                </a:path>
              </a:pathLst>
            </a:custGeom>
            <a:noFill/>
            <a:ln w="1216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50" name="Freeform 274"/>
            <p:cNvSpPr>
              <a:spLocks/>
            </p:cNvSpPr>
            <p:nvPr/>
          </p:nvSpPr>
          <p:spPr bwMode="auto">
            <a:xfrm>
              <a:off x="7699" y="2703"/>
              <a:ext cx="148" cy="149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0" y="148"/>
                </a:cxn>
              </a:cxnLst>
              <a:rect l="0" t="0" r="r" b="b"/>
              <a:pathLst>
                <a:path w="148" h="149">
                  <a:moveTo>
                    <a:pt x="148" y="0"/>
                  </a:moveTo>
                  <a:lnTo>
                    <a:pt x="0" y="148"/>
                  </a:lnTo>
                </a:path>
              </a:pathLst>
            </a:custGeom>
            <a:noFill/>
            <a:ln w="1216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51" name="Freeform 275"/>
            <p:cNvSpPr>
              <a:spLocks/>
            </p:cNvSpPr>
            <p:nvPr/>
          </p:nvSpPr>
          <p:spPr bwMode="auto">
            <a:xfrm>
              <a:off x="7795" y="2698"/>
              <a:ext cx="144" cy="149"/>
            </a:xfrm>
            <a:custGeom>
              <a:avLst/>
              <a:gdLst/>
              <a:ahLst/>
              <a:cxnLst>
                <a:cxn ang="0">
                  <a:pos x="143" y="0"/>
                </a:cxn>
                <a:cxn ang="0">
                  <a:pos x="0" y="148"/>
                </a:cxn>
              </a:cxnLst>
              <a:rect l="0" t="0" r="r" b="b"/>
              <a:pathLst>
                <a:path w="144" h="149">
                  <a:moveTo>
                    <a:pt x="143" y="0"/>
                  </a:moveTo>
                  <a:lnTo>
                    <a:pt x="0" y="148"/>
                  </a:lnTo>
                </a:path>
              </a:pathLst>
            </a:custGeom>
            <a:noFill/>
            <a:ln w="1216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52" name="Freeform 276"/>
            <p:cNvSpPr>
              <a:spLocks/>
            </p:cNvSpPr>
            <p:nvPr/>
          </p:nvSpPr>
          <p:spPr bwMode="auto">
            <a:xfrm>
              <a:off x="7876" y="2698"/>
              <a:ext cx="140" cy="149"/>
            </a:xfrm>
            <a:custGeom>
              <a:avLst/>
              <a:gdLst/>
              <a:ahLst/>
              <a:cxnLst>
                <a:cxn ang="0">
                  <a:pos x="139" y="0"/>
                </a:cxn>
                <a:cxn ang="0">
                  <a:pos x="0" y="148"/>
                </a:cxn>
              </a:cxnLst>
              <a:rect l="0" t="0" r="r" b="b"/>
              <a:pathLst>
                <a:path w="140" h="149">
                  <a:moveTo>
                    <a:pt x="139" y="0"/>
                  </a:moveTo>
                  <a:lnTo>
                    <a:pt x="0" y="148"/>
                  </a:lnTo>
                </a:path>
              </a:pathLst>
            </a:custGeom>
            <a:noFill/>
            <a:ln w="1216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53" name="Freeform 277"/>
            <p:cNvSpPr>
              <a:spLocks/>
            </p:cNvSpPr>
            <p:nvPr/>
          </p:nvSpPr>
          <p:spPr bwMode="auto">
            <a:xfrm>
              <a:off x="7963" y="2703"/>
              <a:ext cx="144" cy="144"/>
            </a:xfrm>
            <a:custGeom>
              <a:avLst/>
              <a:gdLst/>
              <a:ahLst/>
              <a:cxnLst>
                <a:cxn ang="0">
                  <a:pos x="143" y="0"/>
                </a:cxn>
                <a:cxn ang="0">
                  <a:pos x="0" y="143"/>
                </a:cxn>
              </a:cxnLst>
              <a:rect l="0" t="0" r="r" b="b"/>
              <a:pathLst>
                <a:path w="144" h="144">
                  <a:moveTo>
                    <a:pt x="143" y="0"/>
                  </a:moveTo>
                  <a:lnTo>
                    <a:pt x="0" y="143"/>
                  </a:lnTo>
                </a:path>
              </a:pathLst>
            </a:custGeom>
            <a:noFill/>
            <a:ln w="1216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54" name="Freeform 278"/>
            <p:cNvSpPr>
              <a:spLocks/>
            </p:cNvSpPr>
            <p:nvPr/>
          </p:nvSpPr>
          <p:spPr bwMode="auto">
            <a:xfrm>
              <a:off x="8025" y="2790"/>
              <a:ext cx="82" cy="81"/>
            </a:xfrm>
            <a:custGeom>
              <a:avLst/>
              <a:gdLst/>
              <a:ahLst/>
              <a:cxnLst>
                <a:cxn ang="0">
                  <a:pos x="81" y="0"/>
                </a:cxn>
                <a:cxn ang="0">
                  <a:pos x="0" y="81"/>
                </a:cxn>
              </a:cxnLst>
              <a:rect l="0" t="0" r="r" b="b"/>
              <a:pathLst>
                <a:path w="82" h="81">
                  <a:moveTo>
                    <a:pt x="81" y="0"/>
                  </a:moveTo>
                  <a:lnTo>
                    <a:pt x="0" y="81"/>
                  </a:lnTo>
                </a:path>
              </a:pathLst>
            </a:custGeom>
            <a:noFill/>
            <a:ln w="1216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55" name="Freeform 279"/>
            <p:cNvSpPr>
              <a:spLocks/>
            </p:cNvSpPr>
            <p:nvPr/>
          </p:nvSpPr>
          <p:spPr bwMode="auto">
            <a:xfrm>
              <a:off x="7161" y="3817"/>
              <a:ext cx="144" cy="144"/>
            </a:xfrm>
            <a:custGeom>
              <a:avLst/>
              <a:gdLst/>
              <a:ahLst/>
              <a:cxnLst>
                <a:cxn ang="0">
                  <a:pos x="143" y="0"/>
                </a:cxn>
                <a:cxn ang="0">
                  <a:pos x="0" y="143"/>
                </a:cxn>
              </a:cxnLst>
              <a:rect l="0" t="0" r="r" b="b"/>
              <a:pathLst>
                <a:path w="144" h="144">
                  <a:moveTo>
                    <a:pt x="143" y="0"/>
                  </a:moveTo>
                  <a:lnTo>
                    <a:pt x="0" y="143"/>
                  </a:lnTo>
                </a:path>
              </a:pathLst>
            </a:custGeom>
            <a:noFill/>
            <a:ln w="1216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56" name="Freeform 280"/>
            <p:cNvSpPr>
              <a:spLocks/>
            </p:cNvSpPr>
            <p:nvPr/>
          </p:nvSpPr>
          <p:spPr bwMode="auto">
            <a:xfrm>
              <a:off x="7252" y="3812"/>
              <a:ext cx="149" cy="144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0" y="143"/>
                </a:cxn>
              </a:cxnLst>
              <a:rect l="0" t="0" r="r" b="b"/>
              <a:pathLst>
                <a:path w="149" h="144">
                  <a:moveTo>
                    <a:pt x="148" y="0"/>
                  </a:moveTo>
                  <a:lnTo>
                    <a:pt x="0" y="143"/>
                  </a:lnTo>
                </a:path>
              </a:pathLst>
            </a:custGeom>
            <a:noFill/>
            <a:ln w="1216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57" name="Freeform 281"/>
            <p:cNvSpPr>
              <a:spLocks/>
            </p:cNvSpPr>
            <p:nvPr/>
          </p:nvSpPr>
          <p:spPr bwMode="auto">
            <a:xfrm>
              <a:off x="7329" y="3826"/>
              <a:ext cx="144" cy="149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148"/>
                </a:cxn>
              </a:cxnLst>
              <a:rect l="0" t="0" r="r" b="b"/>
              <a:pathLst>
                <a:path w="144" h="149">
                  <a:moveTo>
                    <a:pt x="144" y="0"/>
                  </a:moveTo>
                  <a:lnTo>
                    <a:pt x="0" y="148"/>
                  </a:lnTo>
                </a:path>
              </a:pathLst>
            </a:custGeom>
            <a:noFill/>
            <a:ln w="1216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58" name="Freeform 282"/>
            <p:cNvSpPr>
              <a:spLocks/>
            </p:cNvSpPr>
            <p:nvPr/>
          </p:nvSpPr>
          <p:spPr bwMode="auto">
            <a:xfrm>
              <a:off x="7430" y="3817"/>
              <a:ext cx="149" cy="144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0" y="143"/>
                </a:cxn>
              </a:cxnLst>
              <a:rect l="0" t="0" r="r" b="b"/>
              <a:pathLst>
                <a:path w="149" h="144">
                  <a:moveTo>
                    <a:pt x="148" y="0"/>
                  </a:moveTo>
                  <a:lnTo>
                    <a:pt x="0" y="143"/>
                  </a:lnTo>
                </a:path>
              </a:pathLst>
            </a:custGeom>
            <a:noFill/>
            <a:ln w="1216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59" name="Freeform 283"/>
            <p:cNvSpPr>
              <a:spLocks/>
            </p:cNvSpPr>
            <p:nvPr/>
          </p:nvSpPr>
          <p:spPr bwMode="auto">
            <a:xfrm>
              <a:off x="7511" y="3817"/>
              <a:ext cx="149" cy="149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0" y="148"/>
                </a:cxn>
              </a:cxnLst>
              <a:rect l="0" t="0" r="r" b="b"/>
              <a:pathLst>
                <a:path w="149" h="149">
                  <a:moveTo>
                    <a:pt x="148" y="0"/>
                  </a:moveTo>
                  <a:lnTo>
                    <a:pt x="0" y="148"/>
                  </a:lnTo>
                </a:path>
              </a:pathLst>
            </a:custGeom>
            <a:noFill/>
            <a:ln w="1216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60" name="Freeform 284"/>
            <p:cNvSpPr>
              <a:spLocks/>
            </p:cNvSpPr>
            <p:nvPr/>
          </p:nvSpPr>
          <p:spPr bwMode="auto">
            <a:xfrm>
              <a:off x="7603" y="3817"/>
              <a:ext cx="144" cy="144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143"/>
                </a:cxn>
              </a:cxnLst>
              <a:rect l="0" t="0" r="r" b="b"/>
              <a:pathLst>
                <a:path w="144" h="144">
                  <a:moveTo>
                    <a:pt x="144" y="0"/>
                  </a:moveTo>
                  <a:lnTo>
                    <a:pt x="0" y="143"/>
                  </a:lnTo>
                </a:path>
              </a:pathLst>
            </a:custGeom>
            <a:noFill/>
            <a:ln w="1216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61" name="Freeform 285"/>
            <p:cNvSpPr>
              <a:spLocks/>
            </p:cNvSpPr>
            <p:nvPr/>
          </p:nvSpPr>
          <p:spPr bwMode="auto">
            <a:xfrm>
              <a:off x="7689" y="3817"/>
              <a:ext cx="144" cy="144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143"/>
                </a:cxn>
              </a:cxnLst>
              <a:rect l="0" t="0" r="r" b="b"/>
              <a:pathLst>
                <a:path w="144" h="144">
                  <a:moveTo>
                    <a:pt x="144" y="0"/>
                  </a:moveTo>
                  <a:lnTo>
                    <a:pt x="0" y="143"/>
                  </a:lnTo>
                </a:path>
              </a:pathLst>
            </a:custGeom>
            <a:noFill/>
            <a:ln w="1216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62" name="Freeform 286"/>
            <p:cNvSpPr>
              <a:spLocks/>
            </p:cNvSpPr>
            <p:nvPr/>
          </p:nvSpPr>
          <p:spPr bwMode="auto">
            <a:xfrm>
              <a:off x="7776" y="3817"/>
              <a:ext cx="148" cy="144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0" y="143"/>
                </a:cxn>
              </a:cxnLst>
              <a:rect l="0" t="0" r="r" b="b"/>
              <a:pathLst>
                <a:path w="148" h="144">
                  <a:moveTo>
                    <a:pt x="148" y="0"/>
                  </a:moveTo>
                  <a:lnTo>
                    <a:pt x="0" y="143"/>
                  </a:lnTo>
                </a:path>
              </a:pathLst>
            </a:custGeom>
            <a:noFill/>
            <a:ln w="1216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63" name="Freeform 287"/>
            <p:cNvSpPr>
              <a:spLocks/>
            </p:cNvSpPr>
            <p:nvPr/>
          </p:nvSpPr>
          <p:spPr bwMode="auto">
            <a:xfrm>
              <a:off x="7857" y="3817"/>
              <a:ext cx="144" cy="149"/>
            </a:xfrm>
            <a:custGeom>
              <a:avLst/>
              <a:gdLst/>
              <a:ahLst/>
              <a:cxnLst>
                <a:cxn ang="0">
                  <a:pos x="143" y="0"/>
                </a:cxn>
                <a:cxn ang="0">
                  <a:pos x="0" y="148"/>
                </a:cxn>
              </a:cxnLst>
              <a:rect l="0" t="0" r="r" b="b"/>
              <a:pathLst>
                <a:path w="144" h="149">
                  <a:moveTo>
                    <a:pt x="143" y="0"/>
                  </a:moveTo>
                  <a:lnTo>
                    <a:pt x="0" y="148"/>
                  </a:lnTo>
                </a:path>
              </a:pathLst>
            </a:custGeom>
            <a:noFill/>
            <a:ln w="1216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64" name="Freeform 288"/>
            <p:cNvSpPr>
              <a:spLocks/>
            </p:cNvSpPr>
            <p:nvPr/>
          </p:nvSpPr>
          <p:spPr bwMode="auto">
            <a:xfrm>
              <a:off x="7943" y="3817"/>
              <a:ext cx="144" cy="149"/>
            </a:xfrm>
            <a:custGeom>
              <a:avLst/>
              <a:gdLst/>
              <a:ahLst/>
              <a:cxnLst>
                <a:cxn ang="0">
                  <a:pos x="143" y="0"/>
                </a:cxn>
                <a:cxn ang="0">
                  <a:pos x="0" y="148"/>
                </a:cxn>
              </a:cxnLst>
              <a:rect l="0" t="0" r="r" b="b"/>
              <a:pathLst>
                <a:path w="144" h="149">
                  <a:moveTo>
                    <a:pt x="143" y="0"/>
                  </a:moveTo>
                  <a:lnTo>
                    <a:pt x="0" y="148"/>
                  </a:lnTo>
                </a:path>
              </a:pathLst>
            </a:custGeom>
            <a:noFill/>
            <a:ln w="1216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65" name="Freeform 289"/>
            <p:cNvSpPr>
              <a:spLocks/>
            </p:cNvSpPr>
            <p:nvPr/>
          </p:nvSpPr>
          <p:spPr bwMode="auto">
            <a:xfrm>
              <a:off x="8020" y="3889"/>
              <a:ext cx="87" cy="86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0" y="86"/>
                </a:cxn>
              </a:cxnLst>
              <a:rect l="0" t="0" r="r" b="b"/>
              <a:pathLst>
                <a:path w="87" h="86">
                  <a:moveTo>
                    <a:pt x="86" y="0"/>
                  </a:moveTo>
                  <a:lnTo>
                    <a:pt x="0" y="86"/>
                  </a:lnTo>
                </a:path>
              </a:pathLst>
            </a:custGeom>
            <a:noFill/>
            <a:ln w="1216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66" name="Freeform 290"/>
            <p:cNvSpPr>
              <a:spLocks/>
            </p:cNvSpPr>
            <p:nvPr/>
          </p:nvSpPr>
          <p:spPr bwMode="auto">
            <a:xfrm>
              <a:off x="7156" y="3798"/>
              <a:ext cx="87" cy="86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0" y="86"/>
                </a:cxn>
              </a:cxnLst>
              <a:rect l="0" t="0" r="r" b="b"/>
              <a:pathLst>
                <a:path w="87" h="86">
                  <a:moveTo>
                    <a:pt x="86" y="0"/>
                  </a:moveTo>
                  <a:lnTo>
                    <a:pt x="0" y="86"/>
                  </a:lnTo>
                </a:path>
              </a:pathLst>
            </a:custGeom>
            <a:noFill/>
            <a:ln w="1216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67" name="Freeform 291"/>
            <p:cNvSpPr>
              <a:spLocks/>
            </p:cNvSpPr>
            <p:nvPr/>
          </p:nvSpPr>
          <p:spPr bwMode="auto">
            <a:xfrm>
              <a:off x="2740" y="980"/>
              <a:ext cx="10306" cy="7699"/>
            </a:xfrm>
            <a:custGeom>
              <a:avLst/>
              <a:gdLst/>
              <a:ahLst/>
              <a:cxnLst>
                <a:cxn ang="0">
                  <a:pos x="0" y="7699"/>
                </a:cxn>
                <a:cxn ang="0">
                  <a:pos x="0" y="14"/>
                </a:cxn>
                <a:cxn ang="0">
                  <a:pos x="4" y="4"/>
                </a:cxn>
                <a:cxn ang="0">
                  <a:pos x="10300" y="4"/>
                </a:cxn>
                <a:cxn ang="0">
                  <a:pos x="10305" y="0"/>
                </a:cxn>
                <a:cxn ang="0">
                  <a:pos x="0" y="0"/>
                </a:cxn>
                <a:cxn ang="0">
                  <a:pos x="0" y="7699"/>
                </a:cxn>
              </a:cxnLst>
              <a:rect l="0" t="0" r="r" b="b"/>
              <a:pathLst>
                <a:path w="10306" h="7699">
                  <a:moveTo>
                    <a:pt x="0" y="7699"/>
                  </a:moveTo>
                  <a:lnTo>
                    <a:pt x="0" y="14"/>
                  </a:lnTo>
                  <a:lnTo>
                    <a:pt x="4" y="4"/>
                  </a:lnTo>
                  <a:lnTo>
                    <a:pt x="10300" y="4"/>
                  </a:lnTo>
                  <a:lnTo>
                    <a:pt x="10305" y="0"/>
                  </a:lnTo>
                  <a:lnTo>
                    <a:pt x="0" y="0"/>
                  </a:lnTo>
                  <a:lnTo>
                    <a:pt x="0" y="7699"/>
                  </a:lnTo>
                  <a:close/>
                </a:path>
              </a:pathLst>
            </a:custGeom>
            <a:solidFill>
              <a:srgbClr val="F4812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68" name="Freeform 292"/>
            <p:cNvSpPr>
              <a:spLocks/>
            </p:cNvSpPr>
            <p:nvPr/>
          </p:nvSpPr>
          <p:spPr bwMode="auto">
            <a:xfrm>
              <a:off x="13046" y="8679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noFill/>
            <a:ln w="1270">
              <a:solidFill>
                <a:srgbClr val="F4812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69" name="Freeform 293"/>
            <p:cNvSpPr>
              <a:spLocks/>
            </p:cNvSpPr>
            <p:nvPr/>
          </p:nvSpPr>
          <p:spPr bwMode="auto">
            <a:xfrm>
              <a:off x="2731" y="980"/>
              <a:ext cx="10324" cy="7714"/>
            </a:xfrm>
            <a:custGeom>
              <a:avLst/>
              <a:gdLst/>
              <a:ahLst/>
              <a:cxnLst>
                <a:cxn ang="0">
                  <a:pos x="4" y="7713"/>
                </a:cxn>
                <a:cxn ang="0">
                  <a:pos x="10315" y="7713"/>
                </a:cxn>
                <a:cxn ang="0">
                  <a:pos x="14" y="7708"/>
                </a:cxn>
                <a:cxn ang="0">
                  <a:pos x="14" y="14"/>
                </a:cxn>
                <a:cxn ang="0">
                  <a:pos x="10315" y="14"/>
                </a:cxn>
                <a:cxn ang="0">
                  <a:pos x="10319" y="7713"/>
                </a:cxn>
                <a:cxn ang="0">
                  <a:pos x="10324" y="7713"/>
                </a:cxn>
                <a:cxn ang="0">
                  <a:pos x="10324" y="4"/>
                </a:cxn>
                <a:cxn ang="0">
                  <a:pos x="10319" y="0"/>
                </a:cxn>
                <a:cxn ang="0">
                  <a:pos x="10315" y="0"/>
                </a:cxn>
                <a:cxn ang="0">
                  <a:pos x="10310" y="4"/>
                </a:cxn>
                <a:cxn ang="0">
                  <a:pos x="14" y="4"/>
                </a:cxn>
                <a:cxn ang="0">
                  <a:pos x="9" y="14"/>
                </a:cxn>
                <a:cxn ang="0">
                  <a:pos x="9" y="7699"/>
                </a:cxn>
                <a:cxn ang="0">
                  <a:pos x="9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7713"/>
                </a:cxn>
                <a:cxn ang="0">
                  <a:pos x="4" y="7713"/>
                </a:cxn>
              </a:cxnLst>
              <a:rect l="0" t="0" r="r" b="b"/>
              <a:pathLst>
                <a:path w="10324" h="7714">
                  <a:moveTo>
                    <a:pt x="4" y="7713"/>
                  </a:moveTo>
                  <a:lnTo>
                    <a:pt x="10315" y="7713"/>
                  </a:lnTo>
                  <a:lnTo>
                    <a:pt x="14" y="7708"/>
                  </a:lnTo>
                  <a:lnTo>
                    <a:pt x="14" y="14"/>
                  </a:lnTo>
                  <a:lnTo>
                    <a:pt x="10315" y="14"/>
                  </a:lnTo>
                  <a:lnTo>
                    <a:pt x="10319" y="7713"/>
                  </a:lnTo>
                  <a:lnTo>
                    <a:pt x="10324" y="7713"/>
                  </a:lnTo>
                  <a:lnTo>
                    <a:pt x="10324" y="4"/>
                  </a:lnTo>
                  <a:lnTo>
                    <a:pt x="10319" y="0"/>
                  </a:lnTo>
                  <a:lnTo>
                    <a:pt x="10315" y="0"/>
                  </a:lnTo>
                  <a:lnTo>
                    <a:pt x="10310" y="4"/>
                  </a:lnTo>
                  <a:lnTo>
                    <a:pt x="14" y="4"/>
                  </a:lnTo>
                  <a:lnTo>
                    <a:pt x="9" y="14"/>
                  </a:lnTo>
                  <a:lnTo>
                    <a:pt x="9" y="7699"/>
                  </a:lnTo>
                  <a:lnTo>
                    <a:pt x="9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7713"/>
                  </a:lnTo>
                  <a:lnTo>
                    <a:pt x="4" y="7713"/>
                  </a:lnTo>
                  <a:close/>
                </a:path>
              </a:pathLst>
            </a:custGeom>
            <a:solidFill>
              <a:srgbClr val="F4812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70" name="Freeform 294"/>
            <p:cNvSpPr>
              <a:spLocks/>
            </p:cNvSpPr>
            <p:nvPr/>
          </p:nvSpPr>
          <p:spPr bwMode="auto">
            <a:xfrm>
              <a:off x="2745" y="994"/>
              <a:ext cx="10301" cy="7700"/>
            </a:xfrm>
            <a:custGeom>
              <a:avLst/>
              <a:gdLst/>
              <a:ahLst/>
              <a:cxnLst>
                <a:cxn ang="0">
                  <a:pos x="10300" y="0"/>
                </a:cxn>
                <a:cxn ang="0">
                  <a:pos x="10295" y="0"/>
                </a:cxn>
                <a:cxn ang="0">
                  <a:pos x="10295" y="7684"/>
                </a:cxn>
                <a:cxn ang="0">
                  <a:pos x="0" y="7684"/>
                </a:cxn>
                <a:cxn ang="0">
                  <a:pos x="0" y="7694"/>
                </a:cxn>
                <a:cxn ang="0">
                  <a:pos x="10300" y="7699"/>
                </a:cxn>
                <a:cxn ang="0">
                  <a:pos x="10295" y="7694"/>
                </a:cxn>
                <a:cxn ang="0">
                  <a:pos x="10300" y="7684"/>
                </a:cxn>
                <a:cxn ang="0">
                  <a:pos x="10300" y="0"/>
                </a:cxn>
              </a:cxnLst>
              <a:rect l="0" t="0" r="r" b="b"/>
              <a:pathLst>
                <a:path w="10301" h="7700">
                  <a:moveTo>
                    <a:pt x="10300" y="0"/>
                  </a:moveTo>
                  <a:lnTo>
                    <a:pt x="10295" y="0"/>
                  </a:lnTo>
                  <a:lnTo>
                    <a:pt x="10295" y="7684"/>
                  </a:lnTo>
                  <a:lnTo>
                    <a:pt x="0" y="7684"/>
                  </a:lnTo>
                  <a:lnTo>
                    <a:pt x="0" y="7694"/>
                  </a:lnTo>
                  <a:lnTo>
                    <a:pt x="10300" y="7699"/>
                  </a:lnTo>
                  <a:lnTo>
                    <a:pt x="10295" y="7694"/>
                  </a:lnTo>
                  <a:lnTo>
                    <a:pt x="10300" y="7684"/>
                  </a:lnTo>
                  <a:lnTo>
                    <a:pt x="10300" y="0"/>
                  </a:lnTo>
                  <a:close/>
                </a:path>
              </a:pathLst>
            </a:custGeom>
            <a:solidFill>
              <a:srgbClr val="F4812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642918"/>
            <a:ext cx="8229600" cy="5786478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8900000" scaled="0"/>
          </a:gradFill>
        </p:spPr>
        <p:txBody>
          <a:bodyPr/>
          <a:lstStyle/>
          <a:p>
            <a:r>
              <a:rPr lang="sr-Cyrl-CS" dirty="0" smtClean="0"/>
              <a:t>Меродавни моменат  у  било ком пресеку вратила</a:t>
            </a:r>
          </a:p>
          <a:p>
            <a:endParaRPr lang="sr-Cyrl-CS" dirty="0" smtClean="0"/>
          </a:p>
          <a:p>
            <a:endParaRPr lang="sr-Cyrl-CS" dirty="0" smtClean="0"/>
          </a:p>
          <a:p>
            <a:pPr>
              <a:buNone/>
            </a:pPr>
            <a:endParaRPr lang="sr-Cyrl-CS" dirty="0" smtClean="0"/>
          </a:p>
          <a:p>
            <a:r>
              <a:rPr lang="sr-Cyrl-CS" dirty="0" smtClean="0"/>
              <a:t>Коефицијент</a:t>
            </a:r>
          </a:p>
          <a:p>
            <a:pPr>
              <a:buNone/>
            </a:pPr>
            <a:endParaRPr lang="sr-Cyrl-CS" dirty="0" smtClean="0"/>
          </a:p>
          <a:p>
            <a:r>
              <a:rPr lang="sr-Cyrl-CS" dirty="0" smtClean="0"/>
              <a:t>Дозвољени напон на савијање</a:t>
            </a:r>
          </a:p>
          <a:p>
            <a:endParaRPr lang="sr-Cyrl-CS" dirty="0" smtClean="0"/>
          </a:p>
          <a:p>
            <a:r>
              <a:rPr lang="sr-Cyrl-CS" dirty="0" smtClean="0"/>
              <a:t>Дозвољени напон на увијање</a:t>
            </a:r>
          </a:p>
          <a:p>
            <a:r>
              <a:rPr lang="sr-Cyrl-CS" dirty="0" smtClean="0"/>
              <a:t>Степен сигурности за савијање     </a:t>
            </a:r>
            <a:r>
              <a:rPr lang="sr-Latn-CS" dirty="0" smtClean="0"/>
              <a:t>s=4</a:t>
            </a:r>
          </a:p>
          <a:p>
            <a:r>
              <a:rPr lang="sr-Cyrl-CS" dirty="0" smtClean="0"/>
              <a:t>Степен сигурности за увијање       </a:t>
            </a:r>
            <a:r>
              <a:rPr lang="sr-Latn-CS" dirty="0" smtClean="0"/>
              <a:t>s</a:t>
            </a:r>
            <a:r>
              <a:rPr lang="sr-Cyrl-CS" dirty="0" smtClean="0"/>
              <a:t> = 3</a:t>
            </a:r>
            <a:endParaRPr lang="en-US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1930400" y="1714500"/>
          <a:ext cx="3281363" cy="1285875"/>
        </p:xfrm>
        <a:graphic>
          <a:graphicData uri="http://schemas.openxmlformats.org/presentationml/2006/ole">
            <p:oleObj spid="_x0000_s25603" name="Equation" r:id="rId3" imgW="1434960" imgH="507960" progId="Equation.3">
              <p:embed/>
            </p:oleObj>
          </a:graphicData>
        </a:graphic>
      </p:graphicFrame>
      <p:pic>
        <p:nvPicPr>
          <p:cNvPr id="7" name="Picture 6"/>
          <p:cNvPicPr/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0" y="2786058"/>
            <a:ext cx="1571636" cy="742954"/>
          </a:xfrm>
          <a:prstGeom prst="rect">
            <a:avLst/>
          </a:prstGeom>
          <a:noFill/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57950" y="3643314"/>
            <a:ext cx="1357322" cy="785818"/>
          </a:xfrm>
          <a:prstGeom prst="rect">
            <a:avLst/>
          </a:prstGeom>
          <a:noFill/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15074" y="4643446"/>
            <a:ext cx="1428760" cy="6429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642918"/>
            <a:ext cx="8229600" cy="5929354"/>
          </a:xfr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8900000" scaled="0"/>
          </a:gradFill>
        </p:spPr>
        <p:txBody>
          <a:bodyPr/>
          <a:lstStyle/>
          <a:p>
            <a:r>
              <a:rPr lang="sr-Cyrl-CS" b="1" dirty="0" smtClean="0"/>
              <a:t>Радни напони</a:t>
            </a:r>
          </a:p>
          <a:p>
            <a:r>
              <a:rPr lang="ru-RU" dirty="0" smtClean="0"/>
              <a:t>Радни напони у вратилу су последица деловања спољашњег оптерећења.</a:t>
            </a:r>
          </a:p>
          <a:p>
            <a:r>
              <a:rPr lang="sr-Cyrl-CS" b="1" dirty="0" smtClean="0"/>
              <a:t>Радни напони услед савијања</a:t>
            </a:r>
          </a:p>
          <a:p>
            <a:endParaRPr lang="sr-Cyrl-CS" b="1" dirty="0" smtClean="0"/>
          </a:p>
          <a:p>
            <a:r>
              <a:rPr lang="sr-Cyrl-CS" b="1" dirty="0" smtClean="0"/>
              <a:t>Радни напони услед увијања</a:t>
            </a:r>
            <a:r>
              <a:rPr lang="en-US" dirty="0" smtClean="0"/>
              <a:t> </a:t>
            </a:r>
            <a:endParaRPr lang="sr-Cyrl-CS" dirty="0" smtClean="0"/>
          </a:p>
          <a:p>
            <a:endParaRPr lang="sr-Cyrl-CS" b="1" dirty="0" smtClean="0"/>
          </a:p>
          <a:p>
            <a:r>
              <a:rPr lang="sr-Cyrl-CS" b="1" dirty="0" smtClean="0"/>
              <a:t>Аксијални отпорни момент </a:t>
            </a:r>
          </a:p>
          <a:p>
            <a:endParaRPr lang="sr-Cyrl-CS" b="1" dirty="0" smtClean="0"/>
          </a:p>
          <a:p>
            <a:r>
              <a:rPr lang="sr-Cyrl-CS" b="1" dirty="0" smtClean="0"/>
              <a:t>Поларни  отпорни момент </a:t>
            </a:r>
          </a:p>
          <a:p>
            <a:pPr>
              <a:buNone/>
            </a:pPr>
            <a:r>
              <a:rPr lang="en-US" dirty="0" smtClean="0"/>
              <a:t>  </a:t>
            </a:r>
            <a:endParaRPr lang="sr-Cyrl-CS" b="1" dirty="0" smtClean="0"/>
          </a:p>
          <a:p>
            <a:endParaRPr lang="en-US" dirty="0"/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54" y="1928802"/>
            <a:ext cx="1066800" cy="628650"/>
          </a:xfrm>
          <a:prstGeom prst="rect">
            <a:avLst/>
          </a:prstGeom>
          <a:noFill/>
        </p:spPr>
      </p:pic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15140" y="2786058"/>
            <a:ext cx="1171575" cy="809625"/>
          </a:xfrm>
          <a:prstGeom prst="rect">
            <a:avLst/>
          </a:prstGeom>
          <a:noFill/>
        </p:spPr>
      </p:pic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6630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88" y="3643314"/>
            <a:ext cx="1552575" cy="790575"/>
          </a:xfrm>
          <a:prstGeom prst="rect">
            <a:avLst/>
          </a:prstGeom>
          <a:noFill/>
        </p:spPr>
      </p:pic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6632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6512" y="4643446"/>
            <a:ext cx="1647825" cy="790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5857916"/>
          </a:xfr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8900000" scaled="0"/>
          </a:gradFill>
        </p:spPr>
        <p:txBody>
          <a:bodyPr>
            <a:normAutofit fontScale="92500" lnSpcReduction="20000"/>
          </a:bodyPr>
          <a:lstStyle/>
          <a:p>
            <a:r>
              <a:rPr lang="sr-Cyrl-CS" b="1" dirty="0" smtClean="0"/>
              <a:t>Пречници вратила</a:t>
            </a:r>
          </a:p>
          <a:p>
            <a:r>
              <a:rPr lang="sr-Cyrl-CS" dirty="0" smtClean="0"/>
              <a:t>Ако је изложен савијању и увијању</a:t>
            </a:r>
          </a:p>
          <a:p>
            <a:endParaRPr lang="sr-Cyrl-CS" dirty="0" smtClean="0"/>
          </a:p>
          <a:p>
            <a:r>
              <a:rPr lang="sr-Cyrl-CS" dirty="0" smtClean="0"/>
              <a:t>Ако је изложен увијању</a:t>
            </a:r>
          </a:p>
          <a:p>
            <a:endParaRPr lang="sr-Cyrl-CS" dirty="0" smtClean="0"/>
          </a:p>
          <a:p>
            <a:endParaRPr lang="sr-Cyrl-CS" dirty="0" smtClean="0"/>
          </a:p>
          <a:p>
            <a:r>
              <a:rPr lang="sr-Cyrl-CS" dirty="0" smtClean="0"/>
              <a:t>Стварни пречници вратила се повећавају за 20 % или за дубину жлеба клина </a:t>
            </a:r>
            <a:r>
              <a:rPr lang="sr-Latn-CS" dirty="0" smtClean="0"/>
              <a:t>t</a:t>
            </a:r>
            <a:r>
              <a:rPr lang="sr-Cyrl-CS" dirty="0" smtClean="0"/>
              <a:t>  </a:t>
            </a:r>
          </a:p>
          <a:p>
            <a:r>
              <a:rPr lang="sr-Cyrl-CS" dirty="0" smtClean="0"/>
              <a:t>Усваја се прва већа стандардна вредност пречника</a:t>
            </a:r>
          </a:p>
          <a:p>
            <a:r>
              <a:rPr lang="sr-Cyrl-CS" dirty="0" smtClean="0"/>
              <a:t>На основу добијених вредности пречника  вратила треба извршити проверу степена сигурности на изворима концентрације напона (прелаз са једног пречника на други и на месту зупчаника и спојнице због утицаја жлеба клина) и  извршити проверу усвојеног  клина.</a:t>
            </a:r>
          </a:p>
          <a:p>
            <a:pPr>
              <a:buNone/>
            </a:pPr>
            <a:r>
              <a:rPr lang="sr-Cyrl-CS" dirty="0" smtClean="0"/>
              <a:t>  </a:t>
            </a:r>
            <a:r>
              <a:rPr lang="en-US" dirty="0" smtClean="0"/>
              <a:t> 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endParaRPr lang="en-US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43636" y="642918"/>
            <a:ext cx="1981200" cy="1171575"/>
          </a:xfrm>
          <a:prstGeom prst="rect">
            <a:avLst/>
          </a:prstGeom>
          <a:noFill/>
        </p:spPr>
      </p:pic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1785926"/>
            <a:ext cx="1933575" cy="1171575"/>
          </a:xfrm>
          <a:prstGeom prst="rect">
            <a:avLst/>
          </a:prstGeom>
          <a:noFill/>
        </p:spPr>
      </p:pic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1628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rect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285728"/>
            <a:ext cx="250033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NOSAČ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14348" y="857232"/>
            <a:ext cx="250033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TOČAK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00100" y="1428736"/>
            <a:ext cx="250033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POGONSKA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00166" y="2643182"/>
            <a:ext cx="250033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OSOVINA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85852" y="2000240"/>
            <a:ext cx="250033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VAGON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500166" y="3214686"/>
            <a:ext cx="628654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ELEMENTI ZA OBRTNO KRETANJE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643042" y="3857628"/>
            <a:ext cx="250033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LEŽAJ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000628" y="3786190"/>
            <a:ext cx="250033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SPOJNICA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214942" y="2571744"/>
            <a:ext cx="250033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VRATILO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357818" y="2000240"/>
            <a:ext cx="250033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PRAVA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214942" y="4357694"/>
            <a:ext cx="250033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KANDZA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500166" y="4429132"/>
            <a:ext cx="250033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LETEĆI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00100" y="5000636"/>
            <a:ext cx="250033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NEPOKRETAN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42910" y="5572140"/>
            <a:ext cx="250033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FRANCUSKI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14282" y="6143644"/>
            <a:ext cx="250033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KUGLA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5500694" y="4929198"/>
            <a:ext cx="250033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SPOJKA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5857884" y="5500702"/>
            <a:ext cx="250033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FRIKCIJA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6215074" y="6072206"/>
            <a:ext cx="250033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LAMELA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5572132" y="1428736"/>
            <a:ext cx="250033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KOLENO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5857884" y="857232"/>
            <a:ext cx="250033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BREG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6143636" y="214290"/>
            <a:ext cx="250033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ZGLOB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214546" y="3857628"/>
            <a:ext cx="1428760" cy="5000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2071670" y="4429132"/>
            <a:ext cx="1357322" cy="5000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C4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357290" y="5000636"/>
            <a:ext cx="1785950" cy="5000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C3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142976" y="5572140"/>
            <a:ext cx="1500198" cy="5000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C2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857224" y="6143644"/>
            <a:ext cx="1285884" cy="5000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C1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6286512" y="857232"/>
            <a:ext cx="1285884" cy="5000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B2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6643702" y="214290"/>
            <a:ext cx="1643074" cy="5000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B1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5572132" y="3786190"/>
            <a:ext cx="1428760" cy="5000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5929322" y="4357694"/>
            <a:ext cx="1285884" cy="5000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D4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6143636" y="4929198"/>
            <a:ext cx="1285884" cy="5000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D3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6429388" y="5500702"/>
            <a:ext cx="1285884" cy="5000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D2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6929454" y="6072206"/>
            <a:ext cx="1428760" cy="5000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D1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857224" y="285728"/>
            <a:ext cx="1357322" cy="5000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dirty="0" smtClean="0"/>
              <a:t>А1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1357290" y="857232"/>
            <a:ext cx="1285884" cy="5000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dirty="0" smtClean="0"/>
              <a:t>А2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1571604" y="1428736"/>
            <a:ext cx="1357322" cy="5000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dirty="0" smtClean="0"/>
              <a:t>А3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1714480" y="2000240"/>
            <a:ext cx="1571636" cy="5000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dirty="0" smtClean="0"/>
              <a:t>А4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1928794" y="2643182"/>
            <a:ext cx="1428760" cy="5000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dirty="0" smtClean="0"/>
              <a:t>А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2000232" y="3214686"/>
            <a:ext cx="5286412" cy="5000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</a:t>
            </a:r>
            <a:r>
              <a:rPr lang="sr-Latn-CS" dirty="0" smtClean="0"/>
              <a:t>ŠENJE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5715008" y="2000240"/>
            <a:ext cx="1571636" cy="5000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r>
              <a:rPr lang="sr-Latn-CS" dirty="0" smtClean="0"/>
              <a:t>4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5786446" y="2571744"/>
            <a:ext cx="1428760" cy="5000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6286512" y="1428736"/>
            <a:ext cx="1285884" cy="5000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r>
              <a:rPr lang="sr-Latn-CS" dirty="0" smtClean="0"/>
              <a:t>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</p:childTnLst>
        </p:cTn>
      </p:par>
    </p:tnLst>
    <p:bldLst>
      <p:bldP spid="25" grpId="0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6" grpId="0" animBg="1"/>
      <p:bldP spid="48" grpId="0" animBg="1"/>
      <p:bldP spid="48" grpId="1" animBg="1"/>
      <p:bldP spid="49" grpId="0" animBg="1"/>
      <p:bldP spid="50" grpId="0" animBg="1"/>
      <p:bldP spid="5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sr-Cyrl-CS" dirty="0" smtClean="0"/>
              <a:t>Материјали за вратила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rect">
              <a:fillToRect t="100000" r="100000"/>
            </a:path>
          </a:gradFill>
        </p:spPr>
        <p:txBody>
          <a:bodyPr/>
          <a:lstStyle/>
          <a:p>
            <a:r>
              <a:rPr lang="sr-Cyrl-CS" dirty="0" smtClean="0"/>
              <a:t>Вратила се најчешће израђују од конструкционих челика, челика за побољшање и челика за цементацију.</a:t>
            </a:r>
          </a:p>
          <a:p>
            <a:r>
              <a:rPr lang="sr-Cyrl-CS" dirty="0" smtClean="0"/>
              <a:t>Применом квалитетнијих материјала добијају се мање димензије вратила, али је њихова израда скупља.</a:t>
            </a:r>
          </a:p>
          <a:p>
            <a:r>
              <a:rPr lang="sr-Cyrl-CS" dirty="0" smtClean="0"/>
              <a:t>То су челици </a:t>
            </a:r>
            <a:r>
              <a:rPr lang="sr-Latn-CS" dirty="0" smtClean="0"/>
              <a:t>Č 0545, Č 1430, Č1530,Č1730,</a:t>
            </a:r>
          </a:p>
          <a:p>
            <a:pPr>
              <a:buNone/>
            </a:pPr>
            <a:r>
              <a:rPr lang="sr-Latn-CS" dirty="0" smtClean="0"/>
              <a:t>    Č 4120,Č4320,Č4720,Č5420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0668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sr-Cyrl-CS" dirty="0" smtClean="0"/>
              <a:t>ОПТЕРЕЋЕЊА ВРАТИЛА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325112"/>
          </a:xfrm>
          <a:gradFill flip="none" rotWithShape="1">
            <a:gsLst>
              <a:gs pos="0">
                <a:srgbClr val="5E9EFF"/>
              </a:gs>
              <a:gs pos="0">
                <a:srgbClr val="5E9EFF"/>
              </a:gs>
              <a:gs pos="0">
                <a:schemeClr val="accent6">
                  <a:lumMod val="20000"/>
                  <a:lumOff val="8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sr-Cyrl-CS" dirty="0" smtClean="0"/>
              <a:t>Осовине и вратила се при прорачуну посматрају као носачи са два ослонца изложени дејству сила </a:t>
            </a:r>
            <a:r>
              <a:rPr lang="en-AU" dirty="0" smtClean="0"/>
              <a:t>  </a:t>
            </a:r>
            <a:r>
              <a:rPr lang="en-AU" i="1" dirty="0" smtClean="0"/>
              <a:t>F</a:t>
            </a:r>
            <a:r>
              <a:rPr lang="en-AU" dirty="0" smtClean="0"/>
              <a:t>i  .</a:t>
            </a:r>
            <a:endParaRPr lang="en-US" dirty="0" smtClean="0"/>
          </a:p>
          <a:p>
            <a:r>
              <a:rPr lang="sr-Cyrl-CS" dirty="0" smtClean="0"/>
              <a:t>Силе</a:t>
            </a:r>
            <a:r>
              <a:rPr lang="en-AU" dirty="0" smtClean="0"/>
              <a:t> </a:t>
            </a:r>
            <a:r>
              <a:rPr lang="en-AU" i="1" dirty="0" smtClean="0"/>
              <a:t>F</a:t>
            </a:r>
            <a:r>
              <a:rPr lang="en-AU" dirty="0" smtClean="0"/>
              <a:t>i  </a:t>
            </a:r>
            <a:r>
              <a:rPr lang="sr-Cyrl-CS" dirty="0" smtClean="0"/>
              <a:t>потичу од елемената који се налазе на осовини, односно вратилу.</a:t>
            </a:r>
            <a:r>
              <a:rPr lang="en-AU" dirty="0" smtClean="0"/>
              <a:t> </a:t>
            </a:r>
            <a:endParaRPr lang="en-US" dirty="0"/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857224" y="3643314"/>
            <a:ext cx="2978150" cy="1446213"/>
            <a:chOff x="3114" y="1773"/>
            <a:chExt cx="4691" cy="2277"/>
          </a:xfrm>
        </p:grpSpPr>
        <p:sp>
          <p:nvSpPr>
            <p:cNvPr id="1027" name="Freeform 3"/>
            <p:cNvSpPr>
              <a:spLocks/>
            </p:cNvSpPr>
            <p:nvPr/>
          </p:nvSpPr>
          <p:spPr bwMode="auto">
            <a:xfrm>
              <a:off x="3921" y="2439"/>
              <a:ext cx="0" cy="9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93"/>
                </a:cxn>
              </a:cxnLst>
              <a:rect l="0" t="0" r="r" b="b"/>
              <a:pathLst>
                <a:path h="993">
                  <a:moveTo>
                    <a:pt x="0" y="0"/>
                  </a:moveTo>
                  <a:lnTo>
                    <a:pt x="0" y="993"/>
                  </a:lnTo>
                </a:path>
              </a:pathLst>
            </a:custGeom>
            <a:noFill/>
            <a:ln w="19545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8" name="Rectangle 4"/>
            <p:cNvSpPr>
              <a:spLocks/>
            </p:cNvSpPr>
            <p:nvPr/>
          </p:nvSpPr>
          <p:spPr bwMode="auto">
            <a:xfrm>
              <a:off x="3907" y="2439"/>
              <a:ext cx="28" cy="993"/>
            </a:xfrm>
            <a:prstGeom prst="rect">
              <a:avLst/>
            </a:prstGeom>
            <a:noFill/>
            <a:ln w="3047">
              <a:solidFill>
                <a:srgbClr val="22272A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9" name="Freeform 5"/>
            <p:cNvSpPr>
              <a:spLocks/>
            </p:cNvSpPr>
            <p:nvPr/>
          </p:nvSpPr>
          <p:spPr bwMode="auto">
            <a:xfrm>
              <a:off x="3206" y="3240"/>
              <a:ext cx="64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48" y="0"/>
                </a:cxn>
              </a:cxnLst>
              <a:rect l="0" t="0" r="r" b="b"/>
              <a:pathLst>
                <a:path w="648">
                  <a:moveTo>
                    <a:pt x="0" y="0"/>
                  </a:moveTo>
                  <a:lnTo>
                    <a:pt x="648" y="0"/>
                  </a:lnTo>
                </a:path>
              </a:pathLst>
            </a:custGeom>
            <a:noFill/>
            <a:ln w="19545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0" name="Rectangle 6"/>
            <p:cNvSpPr>
              <a:spLocks/>
            </p:cNvSpPr>
            <p:nvPr/>
          </p:nvSpPr>
          <p:spPr bwMode="auto">
            <a:xfrm>
              <a:off x="3206" y="3226"/>
              <a:ext cx="648" cy="28"/>
            </a:xfrm>
            <a:prstGeom prst="rect">
              <a:avLst/>
            </a:prstGeom>
            <a:noFill/>
            <a:ln w="3048">
              <a:solidFill>
                <a:srgbClr val="22272A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1" name="Freeform 7"/>
            <p:cNvSpPr>
              <a:spLocks/>
            </p:cNvSpPr>
            <p:nvPr/>
          </p:nvSpPr>
          <p:spPr bwMode="auto">
            <a:xfrm>
              <a:off x="3206" y="2592"/>
              <a:ext cx="710" cy="53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0" y="52"/>
                </a:cxn>
                <a:cxn ang="0">
                  <a:pos x="681" y="52"/>
                </a:cxn>
                <a:cxn ang="0">
                  <a:pos x="710" y="33"/>
                </a:cxn>
                <a:cxn ang="0">
                  <a:pos x="691" y="0"/>
                </a:cxn>
                <a:cxn ang="0">
                  <a:pos x="681" y="14"/>
                </a:cxn>
                <a:cxn ang="0">
                  <a:pos x="687" y="2"/>
                </a:cxn>
                <a:cxn ang="0">
                  <a:pos x="672" y="14"/>
                </a:cxn>
                <a:cxn ang="0">
                  <a:pos x="648" y="23"/>
                </a:cxn>
                <a:cxn ang="0">
                  <a:pos x="0" y="23"/>
                </a:cxn>
              </a:cxnLst>
              <a:rect l="0" t="0" r="r" b="b"/>
              <a:pathLst>
                <a:path w="710" h="53">
                  <a:moveTo>
                    <a:pt x="0" y="23"/>
                  </a:moveTo>
                  <a:lnTo>
                    <a:pt x="0" y="52"/>
                  </a:lnTo>
                  <a:lnTo>
                    <a:pt x="681" y="52"/>
                  </a:lnTo>
                  <a:lnTo>
                    <a:pt x="710" y="33"/>
                  </a:lnTo>
                  <a:lnTo>
                    <a:pt x="691" y="0"/>
                  </a:lnTo>
                  <a:lnTo>
                    <a:pt x="681" y="14"/>
                  </a:lnTo>
                  <a:lnTo>
                    <a:pt x="687" y="2"/>
                  </a:lnTo>
                  <a:lnTo>
                    <a:pt x="672" y="14"/>
                  </a:lnTo>
                  <a:lnTo>
                    <a:pt x="648" y="23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2" name="Freeform 8"/>
            <p:cNvSpPr>
              <a:spLocks/>
            </p:cNvSpPr>
            <p:nvPr/>
          </p:nvSpPr>
          <p:spPr bwMode="auto">
            <a:xfrm>
              <a:off x="3893" y="2568"/>
              <a:ext cx="42" cy="58"/>
            </a:xfrm>
            <a:custGeom>
              <a:avLst/>
              <a:gdLst/>
              <a:ahLst/>
              <a:cxnLst>
                <a:cxn ang="0">
                  <a:pos x="0" y="26"/>
                </a:cxn>
                <a:cxn ang="0">
                  <a:pos x="3" y="24"/>
                </a:cxn>
                <a:cxn ang="0">
                  <a:pos x="23" y="57"/>
                </a:cxn>
                <a:cxn ang="0">
                  <a:pos x="27" y="24"/>
                </a:cxn>
                <a:cxn ang="0">
                  <a:pos x="42" y="9"/>
                </a:cxn>
                <a:cxn ang="0">
                  <a:pos x="13" y="0"/>
                </a:cxn>
                <a:cxn ang="0">
                  <a:pos x="3" y="19"/>
                </a:cxn>
                <a:cxn ang="0">
                  <a:pos x="0" y="26"/>
                </a:cxn>
              </a:cxnLst>
              <a:rect l="0" t="0" r="r" b="b"/>
              <a:pathLst>
                <a:path w="42" h="58">
                  <a:moveTo>
                    <a:pt x="0" y="26"/>
                  </a:moveTo>
                  <a:lnTo>
                    <a:pt x="3" y="24"/>
                  </a:lnTo>
                  <a:lnTo>
                    <a:pt x="23" y="57"/>
                  </a:lnTo>
                  <a:lnTo>
                    <a:pt x="27" y="24"/>
                  </a:lnTo>
                  <a:lnTo>
                    <a:pt x="42" y="9"/>
                  </a:lnTo>
                  <a:lnTo>
                    <a:pt x="13" y="0"/>
                  </a:lnTo>
                  <a:lnTo>
                    <a:pt x="3" y="19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auto">
            <a:xfrm>
              <a:off x="3206" y="2568"/>
              <a:ext cx="729" cy="77"/>
            </a:xfrm>
            <a:custGeom>
              <a:avLst/>
              <a:gdLst/>
              <a:ahLst/>
              <a:cxnLst>
                <a:cxn ang="0">
                  <a:pos x="0" y="76"/>
                </a:cxn>
                <a:cxn ang="0">
                  <a:pos x="648" y="76"/>
                </a:cxn>
                <a:cxn ang="0">
                  <a:pos x="681" y="76"/>
                </a:cxn>
                <a:cxn ang="0">
                  <a:pos x="710" y="57"/>
                </a:cxn>
                <a:cxn ang="0">
                  <a:pos x="715" y="24"/>
                </a:cxn>
                <a:cxn ang="0">
                  <a:pos x="729" y="9"/>
                </a:cxn>
                <a:cxn ang="0">
                  <a:pos x="700" y="0"/>
                </a:cxn>
                <a:cxn ang="0">
                  <a:pos x="691" y="14"/>
                </a:cxn>
                <a:cxn ang="0">
                  <a:pos x="681" y="38"/>
                </a:cxn>
                <a:cxn ang="0">
                  <a:pos x="691" y="24"/>
                </a:cxn>
                <a:cxn ang="0">
                  <a:pos x="672" y="38"/>
                </a:cxn>
                <a:cxn ang="0">
                  <a:pos x="648" y="47"/>
                </a:cxn>
                <a:cxn ang="0">
                  <a:pos x="0" y="47"/>
                </a:cxn>
                <a:cxn ang="0">
                  <a:pos x="0" y="76"/>
                </a:cxn>
              </a:cxnLst>
              <a:rect l="0" t="0" r="r" b="b"/>
              <a:pathLst>
                <a:path w="729" h="77">
                  <a:moveTo>
                    <a:pt x="0" y="76"/>
                  </a:moveTo>
                  <a:lnTo>
                    <a:pt x="648" y="76"/>
                  </a:lnTo>
                  <a:lnTo>
                    <a:pt x="681" y="76"/>
                  </a:lnTo>
                  <a:lnTo>
                    <a:pt x="710" y="57"/>
                  </a:lnTo>
                  <a:lnTo>
                    <a:pt x="715" y="24"/>
                  </a:lnTo>
                  <a:lnTo>
                    <a:pt x="729" y="9"/>
                  </a:lnTo>
                  <a:lnTo>
                    <a:pt x="700" y="0"/>
                  </a:lnTo>
                  <a:lnTo>
                    <a:pt x="691" y="14"/>
                  </a:lnTo>
                  <a:lnTo>
                    <a:pt x="681" y="38"/>
                  </a:lnTo>
                  <a:lnTo>
                    <a:pt x="691" y="24"/>
                  </a:lnTo>
                  <a:lnTo>
                    <a:pt x="672" y="38"/>
                  </a:lnTo>
                  <a:lnTo>
                    <a:pt x="648" y="47"/>
                  </a:lnTo>
                  <a:lnTo>
                    <a:pt x="0" y="47"/>
                  </a:lnTo>
                  <a:lnTo>
                    <a:pt x="0" y="76"/>
                  </a:lnTo>
                </a:path>
              </a:pathLst>
            </a:custGeom>
            <a:noFill/>
            <a:ln w="3048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auto">
            <a:xfrm>
              <a:off x="5414" y="2439"/>
              <a:ext cx="0" cy="9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93"/>
                </a:cxn>
              </a:cxnLst>
              <a:rect l="0" t="0" r="r" b="b"/>
              <a:pathLst>
                <a:path h="993">
                  <a:moveTo>
                    <a:pt x="0" y="0"/>
                  </a:moveTo>
                  <a:lnTo>
                    <a:pt x="0" y="993"/>
                  </a:lnTo>
                </a:path>
              </a:pathLst>
            </a:custGeom>
            <a:noFill/>
            <a:ln w="19545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5" name="Rectangle 11"/>
            <p:cNvSpPr>
              <a:spLocks/>
            </p:cNvSpPr>
            <p:nvPr/>
          </p:nvSpPr>
          <p:spPr bwMode="auto">
            <a:xfrm>
              <a:off x="5400" y="2439"/>
              <a:ext cx="28" cy="993"/>
            </a:xfrm>
            <a:prstGeom prst="rect">
              <a:avLst/>
            </a:prstGeom>
            <a:noFill/>
            <a:ln w="3048">
              <a:solidFill>
                <a:srgbClr val="22272A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5400" y="3274"/>
              <a:ext cx="1579" cy="144"/>
            </a:xfrm>
            <a:custGeom>
              <a:avLst/>
              <a:gdLst/>
              <a:ahLst/>
              <a:cxnLst>
                <a:cxn ang="0">
                  <a:pos x="28" y="144"/>
                </a:cxn>
                <a:cxn ang="0">
                  <a:pos x="38" y="100"/>
                </a:cxn>
                <a:cxn ang="0">
                  <a:pos x="38" y="110"/>
                </a:cxn>
                <a:cxn ang="0">
                  <a:pos x="67" y="67"/>
                </a:cxn>
                <a:cxn ang="0">
                  <a:pos x="57" y="67"/>
                </a:cxn>
                <a:cxn ang="0">
                  <a:pos x="110" y="48"/>
                </a:cxn>
                <a:cxn ang="0">
                  <a:pos x="96" y="48"/>
                </a:cxn>
                <a:cxn ang="0">
                  <a:pos x="134" y="38"/>
                </a:cxn>
                <a:cxn ang="0">
                  <a:pos x="96" y="48"/>
                </a:cxn>
                <a:cxn ang="0">
                  <a:pos x="143" y="38"/>
                </a:cxn>
                <a:cxn ang="0">
                  <a:pos x="1579" y="38"/>
                </a:cxn>
                <a:cxn ang="0">
                  <a:pos x="1579" y="0"/>
                </a:cxn>
                <a:cxn ang="0">
                  <a:pos x="134" y="0"/>
                </a:cxn>
                <a:cxn ang="0">
                  <a:pos x="86" y="9"/>
                </a:cxn>
                <a:cxn ang="0">
                  <a:pos x="38" y="48"/>
                </a:cxn>
                <a:cxn ang="0">
                  <a:pos x="9" y="86"/>
                </a:cxn>
                <a:cxn ang="0">
                  <a:pos x="0" y="134"/>
                </a:cxn>
                <a:cxn ang="0">
                  <a:pos x="28" y="144"/>
                </a:cxn>
              </a:cxnLst>
              <a:rect l="0" t="0" r="r" b="b"/>
              <a:pathLst>
                <a:path w="1579" h="144">
                  <a:moveTo>
                    <a:pt x="28" y="144"/>
                  </a:moveTo>
                  <a:lnTo>
                    <a:pt x="38" y="100"/>
                  </a:lnTo>
                  <a:lnTo>
                    <a:pt x="38" y="110"/>
                  </a:lnTo>
                  <a:lnTo>
                    <a:pt x="67" y="67"/>
                  </a:lnTo>
                  <a:lnTo>
                    <a:pt x="57" y="67"/>
                  </a:lnTo>
                  <a:lnTo>
                    <a:pt x="110" y="48"/>
                  </a:lnTo>
                  <a:lnTo>
                    <a:pt x="96" y="48"/>
                  </a:lnTo>
                  <a:lnTo>
                    <a:pt x="134" y="38"/>
                  </a:lnTo>
                  <a:lnTo>
                    <a:pt x="96" y="48"/>
                  </a:lnTo>
                  <a:lnTo>
                    <a:pt x="143" y="38"/>
                  </a:lnTo>
                  <a:lnTo>
                    <a:pt x="1579" y="38"/>
                  </a:lnTo>
                  <a:lnTo>
                    <a:pt x="1579" y="0"/>
                  </a:lnTo>
                  <a:lnTo>
                    <a:pt x="134" y="0"/>
                  </a:lnTo>
                  <a:lnTo>
                    <a:pt x="86" y="9"/>
                  </a:lnTo>
                  <a:lnTo>
                    <a:pt x="38" y="48"/>
                  </a:lnTo>
                  <a:lnTo>
                    <a:pt x="9" y="86"/>
                  </a:lnTo>
                  <a:lnTo>
                    <a:pt x="0" y="134"/>
                  </a:lnTo>
                  <a:lnTo>
                    <a:pt x="28" y="144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5400" y="3274"/>
              <a:ext cx="1579" cy="144"/>
            </a:xfrm>
            <a:custGeom>
              <a:avLst/>
              <a:gdLst/>
              <a:ahLst/>
              <a:cxnLst>
                <a:cxn ang="0">
                  <a:pos x="28" y="144"/>
                </a:cxn>
                <a:cxn ang="0">
                  <a:pos x="38" y="100"/>
                </a:cxn>
                <a:cxn ang="0">
                  <a:pos x="38" y="110"/>
                </a:cxn>
                <a:cxn ang="0">
                  <a:pos x="67" y="67"/>
                </a:cxn>
                <a:cxn ang="0">
                  <a:pos x="57" y="67"/>
                </a:cxn>
                <a:cxn ang="0">
                  <a:pos x="110" y="48"/>
                </a:cxn>
                <a:cxn ang="0">
                  <a:pos x="96" y="48"/>
                </a:cxn>
                <a:cxn ang="0">
                  <a:pos x="143" y="38"/>
                </a:cxn>
                <a:cxn ang="0">
                  <a:pos x="134" y="38"/>
                </a:cxn>
                <a:cxn ang="0">
                  <a:pos x="1579" y="38"/>
                </a:cxn>
                <a:cxn ang="0">
                  <a:pos x="1579" y="0"/>
                </a:cxn>
                <a:cxn ang="0">
                  <a:pos x="134" y="0"/>
                </a:cxn>
                <a:cxn ang="0">
                  <a:pos x="86" y="9"/>
                </a:cxn>
                <a:cxn ang="0">
                  <a:pos x="38" y="48"/>
                </a:cxn>
                <a:cxn ang="0">
                  <a:pos x="9" y="86"/>
                </a:cxn>
                <a:cxn ang="0">
                  <a:pos x="0" y="134"/>
                </a:cxn>
                <a:cxn ang="0">
                  <a:pos x="28" y="144"/>
                </a:cxn>
              </a:cxnLst>
              <a:rect l="0" t="0" r="r" b="b"/>
              <a:pathLst>
                <a:path w="1579" h="144">
                  <a:moveTo>
                    <a:pt x="28" y="144"/>
                  </a:moveTo>
                  <a:lnTo>
                    <a:pt x="38" y="100"/>
                  </a:lnTo>
                  <a:lnTo>
                    <a:pt x="38" y="110"/>
                  </a:lnTo>
                  <a:lnTo>
                    <a:pt x="67" y="67"/>
                  </a:lnTo>
                  <a:lnTo>
                    <a:pt x="57" y="67"/>
                  </a:lnTo>
                  <a:lnTo>
                    <a:pt x="110" y="48"/>
                  </a:lnTo>
                  <a:lnTo>
                    <a:pt x="96" y="48"/>
                  </a:lnTo>
                  <a:lnTo>
                    <a:pt x="143" y="38"/>
                  </a:lnTo>
                  <a:lnTo>
                    <a:pt x="134" y="38"/>
                  </a:lnTo>
                  <a:lnTo>
                    <a:pt x="1579" y="38"/>
                  </a:lnTo>
                  <a:lnTo>
                    <a:pt x="1579" y="0"/>
                  </a:lnTo>
                  <a:lnTo>
                    <a:pt x="134" y="0"/>
                  </a:lnTo>
                  <a:lnTo>
                    <a:pt x="86" y="9"/>
                  </a:lnTo>
                  <a:lnTo>
                    <a:pt x="38" y="48"/>
                  </a:lnTo>
                  <a:lnTo>
                    <a:pt x="9" y="86"/>
                  </a:lnTo>
                  <a:lnTo>
                    <a:pt x="0" y="134"/>
                  </a:lnTo>
                  <a:lnTo>
                    <a:pt x="28" y="144"/>
                  </a:lnTo>
                </a:path>
              </a:pathLst>
            </a:custGeom>
            <a:noFill/>
            <a:ln w="3048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3916" y="3416"/>
              <a:ext cx="1503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02" y="0"/>
                </a:cxn>
              </a:cxnLst>
              <a:rect l="0" t="0" r="r" b="b"/>
              <a:pathLst>
                <a:path w="1503">
                  <a:moveTo>
                    <a:pt x="0" y="0"/>
                  </a:moveTo>
                  <a:lnTo>
                    <a:pt x="1502" y="0"/>
                  </a:lnTo>
                </a:path>
              </a:pathLst>
            </a:custGeom>
            <a:noFill/>
            <a:ln w="22606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9" name="Rectangle 15"/>
            <p:cNvSpPr>
              <a:spLocks/>
            </p:cNvSpPr>
            <p:nvPr/>
          </p:nvSpPr>
          <p:spPr bwMode="auto">
            <a:xfrm>
              <a:off x="3916" y="3399"/>
              <a:ext cx="1502" cy="33"/>
            </a:xfrm>
            <a:prstGeom prst="rect">
              <a:avLst/>
            </a:prstGeom>
            <a:noFill/>
            <a:ln w="3048">
              <a:solidFill>
                <a:srgbClr val="22272A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0" name="Freeform 16"/>
            <p:cNvSpPr>
              <a:spLocks/>
            </p:cNvSpPr>
            <p:nvPr/>
          </p:nvSpPr>
          <p:spPr bwMode="auto">
            <a:xfrm>
              <a:off x="3916" y="2453"/>
              <a:ext cx="1503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02" y="0"/>
                </a:cxn>
              </a:cxnLst>
              <a:rect l="0" t="0" r="r" b="b"/>
              <a:pathLst>
                <a:path w="1503">
                  <a:moveTo>
                    <a:pt x="0" y="0"/>
                  </a:moveTo>
                  <a:lnTo>
                    <a:pt x="1502" y="0"/>
                  </a:lnTo>
                </a:path>
              </a:pathLst>
            </a:custGeom>
            <a:noFill/>
            <a:ln w="19545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" name="Rectangle 17"/>
            <p:cNvSpPr>
              <a:spLocks/>
            </p:cNvSpPr>
            <p:nvPr/>
          </p:nvSpPr>
          <p:spPr bwMode="auto">
            <a:xfrm>
              <a:off x="3916" y="2439"/>
              <a:ext cx="1502" cy="28"/>
            </a:xfrm>
            <a:prstGeom prst="rect">
              <a:avLst/>
            </a:prstGeom>
            <a:noFill/>
            <a:ln w="3048">
              <a:solidFill>
                <a:srgbClr val="22272A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auto">
            <a:xfrm>
              <a:off x="6966" y="2588"/>
              <a:ext cx="13" cy="38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0" y="0"/>
                </a:cxn>
                <a:cxn ang="0">
                  <a:pos x="3" y="4"/>
                </a:cxn>
                <a:cxn ang="0">
                  <a:pos x="12" y="38"/>
                </a:cxn>
                <a:cxn ang="0">
                  <a:pos x="12" y="0"/>
                </a:cxn>
              </a:cxnLst>
              <a:rect l="0" t="0" r="r" b="b"/>
              <a:pathLst>
                <a:path w="13" h="38">
                  <a:moveTo>
                    <a:pt x="12" y="0"/>
                  </a:moveTo>
                  <a:lnTo>
                    <a:pt x="0" y="0"/>
                  </a:lnTo>
                  <a:lnTo>
                    <a:pt x="3" y="4"/>
                  </a:lnTo>
                  <a:lnTo>
                    <a:pt x="12" y="3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3" name="Freeform 19"/>
            <p:cNvSpPr>
              <a:spLocks/>
            </p:cNvSpPr>
            <p:nvPr/>
          </p:nvSpPr>
          <p:spPr bwMode="auto">
            <a:xfrm>
              <a:off x="5534" y="2559"/>
              <a:ext cx="1478" cy="86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432" y="28"/>
                </a:cxn>
                <a:cxn ang="0">
                  <a:pos x="1425" y="19"/>
                </a:cxn>
                <a:cxn ang="0">
                  <a:pos x="1444" y="28"/>
                </a:cxn>
                <a:cxn ang="0">
                  <a:pos x="1444" y="67"/>
                </a:cxn>
                <a:cxn ang="0">
                  <a:pos x="1478" y="86"/>
                </a:cxn>
                <a:cxn ang="0">
                  <a:pos x="1478" y="47"/>
                </a:cxn>
                <a:cxn ang="0">
                  <a:pos x="1463" y="33"/>
                </a:cxn>
                <a:cxn ang="0">
                  <a:pos x="1470" y="37"/>
                </a:cxn>
                <a:cxn ang="0">
                  <a:pos x="1463" y="28"/>
                </a:cxn>
                <a:cxn ang="0">
                  <a:pos x="1454" y="9"/>
                </a:cxn>
                <a:cxn ang="0">
                  <a:pos x="0" y="0"/>
                </a:cxn>
                <a:cxn ang="0">
                  <a:pos x="0" y="28"/>
                </a:cxn>
              </a:cxnLst>
              <a:rect l="0" t="0" r="r" b="b"/>
              <a:pathLst>
                <a:path w="1478" h="86">
                  <a:moveTo>
                    <a:pt x="0" y="28"/>
                  </a:moveTo>
                  <a:lnTo>
                    <a:pt x="1432" y="28"/>
                  </a:lnTo>
                  <a:lnTo>
                    <a:pt x="1425" y="19"/>
                  </a:lnTo>
                  <a:lnTo>
                    <a:pt x="1444" y="28"/>
                  </a:lnTo>
                  <a:lnTo>
                    <a:pt x="1444" y="67"/>
                  </a:lnTo>
                  <a:lnTo>
                    <a:pt x="1478" y="86"/>
                  </a:lnTo>
                  <a:lnTo>
                    <a:pt x="1478" y="47"/>
                  </a:lnTo>
                  <a:lnTo>
                    <a:pt x="1463" y="33"/>
                  </a:lnTo>
                  <a:lnTo>
                    <a:pt x="1470" y="37"/>
                  </a:lnTo>
                  <a:lnTo>
                    <a:pt x="1463" y="28"/>
                  </a:lnTo>
                  <a:lnTo>
                    <a:pt x="1454" y="9"/>
                  </a:lnTo>
                  <a:lnTo>
                    <a:pt x="0" y="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" name="Freeform 20"/>
            <p:cNvSpPr>
              <a:spLocks/>
            </p:cNvSpPr>
            <p:nvPr/>
          </p:nvSpPr>
          <p:spPr bwMode="auto">
            <a:xfrm>
              <a:off x="7004" y="2596"/>
              <a:ext cx="32" cy="49"/>
            </a:xfrm>
            <a:custGeom>
              <a:avLst/>
              <a:gdLst/>
              <a:ahLst/>
              <a:cxnLst>
                <a:cxn ang="0">
                  <a:pos x="17" y="10"/>
                </a:cxn>
                <a:cxn ang="0">
                  <a:pos x="0" y="0"/>
                </a:cxn>
                <a:cxn ang="0">
                  <a:pos x="7" y="10"/>
                </a:cxn>
                <a:cxn ang="0">
                  <a:pos x="7" y="48"/>
                </a:cxn>
                <a:cxn ang="0">
                  <a:pos x="22" y="48"/>
                </a:cxn>
                <a:cxn ang="0">
                  <a:pos x="31" y="20"/>
                </a:cxn>
                <a:cxn ang="0">
                  <a:pos x="17" y="10"/>
                </a:cxn>
              </a:cxnLst>
              <a:rect l="0" t="0" r="r" b="b"/>
              <a:pathLst>
                <a:path w="32" h="49">
                  <a:moveTo>
                    <a:pt x="17" y="10"/>
                  </a:moveTo>
                  <a:lnTo>
                    <a:pt x="0" y="0"/>
                  </a:lnTo>
                  <a:lnTo>
                    <a:pt x="7" y="10"/>
                  </a:lnTo>
                  <a:lnTo>
                    <a:pt x="7" y="48"/>
                  </a:lnTo>
                  <a:lnTo>
                    <a:pt x="22" y="48"/>
                  </a:lnTo>
                  <a:lnTo>
                    <a:pt x="31" y="20"/>
                  </a:lnTo>
                  <a:lnTo>
                    <a:pt x="17" y="1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5" name="Freeform 21"/>
            <p:cNvSpPr>
              <a:spLocks/>
            </p:cNvSpPr>
            <p:nvPr/>
          </p:nvSpPr>
          <p:spPr bwMode="auto">
            <a:xfrm>
              <a:off x="5534" y="2559"/>
              <a:ext cx="1502" cy="86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1444" y="23"/>
                </a:cxn>
                <a:cxn ang="0">
                  <a:pos x="1425" y="19"/>
                </a:cxn>
                <a:cxn ang="0">
                  <a:pos x="1435" y="33"/>
                </a:cxn>
                <a:cxn ang="0">
                  <a:pos x="1444" y="67"/>
                </a:cxn>
                <a:cxn ang="0">
                  <a:pos x="1478" y="86"/>
                </a:cxn>
                <a:cxn ang="0">
                  <a:pos x="1492" y="86"/>
                </a:cxn>
                <a:cxn ang="0">
                  <a:pos x="1502" y="57"/>
                </a:cxn>
                <a:cxn ang="0">
                  <a:pos x="1488" y="47"/>
                </a:cxn>
                <a:cxn ang="0">
                  <a:pos x="1463" y="33"/>
                </a:cxn>
                <a:cxn ang="0">
                  <a:pos x="1478" y="47"/>
                </a:cxn>
                <a:cxn ang="0">
                  <a:pos x="1463" y="23"/>
                </a:cxn>
                <a:cxn ang="0">
                  <a:pos x="1454" y="9"/>
                </a:cxn>
                <a:cxn ang="0">
                  <a:pos x="0" y="0"/>
                </a:cxn>
                <a:cxn ang="0">
                  <a:pos x="0" y="23"/>
                </a:cxn>
              </a:cxnLst>
              <a:rect l="0" t="0" r="r" b="b"/>
              <a:pathLst>
                <a:path w="1502" h="86">
                  <a:moveTo>
                    <a:pt x="0" y="23"/>
                  </a:moveTo>
                  <a:lnTo>
                    <a:pt x="1444" y="23"/>
                  </a:lnTo>
                  <a:lnTo>
                    <a:pt x="1425" y="19"/>
                  </a:lnTo>
                  <a:lnTo>
                    <a:pt x="1435" y="33"/>
                  </a:lnTo>
                  <a:lnTo>
                    <a:pt x="1444" y="67"/>
                  </a:lnTo>
                  <a:lnTo>
                    <a:pt x="1478" y="86"/>
                  </a:lnTo>
                  <a:lnTo>
                    <a:pt x="1492" y="86"/>
                  </a:lnTo>
                  <a:lnTo>
                    <a:pt x="1502" y="57"/>
                  </a:lnTo>
                  <a:lnTo>
                    <a:pt x="1488" y="47"/>
                  </a:lnTo>
                  <a:lnTo>
                    <a:pt x="1463" y="33"/>
                  </a:lnTo>
                  <a:lnTo>
                    <a:pt x="1478" y="47"/>
                  </a:lnTo>
                  <a:lnTo>
                    <a:pt x="1463" y="23"/>
                  </a:lnTo>
                  <a:lnTo>
                    <a:pt x="1454" y="9"/>
                  </a:lnTo>
                  <a:lnTo>
                    <a:pt x="0" y="0"/>
                  </a:lnTo>
                  <a:lnTo>
                    <a:pt x="0" y="23"/>
                  </a:lnTo>
                </a:path>
              </a:pathLst>
            </a:custGeom>
            <a:noFill/>
            <a:ln w="3048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6" name="Freeform 22"/>
            <p:cNvSpPr>
              <a:spLocks/>
            </p:cNvSpPr>
            <p:nvPr/>
          </p:nvSpPr>
          <p:spPr bwMode="auto">
            <a:xfrm>
              <a:off x="7027" y="2631"/>
              <a:ext cx="667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67" y="0"/>
                </a:cxn>
              </a:cxnLst>
              <a:rect l="0" t="0" r="r" b="b"/>
              <a:pathLst>
                <a:path w="667">
                  <a:moveTo>
                    <a:pt x="0" y="0"/>
                  </a:moveTo>
                  <a:lnTo>
                    <a:pt x="667" y="0"/>
                  </a:lnTo>
                </a:path>
              </a:pathLst>
            </a:custGeom>
            <a:noFill/>
            <a:ln w="19545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7" name="Rectangle 23"/>
            <p:cNvSpPr>
              <a:spLocks/>
            </p:cNvSpPr>
            <p:nvPr/>
          </p:nvSpPr>
          <p:spPr bwMode="auto">
            <a:xfrm>
              <a:off x="7027" y="2616"/>
              <a:ext cx="667" cy="28"/>
            </a:xfrm>
            <a:prstGeom prst="rect">
              <a:avLst/>
            </a:prstGeom>
            <a:noFill/>
            <a:ln w="3048">
              <a:solidFill>
                <a:srgbClr val="22272A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" name="Freeform 24"/>
            <p:cNvSpPr>
              <a:spLocks/>
            </p:cNvSpPr>
            <p:nvPr/>
          </p:nvSpPr>
          <p:spPr bwMode="auto">
            <a:xfrm>
              <a:off x="7027" y="3240"/>
              <a:ext cx="667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67" y="0"/>
                </a:cxn>
              </a:cxnLst>
              <a:rect l="0" t="0" r="r" b="b"/>
              <a:pathLst>
                <a:path w="667">
                  <a:moveTo>
                    <a:pt x="0" y="0"/>
                  </a:moveTo>
                  <a:lnTo>
                    <a:pt x="667" y="0"/>
                  </a:lnTo>
                </a:path>
              </a:pathLst>
            </a:custGeom>
            <a:noFill/>
            <a:ln w="19545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9" name="Rectangle 25"/>
            <p:cNvSpPr>
              <a:spLocks/>
            </p:cNvSpPr>
            <p:nvPr/>
          </p:nvSpPr>
          <p:spPr bwMode="auto">
            <a:xfrm>
              <a:off x="7027" y="3226"/>
              <a:ext cx="667" cy="28"/>
            </a:xfrm>
            <a:prstGeom prst="rect">
              <a:avLst/>
            </a:prstGeom>
            <a:noFill/>
            <a:ln w="3048">
              <a:solidFill>
                <a:srgbClr val="22272A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0" name="Freeform 26"/>
            <p:cNvSpPr>
              <a:spLocks/>
            </p:cNvSpPr>
            <p:nvPr/>
          </p:nvSpPr>
          <p:spPr bwMode="auto">
            <a:xfrm>
              <a:off x="7691" y="2616"/>
              <a:ext cx="0" cy="63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638"/>
                </a:cxn>
              </a:cxnLst>
              <a:rect l="0" t="0" r="r" b="b"/>
              <a:pathLst>
                <a:path h="639">
                  <a:moveTo>
                    <a:pt x="0" y="0"/>
                  </a:moveTo>
                  <a:lnTo>
                    <a:pt x="0" y="638"/>
                  </a:lnTo>
                </a:path>
              </a:pathLst>
            </a:custGeom>
            <a:noFill/>
            <a:ln w="28702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1" name="Rectangle 27"/>
            <p:cNvSpPr>
              <a:spLocks/>
            </p:cNvSpPr>
            <p:nvPr/>
          </p:nvSpPr>
          <p:spPr bwMode="auto">
            <a:xfrm>
              <a:off x="7670" y="2616"/>
              <a:ext cx="43" cy="638"/>
            </a:xfrm>
            <a:prstGeom prst="rect">
              <a:avLst/>
            </a:prstGeom>
            <a:noFill/>
            <a:ln w="3047">
              <a:solidFill>
                <a:srgbClr val="22272A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2" name="Freeform 28"/>
            <p:cNvSpPr>
              <a:spLocks/>
            </p:cNvSpPr>
            <p:nvPr/>
          </p:nvSpPr>
          <p:spPr bwMode="auto">
            <a:xfrm>
              <a:off x="6974" y="2559"/>
              <a:ext cx="0" cy="75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53"/>
                </a:cxn>
              </a:cxnLst>
              <a:rect l="0" t="0" r="r" b="b"/>
              <a:pathLst>
                <a:path h="753">
                  <a:moveTo>
                    <a:pt x="0" y="0"/>
                  </a:moveTo>
                  <a:lnTo>
                    <a:pt x="0" y="753"/>
                  </a:lnTo>
                </a:path>
              </a:pathLst>
            </a:custGeom>
            <a:noFill/>
            <a:ln w="19545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3" name="Rectangle 29"/>
            <p:cNvSpPr>
              <a:spLocks/>
            </p:cNvSpPr>
            <p:nvPr/>
          </p:nvSpPr>
          <p:spPr bwMode="auto">
            <a:xfrm>
              <a:off x="6960" y="2559"/>
              <a:ext cx="28" cy="753"/>
            </a:xfrm>
            <a:prstGeom prst="rect">
              <a:avLst/>
            </a:prstGeom>
            <a:noFill/>
            <a:ln w="3048">
              <a:solidFill>
                <a:srgbClr val="22272A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4" name="Freeform 30"/>
            <p:cNvSpPr>
              <a:spLocks/>
            </p:cNvSpPr>
            <p:nvPr/>
          </p:nvSpPr>
          <p:spPr bwMode="auto">
            <a:xfrm>
              <a:off x="5400" y="2448"/>
              <a:ext cx="134" cy="140"/>
            </a:xfrm>
            <a:custGeom>
              <a:avLst/>
              <a:gdLst/>
              <a:ahLst/>
              <a:cxnLst>
                <a:cxn ang="0">
                  <a:pos x="9" y="43"/>
                </a:cxn>
                <a:cxn ang="0">
                  <a:pos x="9" y="57"/>
                </a:cxn>
                <a:cxn ang="0">
                  <a:pos x="19" y="67"/>
                </a:cxn>
                <a:cxn ang="0">
                  <a:pos x="28" y="76"/>
                </a:cxn>
                <a:cxn ang="0">
                  <a:pos x="28" y="86"/>
                </a:cxn>
                <a:cxn ang="0">
                  <a:pos x="47" y="110"/>
                </a:cxn>
                <a:cxn ang="0">
                  <a:pos x="57" y="119"/>
                </a:cxn>
                <a:cxn ang="0">
                  <a:pos x="67" y="119"/>
                </a:cxn>
                <a:cxn ang="0">
                  <a:pos x="67" y="129"/>
                </a:cxn>
                <a:cxn ang="0">
                  <a:pos x="86" y="129"/>
                </a:cxn>
                <a:cxn ang="0">
                  <a:pos x="96" y="139"/>
                </a:cxn>
                <a:cxn ang="0">
                  <a:pos x="134" y="139"/>
                </a:cxn>
                <a:cxn ang="0">
                  <a:pos x="134" y="110"/>
                </a:cxn>
                <a:cxn ang="0">
                  <a:pos x="110" y="110"/>
                </a:cxn>
                <a:cxn ang="0">
                  <a:pos x="110" y="100"/>
                </a:cxn>
                <a:cxn ang="0">
                  <a:pos x="76" y="100"/>
                </a:cxn>
                <a:cxn ang="0">
                  <a:pos x="67" y="86"/>
                </a:cxn>
                <a:cxn ang="0">
                  <a:pos x="76" y="86"/>
                </a:cxn>
                <a:cxn ang="0">
                  <a:pos x="57" y="76"/>
                </a:cxn>
                <a:cxn ang="0">
                  <a:pos x="57" y="67"/>
                </a:cxn>
                <a:cxn ang="0">
                  <a:pos x="47" y="57"/>
                </a:cxn>
                <a:cxn ang="0">
                  <a:pos x="47" y="100"/>
                </a:cxn>
                <a:cxn ang="0">
                  <a:pos x="47" y="57"/>
                </a:cxn>
                <a:cxn ang="0">
                  <a:pos x="38" y="52"/>
                </a:cxn>
                <a:cxn ang="0">
                  <a:pos x="38" y="28"/>
                </a:cxn>
                <a:cxn ang="0">
                  <a:pos x="28" y="19"/>
                </a:cxn>
                <a:cxn ang="0">
                  <a:pos x="28" y="0"/>
                </a:cxn>
                <a:cxn ang="0">
                  <a:pos x="0" y="0"/>
                </a:cxn>
                <a:cxn ang="0">
                  <a:pos x="0" y="28"/>
                </a:cxn>
                <a:cxn ang="0">
                  <a:pos x="9" y="43"/>
                </a:cxn>
              </a:cxnLst>
              <a:rect l="0" t="0" r="r" b="b"/>
              <a:pathLst>
                <a:path w="134" h="140">
                  <a:moveTo>
                    <a:pt x="9" y="43"/>
                  </a:moveTo>
                  <a:lnTo>
                    <a:pt x="9" y="57"/>
                  </a:lnTo>
                  <a:lnTo>
                    <a:pt x="19" y="67"/>
                  </a:lnTo>
                  <a:lnTo>
                    <a:pt x="28" y="76"/>
                  </a:lnTo>
                  <a:lnTo>
                    <a:pt x="28" y="86"/>
                  </a:lnTo>
                  <a:lnTo>
                    <a:pt x="47" y="110"/>
                  </a:lnTo>
                  <a:lnTo>
                    <a:pt x="57" y="119"/>
                  </a:lnTo>
                  <a:lnTo>
                    <a:pt x="67" y="119"/>
                  </a:lnTo>
                  <a:lnTo>
                    <a:pt x="67" y="129"/>
                  </a:lnTo>
                  <a:lnTo>
                    <a:pt x="86" y="129"/>
                  </a:lnTo>
                  <a:lnTo>
                    <a:pt x="96" y="139"/>
                  </a:lnTo>
                  <a:lnTo>
                    <a:pt x="134" y="139"/>
                  </a:lnTo>
                  <a:lnTo>
                    <a:pt x="134" y="110"/>
                  </a:lnTo>
                  <a:lnTo>
                    <a:pt x="110" y="110"/>
                  </a:lnTo>
                  <a:lnTo>
                    <a:pt x="110" y="100"/>
                  </a:lnTo>
                  <a:lnTo>
                    <a:pt x="76" y="100"/>
                  </a:lnTo>
                  <a:lnTo>
                    <a:pt x="67" y="86"/>
                  </a:lnTo>
                  <a:lnTo>
                    <a:pt x="76" y="86"/>
                  </a:lnTo>
                  <a:lnTo>
                    <a:pt x="57" y="76"/>
                  </a:lnTo>
                  <a:lnTo>
                    <a:pt x="57" y="67"/>
                  </a:lnTo>
                  <a:lnTo>
                    <a:pt x="47" y="57"/>
                  </a:lnTo>
                  <a:lnTo>
                    <a:pt x="47" y="100"/>
                  </a:lnTo>
                  <a:lnTo>
                    <a:pt x="47" y="57"/>
                  </a:lnTo>
                  <a:lnTo>
                    <a:pt x="38" y="52"/>
                  </a:lnTo>
                  <a:lnTo>
                    <a:pt x="38" y="28"/>
                  </a:lnTo>
                  <a:lnTo>
                    <a:pt x="28" y="19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8"/>
                  </a:lnTo>
                  <a:lnTo>
                    <a:pt x="9" y="43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5" name="Freeform 31"/>
            <p:cNvSpPr>
              <a:spLocks/>
            </p:cNvSpPr>
            <p:nvPr/>
          </p:nvSpPr>
          <p:spPr bwMode="auto">
            <a:xfrm>
              <a:off x="5400" y="2448"/>
              <a:ext cx="134" cy="13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8"/>
                </a:cxn>
                <a:cxn ang="0">
                  <a:pos x="9" y="43"/>
                </a:cxn>
                <a:cxn ang="0">
                  <a:pos x="9" y="52"/>
                </a:cxn>
                <a:cxn ang="0">
                  <a:pos x="9" y="57"/>
                </a:cxn>
                <a:cxn ang="0">
                  <a:pos x="19" y="67"/>
                </a:cxn>
                <a:cxn ang="0">
                  <a:pos x="28" y="76"/>
                </a:cxn>
                <a:cxn ang="0">
                  <a:pos x="28" y="86"/>
                </a:cxn>
                <a:cxn ang="0">
                  <a:pos x="47" y="110"/>
                </a:cxn>
                <a:cxn ang="0">
                  <a:pos x="47" y="100"/>
                </a:cxn>
                <a:cxn ang="0">
                  <a:pos x="47" y="110"/>
                </a:cxn>
                <a:cxn ang="0">
                  <a:pos x="57" y="119"/>
                </a:cxn>
                <a:cxn ang="0">
                  <a:pos x="67" y="119"/>
                </a:cxn>
                <a:cxn ang="0">
                  <a:pos x="67" y="129"/>
                </a:cxn>
                <a:cxn ang="0">
                  <a:pos x="76" y="129"/>
                </a:cxn>
                <a:cxn ang="0">
                  <a:pos x="86" y="129"/>
                </a:cxn>
                <a:cxn ang="0">
                  <a:pos x="96" y="134"/>
                </a:cxn>
                <a:cxn ang="0">
                  <a:pos x="115" y="134"/>
                </a:cxn>
                <a:cxn ang="0">
                  <a:pos x="134" y="134"/>
                </a:cxn>
                <a:cxn ang="0">
                  <a:pos x="134" y="110"/>
                </a:cxn>
                <a:cxn ang="0">
                  <a:pos x="124" y="110"/>
                </a:cxn>
                <a:cxn ang="0">
                  <a:pos x="110" y="110"/>
                </a:cxn>
                <a:cxn ang="0">
                  <a:pos x="110" y="100"/>
                </a:cxn>
                <a:cxn ang="0">
                  <a:pos x="96" y="100"/>
                </a:cxn>
                <a:cxn ang="0">
                  <a:pos x="86" y="100"/>
                </a:cxn>
                <a:cxn ang="0">
                  <a:pos x="76" y="100"/>
                </a:cxn>
                <a:cxn ang="0">
                  <a:pos x="76" y="86"/>
                </a:cxn>
                <a:cxn ang="0">
                  <a:pos x="67" y="86"/>
                </a:cxn>
                <a:cxn ang="0">
                  <a:pos x="76" y="100"/>
                </a:cxn>
                <a:cxn ang="0">
                  <a:pos x="76" y="86"/>
                </a:cxn>
                <a:cxn ang="0">
                  <a:pos x="57" y="76"/>
                </a:cxn>
                <a:cxn ang="0">
                  <a:pos x="57" y="67"/>
                </a:cxn>
                <a:cxn ang="0">
                  <a:pos x="47" y="57"/>
                </a:cxn>
                <a:cxn ang="0">
                  <a:pos x="38" y="52"/>
                </a:cxn>
                <a:cxn ang="0">
                  <a:pos x="38" y="43"/>
                </a:cxn>
                <a:cxn ang="0">
                  <a:pos x="38" y="28"/>
                </a:cxn>
                <a:cxn ang="0">
                  <a:pos x="28" y="19"/>
                </a:cxn>
                <a:cxn ang="0">
                  <a:pos x="28" y="0"/>
                </a:cxn>
                <a:cxn ang="0">
                  <a:pos x="0" y="0"/>
                </a:cxn>
              </a:cxnLst>
              <a:rect l="0" t="0" r="r" b="b"/>
              <a:pathLst>
                <a:path w="134" h="135">
                  <a:moveTo>
                    <a:pt x="0" y="0"/>
                  </a:moveTo>
                  <a:lnTo>
                    <a:pt x="0" y="28"/>
                  </a:lnTo>
                  <a:lnTo>
                    <a:pt x="9" y="43"/>
                  </a:lnTo>
                  <a:lnTo>
                    <a:pt x="9" y="52"/>
                  </a:lnTo>
                  <a:lnTo>
                    <a:pt x="9" y="57"/>
                  </a:lnTo>
                  <a:lnTo>
                    <a:pt x="19" y="67"/>
                  </a:lnTo>
                  <a:lnTo>
                    <a:pt x="28" y="76"/>
                  </a:lnTo>
                  <a:lnTo>
                    <a:pt x="28" y="86"/>
                  </a:lnTo>
                  <a:lnTo>
                    <a:pt x="47" y="110"/>
                  </a:lnTo>
                  <a:lnTo>
                    <a:pt x="47" y="100"/>
                  </a:lnTo>
                  <a:lnTo>
                    <a:pt x="47" y="110"/>
                  </a:lnTo>
                  <a:lnTo>
                    <a:pt x="57" y="119"/>
                  </a:lnTo>
                  <a:lnTo>
                    <a:pt x="67" y="119"/>
                  </a:lnTo>
                  <a:lnTo>
                    <a:pt x="67" y="129"/>
                  </a:lnTo>
                  <a:lnTo>
                    <a:pt x="76" y="129"/>
                  </a:lnTo>
                  <a:lnTo>
                    <a:pt x="86" y="129"/>
                  </a:lnTo>
                  <a:lnTo>
                    <a:pt x="96" y="134"/>
                  </a:lnTo>
                  <a:lnTo>
                    <a:pt x="115" y="134"/>
                  </a:lnTo>
                  <a:lnTo>
                    <a:pt x="134" y="134"/>
                  </a:lnTo>
                  <a:lnTo>
                    <a:pt x="134" y="110"/>
                  </a:lnTo>
                  <a:lnTo>
                    <a:pt x="124" y="110"/>
                  </a:lnTo>
                  <a:lnTo>
                    <a:pt x="110" y="110"/>
                  </a:lnTo>
                  <a:lnTo>
                    <a:pt x="110" y="100"/>
                  </a:lnTo>
                  <a:lnTo>
                    <a:pt x="96" y="100"/>
                  </a:lnTo>
                  <a:lnTo>
                    <a:pt x="86" y="100"/>
                  </a:lnTo>
                  <a:lnTo>
                    <a:pt x="76" y="100"/>
                  </a:lnTo>
                  <a:lnTo>
                    <a:pt x="76" y="86"/>
                  </a:lnTo>
                  <a:lnTo>
                    <a:pt x="67" y="86"/>
                  </a:lnTo>
                  <a:lnTo>
                    <a:pt x="76" y="100"/>
                  </a:lnTo>
                  <a:lnTo>
                    <a:pt x="76" y="86"/>
                  </a:lnTo>
                  <a:lnTo>
                    <a:pt x="57" y="76"/>
                  </a:lnTo>
                  <a:lnTo>
                    <a:pt x="57" y="67"/>
                  </a:lnTo>
                  <a:lnTo>
                    <a:pt x="47" y="57"/>
                  </a:lnTo>
                  <a:lnTo>
                    <a:pt x="38" y="52"/>
                  </a:lnTo>
                  <a:lnTo>
                    <a:pt x="38" y="43"/>
                  </a:lnTo>
                  <a:lnTo>
                    <a:pt x="38" y="28"/>
                  </a:lnTo>
                  <a:lnTo>
                    <a:pt x="28" y="19"/>
                  </a:lnTo>
                  <a:lnTo>
                    <a:pt x="28" y="0"/>
                  </a:lnTo>
                  <a:lnTo>
                    <a:pt x="0" y="0"/>
                  </a:lnTo>
                </a:path>
              </a:pathLst>
            </a:custGeom>
            <a:noFill/>
            <a:ln w="3048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6" name="Freeform 32"/>
            <p:cNvSpPr>
              <a:spLocks/>
            </p:cNvSpPr>
            <p:nvPr/>
          </p:nvSpPr>
          <p:spPr bwMode="auto">
            <a:xfrm>
              <a:off x="3854" y="3226"/>
              <a:ext cx="81" cy="67"/>
            </a:xfrm>
            <a:custGeom>
              <a:avLst/>
              <a:gdLst/>
              <a:ahLst/>
              <a:cxnLst>
                <a:cxn ang="0">
                  <a:pos x="52" y="47"/>
                </a:cxn>
                <a:cxn ang="0">
                  <a:pos x="43" y="57"/>
                </a:cxn>
                <a:cxn ang="0">
                  <a:pos x="52" y="57"/>
                </a:cxn>
                <a:cxn ang="0">
                  <a:pos x="52" y="67"/>
                </a:cxn>
                <a:cxn ang="0">
                  <a:pos x="81" y="67"/>
                </a:cxn>
                <a:cxn ang="0">
                  <a:pos x="81" y="47"/>
                </a:cxn>
                <a:cxn ang="0">
                  <a:pos x="67" y="47"/>
                </a:cxn>
                <a:cxn ang="0">
                  <a:pos x="67" y="28"/>
                </a:cxn>
                <a:cxn ang="0">
                  <a:pos x="62" y="28"/>
                </a:cxn>
                <a:cxn ang="0">
                  <a:pos x="62" y="14"/>
                </a:cxn>
                <a:cxn ang="0">
                  <a:pos x="52" y="14"/>
                </a:cxn>
                <a:cxn ang="0">
                  <a:pos x="52" y="4"/>
                </a:cxn>
                <a:cxn ang="0">
                  <a:pos x="43" y="4"/>
                </a:cxn>
                <a:cxn ang="0">
                  <a:pos x="43" y="0"/>
                </a:cxn>
                <a:cxn ang="0">
                  <a:pos x="0" y="0"/>
                </a:cxn>
                <a:cxn ang="0">
                  <a:pos x="0" y="28"/>
                </a:cxn>
                <a:cxn ang="0">
                  <a:pos x="33" y="28"/>
                </a:cxn>
                <a:cxn ang="0">
                  <a:pos x="33" y="38"/>
                </a:cxn>
                <a:cxn ang="0">
                  <a:pos x="43" y="38"/>
                </a:cxn>
                <a:cxn ang="0">
                  <a:pos x="43" y="47"/>
                </a:cxn>
                <a:cxn ang="0">
                  <a:pos x="52" y="47"/>
                </a:cxn>
              </a:cxnLst>
              <a:rect l="0" t="0" r="r" b="b"/>
              <a:pathLst>
                <a:path w="81" h="67">
                  <a:moveTo>
                    <a:pt x="52" y="47"/>
                  </a:moveTo>
                  <a:lnTo>
                    <a:pt x="43" y="57"/>
                  </a:lnTo>
                  <a:lnTo>
                    <a:pt x="52" y="57"/>
                  </a:lnTo>
                  <a:lnTo>
                    <a:pt x="52" y="67"/>
                  </a:lnTo>
                  <a:lnTo>
                    <a:pt x="81" y="67"/>
                  </a:lnTo>
                  <a:lnTo>
                    <a:pt x="81" y="47"/>
                  </a:lnTo>
                  <a:lnTo>
                    <a:pt x="67" y="47"/>
                  </a:lnTo>
                  <a:lnTo>
                    <a:pt x="67" y="28"/>
                  </a:lnTo>
                  <a:lnTo>
                    <a:pt x="62" y="28"/>
                  </a:lnTo>
                  <a:lnTo>
                    <a:pt x="62" y="14"/>
                  </a:lnTo>
                  <a:lnTo>
                    <a:pt x="52" y="14"/>
                  </a:lnTo>
                  <a:lnTo>
                    <a:pt x="52" y="4"/>
                  </a:lnTo>
                  <a:lnTo>
                    <a:pt x="43" y="4"/>
                  </a:lnTo>
                  <a:lnTo>
                    <a:pt x="43" y="0"/>
                  </a:lnTo>
                  <a:lnTo>
                    <a:pt x="0" y="0"/>
                  </a:lnTo>
                  <a:lnTo>
                    <a:pt x="0" y="28"/>
                  </a:lnTo>
                  <a:lnTo>
                    <a:pt x="33" y="28"/>
                  </a:lnTo>
                  <a:lnTo>
                    <a:pt x="33" y="38"/>
                  </a:lnTo>
                  <a:lnTo>
                    <a:pt x="43" y="38"/>
                  </a:lnTo>
                  <a:lnTo>
                    <a:pt x="43" y="47"/>
                  </a:lnTo>
                  <a:lnTo>
                    <a:pt x="52" y="47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" name="Freeform 33"/>
            <p:cNvSpPr>
              <a:spLocks/>
            </p:cNvSpPr>
            <p:nvPr/>
          </p:nvSpPr>
          <p:spPr bwMode="auto">
            <a:xfrm>
              <a:off x="3854" y="3226"/>
              <a:ext cx="81" cy="67"/>
            </a:xfrm>
            <a:custGeom>
              <a:avLst/>
              <a:gdLst/>
              <a:ahLst/>
              <a:cxnLst>
                <a:cxn ang="0">
                  <a:pos x="81" y="67"/>
                </a:cxn>
                <a:cxn ang="0">
                  <a:pos x="81" y="47"/>
                </a:cxn>
                <a:cxn ang="0">
                  <a:pos x="67" y="47"/>
                </a:cxn>
                <a:cxn ang="0">
                  <a:pos x="67" y="28"/>
                </a:cxn>
                <a:cxn ang="0">
                  <a:pos x="62" y="28"/>
                </a:cxn>
                <a:cxn ang="0">
                  <a:pos x="67" y="28"/>
                </a:cxn>
                <a:cxn ang="0">
                  <a:pos x="62" y="28"/>
                </a:cxn>
                <a:cxn ang="0">
                  <a:pos x="62" y="14"/>
                </a:cxn>
                <a:cxn ang="0">
                  <a:pos x="52" y="14"/>
                </a:cxn>
                <a:cxn ang="0">
                  <a:pos x="52" y="4"/>
                </a:cxn>
                <a:cxn ang="0">
                  <a:pos x="43" y="4"/>
                </a:cxn>
                <a:cxn ang="0">
                  <a:pos x="43" y="0"/>
                </a:cxn>
                <a:cxn ang="0">
                  <a:pos x="33" y="0"/>
                </a:cxn>
                <a:cxn ang="0">
                  <a:pos x="0" y="0"/>
                </a:cxn>
                <a:cxn ang="0">
                  <a:pos x="0" y="28"/>
                </a:cxn>
                <a:cxn ang="0">
                  <a:pos x="24" y="28"/>
                </a:cxn>
                <a:cxn ang="0">
                  <a:pos x="33" y="28"/>
                </a:cxn>
                <a:cxn ang="0">
                  <a:pos x="33" y="38"/>
                </a:cxn>
                <a:cxn ang="0">
                  <a:pos x="33" y="28"/>
                </a:cxn>
                <a:cxn ang="0">
                  <a:pos x="33" y="38"/>
                </a:cxn>
                <a:cxn ang="0">
                  <a:pos x="43" y="38"/>
                </a:cxn>
                <a:cxn ang="0">
                  <a:pos x="33" y="38"/>
                </a:cxn>
                <a:cxn ang="0">
                  <a:pos x="43" y="38"/>
                </a:cxn>
                <a:cxn ang="0">
                  <a:pos x="43" y="47"/>
                </a:cxn>
                <a:cxn ang="0">
                  <a:pos x="52" y="47"/>
                </a:cxn>
                <a:cxn ang="0">
                  <a:pos x="43" y="57"/>
                </a:cxn>
                <a:cxn ang="0">
                  <a:pos x="52" y="57"/>
                </a:cxn>
                <a:cxn ang="0">
                  <a:pos x="52" y="67"/>
                </a:cxn>
                <a:cxn ang="0">
                  <a:pos x="81" y="67"/>
                </a:cxn>
              </a:cxnLst>
              <a:rect l="0" t="0" r="r" b="b"/>
              <a:pathLst>
                <a:path w="81" h="67">
                  <a:moveTo>
                    <a:pt x="81" y="67"/>
                  </a:moveTo>
                  <a:lnTo>
                    <a:pt x="81" y="47"/>
                  </a:lnTo>
                  <a:lnTo>
                    <a:pt x="67" y="47"/>
                  </a:lnTo>
                  <a:lnTo>
                    <a:pt x="67" y="28"/>
                  </a:lnTo>
                  <a:lnTo>
                    <a:pt x="62" y="28"/>
                  </a:lnTo>
                  <a:lnTo>
                    <a:pt x="67" y="28"/>
                  </a:lnTo>
                  <a:lnTo>
                    <a:pt x="62" y="28"/>
                  </a:lnTo>
                  <a:lnTo>
                    <a:pt x="62" y="14"/>
                  </a:lnTo>
                  <a:lnTo>
                    <a:pt x="52" y="14"/>
                  </a:lnTo>
                  <a:lnTo>
                    <a:pt x="52" y="4"/>
                  </a:lnTo>
                  <a:lnTo>
                    <a:pt x="43" y="4"/>
                  </a:lnTo>
                  <a:lnTo>
                    <a:pt x="43" y="0"/>
                  </a:lnTo>
                  <a:lnTo>
                    <a:pt x="33" y="0"/>
                  </a:lnTo>
                  <a:lnTo>
                    <a:pt x="0" y="0"/>
                  </a:lnTo>
                  <a:lnTo>
                    <a:pt x="0" y="28"/>
                  </a:lnTo>
                  <a:lnTo>
                    <a:pt x="24" y="28"/>
                  </a:lnTo>
                  <a:lnTo>
                    <a:pt x="33" y="28"/>
                  </a:lnTo>
                  <a:lnTo>
                    <a:pt x="33" y="38"/>
                  </a:lnTo>
                  <a:lnTo>
                    <a:pt x="33" y="28"/>
                  </a:lnTo>
                  <a:lnTo>
                    <a:pt x="33" y="38"/>
                  </a:lnTo>
                  <a:lnTo>
                    <a:pt x="43" y="38"/>
                  </a:lnTo>
                  <a:lnTo>
                    <a:pt x="33" y="38"/>
                  </a:lnTo>
                  <a:lnTo>
                    <a:pt x="43" y="38"/>
                  </a:lnTo>
                  <a:lnTo>
                    <a:pt x="43" y="47"/>
                  </a:lnTo>
                  <a:lnTo>
                    <a:pt x="52" y="47"/>
                  </a:lnTo>
                  <a:lnTo>
                    <a:pt x="43" y="57"/>
                  </a:lnTo>
                  <a:lnTo>
                    <a:pt x="52" y="57"/>
                  </a:lnTo>
                  <a:lnTo>
                    <a:pt x="52" y="67"/>
                  </a:lnTo>
                  <a:lnTo>
                    <a:pt x="81" y="67"/>
                  </a:lnTo>
                </a:path>
              </a:pathLst>
            </a:custGeom>
            <a:noFill/>
            <a:ln w="3048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8" name="Freeform 34"/>
            <p:cNvSpPr>
              <a:spLocks/>
            </p:cNvSpPr>
            <p:nvPr/>
          </p:nvSpPr>
          <p:spPr bwMode="auto">
            <a:xfrm>
              <a:off x="6960" y="3226"/>
              <a:ext cx="67" cy="67"/>
            </a:xfrm>
            <a:custGeom>
              <a:avLst/>
              <a:gdLst/>
              <a:ahLst/>
              <a:cxnLst>
                <a:cxn ang="0">
                  <a:pos x="67" y="0"/>
                </a:cxn>
                <a:cxn ang="0">
                  <a:pos x="38" y="0"/>
                </a:cxn>
                <a:cxn ang="0">
                  <a:pos x="38" y="4"/>
                </a:cxn>
                <a:cxn ang="0">
                  <a:pos x="28" y="4"/>
                </a:cxn>
                <a:cxn ang="0">
                  <a:pos x="28" y="38"/>
                </a:cxn>
                <a:cxn ang="0">
                  <a:pos x="28" y="4"/>
                </a:cxn>
                <a:cxn ang="0">
                  <a:pos x="19" y="4"/>
                </a:cxn>
                <a:cxn ang="0">
                  <a:pos x="9" y="28"/>
                </a:cxn>
                <a:cxn ang="0">
                  <a:pos x="9" y="38"/>
                </a:cxn>
                <a:cxn ang="0">
                  <a:pos x="0" y="38"/>
                </a:cxn>
                <a:cxn ang="0">
                  <a:pos x="0" y="67"/>
                </a:cxn>
                <a:cxn ang="0">
                  <a:pos x="28" y="67"/>
                </a:cxn>
                <a:cxn ang="0">
                  <a:pos x="19" y="57"/>
                </a:cxn>
                <a:cxn ang="0">
                  <a:pos x="28" y="57"/>
                </a:cxn>
                <a:cxn ang="0">
                  <a:pos x="19" y="14"/>
                </a:cxn>
                <a:cxn ang="0">
                  <a:pos x="28" y="57"/>
                </a:cxn>
                <a:cxn ang="0">
                  <a:pos x="28" y="47"/>
                </a:cxn>
                <a:cxn ang="0">
                  <a:pos x="38" y="38"/>
                </a:cxn>
                <a:cxn ang="0">
                  <a:pos x="38" y="28"/>
                </a:cxn>
                <a:cxn ang="0">
                  <a:pos x="62" y="28"/>
                </a:cxn>
                <a:cxn ang="0">
                  <a:pos x="62" y="14"/>
                </a:cxn>
                <a:cxn ang="0">
                  <a:pos x="67" y="28"/>
                </a:cxn>
                <a:cxn ang="0">
                  <a:pos x="67" y="0"/>
                </a:cxn>
              </a:cxnLst>
              <a:rect l="0" t="0" r="r" b="b"/>
              <a:pathLst>
                <a:path w="67" h="67">
                  <a:moveTo>
                    <a:pt x="67" y="0"/>
                  </a:moveTo>
                  <a:lnTo>
                    <a:pt x="38" y="0"/>
                  </a:lnTo>
                  <a:lnTo>
                    <a:pt x="38" y="4"/>
                  </a:lnTo>
                  <a:lnTo>
                    <a:pt x="28" y="4"/>
                  </a:lnTo>
                  <a:lnTo>
                    <a:pt x="28" y="38"/>
                  </a:lnTo>
                  <a:lnTo>
                    <a:pt x="28" y="4"/>
                  </a:lnTo>
                  <a:lnTo>
                    <a:pt x="19" y="4"/>
                  </a:lnTo>
                  <a:lnTo>
                    <a:pt x="9" y="28"/>
                  </a:lnTo>
                  <a:lnTo>
                    <a:pt x="9" y="38"/>
                  </a:lnTo>
                  <a:lnTo>
                    <a:pt x="0" y="38"/>
                  </a:lnTo>
                  <a:lnTo>
                    <a:pt x="0" y="67"/>
                  </a:lnTo>
                  <a:lnTo>
                    <a:pt x="28" y="67"/>
                  </a:lnTo>
                  <a:lnTo>
                    <a:pt x="19" y="57"/>
                  </a:lnTo>
                  <a:lnTo>
                    <a:pt x="28" y="57"/>
                  </a:lnTo>
                  <a:lnTo>
                    <a:pt x="19" y="14"/>
                  </a:lnTo>
                  <a:lnTo>
                    <a:pt x="28" y="57"/>
                  </a:lnTo>
                  <a:lnTo>
                    <a:pt x="28" y="47"/>
                  </a:lnTo>
                  <a:lnTo>
                    <a:pt x="38" y="38"/>
                  </a:lnTo>
                  <a:lnTo>
                    <a:pt x="38" y="28"/>
                  </a:lnTo>
                  <a:lnTo>
                    <a:pt x="62" y="28"/>
                  </a:lnTo>
                  <a:lnTo>
                    <a:pt x="62" y="14"/>
                  </a:lnTo>
                  <a:lnTo>
                    <a:pt x="67" y="28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9" name="Freeform 35"/>
            <p:cNvSpPr>
              <a:spLocks/>
            </p:cNvSpPr>
            <p:nvPr/>
          </p:nvSpPr>
          <p:spPr bwMode="auto">
            <a:xfrm>
              <a:off x="6960" y="3226"/>
              <a:ext cx="67" cy="67"/>
            </a:xfrm>
            <a:custGeom>
              <a:avLst/>
              <a:gdLst/>
              <a:ahLst/>
              <a:cxnLst>
                <a:cxn ang="0">
                  <a:pos x="67" y="0"/>
                </a:cxn>
                <a:cxn ang="0">
                  <a:pos x="38" y="0"/>
                </a:cxn>
                <a:cxn ang="0">
                  <a:pos x="38" y="4"/>
                </a:cxn>
                <a:cxn ang="0">
                  <a:pos x="28" y="4"/>
                </a:cxn>
                <a:cxn ang="0">
                  <a:pos x="19" y="4"/>
                </a:cxn>
                <a:cxn ang="0">
                  <a:pos x="19" y="14"/>
                </a:cxn>
                <a:cxn ang="0">
                  <a:pos x="19" y="4"/>
                </a:cxn>
                <a:cxn ang="0">
                  <a:pos x="9" y="28"/>
                </a:cxn>
                <a:cxn ang="0">
                  <a:pos x="9" y="38"/>
                </a:cxn>
                <a:cxn ang="0">
                  <a:pos x="0" y="38"/>
                </a:cxn>
                <a:cxn ang="0">
                  <a:pos x="0" y="67"/>
                </a:cxn>
                <a:cxn ang="0">
                  <a:pos x="28" y="67"/>
                </a:cxn>
                <a:cxn ang="0">
                  <a:pos x="19" y="57"/>
                </a:cxn>
                <a:cxn ang="0">
                  <a:pos x="28" y="57"/>
                </a:cxn>
                <a:cxn ang="0">
                  <a:pos x="28" y="47"/>
                </a:cxn>
                <a:cxn ang="0">
                  <a:pos x="38" y="38"/>
                </a:cxn>
                <a:cxn ang="0">
                  <a:pos x="28" y="38"/>
                </a:cxn>
                <a:cxn ang="0">
                  <a:pos x="38" y="38"/>
                </a:cxn>
                <a:cxn ang="0">
                  <a:pos x="38" y="28"/>
                </a:cxn>
                <a:cxn ang="0">
                  <a:pos x="52" y="28"/>
                </a:cxn>
                <a:cxn ang="0">
                  <a:pos x="62" y="28"/>
                </a:cxn>
                <a:cxn ang="0">
                  <a:pos x="62" y="14"/>
                </a:cxn>
                <a:cxn ang="0">
                  <a:pos x="67" y="28"/>
                </a:cxn>
                <a:cxn ang="0">
                  <a:pos x="67" y="0"/>
                </a:cxn>
              </a:cxnLst>
              <a:rect l="0" t="0" r="r" b="b"/>
              <a:pathLst>
                <a:path w="67" h="67">
                  <a:moveTo>
                    <a:pt x="67" y="0"/>
                  </a:moveTo>
                  <a:lnTo>
                    <a:pt x="38" y="0"/>
                  </a:lnTo>
                  <a:lnTo>
                    <a:pt x="38" y="4"/>
                  </a:lnTo>
                  <a:lnTo>
                    <a:pt x="28" y="4"/>
                  </a:lnTo>
                  <a:lnTo>
                    <a:pt x="19" y="4"/>
                  </a:lnTo>
                  <a:lnTo>
                    <a:pt x="19" y="14"/>
                  </a:lnTo>
                  <a:lnTo>
                    <a:pt x="19" y="4"/>
                  </a:lnTo>
                  <a:lnTo>
                    <a:pt x="9" y="28"/>
                  </a:lnTo>
                  <a:lnTo>
                    <a:pt x="9" y="38"/>
                  </a:lnTo>
                  <a:lnTo>
                    <a:pt x="0" y="38"/>
                  </a:lnTo>
                  <a:lnTo>
                    <a:pt x="0" y="67"/>
                  </a:lnTo>
                  <a:lnTo>
                    <a:pt x="28" y="67"/>
                  </a:lnTo>
                  <a:lnTo>
                    <a:pt x="19" y="57"/>
                  </a:lnTo>
                  <a:lnTo>
                    <a:pt x="28" y="57"/>
                  </a:lnTo>
                  <a:lnTo>
                    <a:pt x="28" y="47"/>
                  </a:lnTo>
                  <a:lnTo>
                    <a:pt x="38" y="38"/>
                  </a:lnTo>
                  <a:lnTo>
                    <a:pt x="28" y="38"/>
                  </a:lnTo>
                  <a:lnTo>
                    <a:pt x="38" y="38"/>
                  </a:lnTo>
                  <a:lnTo>
                    <a:pt x="38" y="28"/>
                  </a:lnTo>
                  <a:lnTo>
                    <a:pt x="52" y="28"/>
                  </a:lnTo>
                  <a:lnTo>
                    <a:pt x="62" y="28"/>
                  </a:lnTo>
                  <a:lnTo>
                    <a:pt x="62" y="14"/>
                  </a:lnTo>
                  <a:lnTo>
                    <a:pt x="67" y="28"/>
                  </a:lnTo>
                  <a:lnTo>
                    <a:pt x="67" y="0"/>
                  </a:lnTo>
                </a:path>
              </a:pathLst>
            </a:custGeom>
            <a:noFill/>
            <a:ln w="3048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060" name="Group 36"/>
            <p:cNvGrpSpPr>
              <a:grpSpLocks/>
            </p:cNvGrpSpPr>
            <p:nvPr/>
          </p:nvGrpSpPr>
          <p:grpSpPr bwMode="auto">
            <a:xfrm>
              <a:off x="7012" y="2391"/>
              <a:ext cx="644" cy="201"/>
              <a:chOff x="7012" y="2391"/>
              <a:chExt cx="644" cy="201"/>
            </a:xfrm>
          </p:grpSpPr>
          <p:sp>
            <p:nvSpPr>
              <p:cNvPr id="1061" name="Freeform 37"/>
              <p:cNvSpPr>
                <a:spLocks/>
              </p:cNvSpPr>
              <p:nvPr/>
            </p:nvSpPr>
            <p:spPr bwMode="auto">
              <a:xfrm>
                <a:off x="7012" y="2391"/>
                <a:ext cx="644" cy="20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4"/>
                  </a:cxn>
                  <a:cxn ang="0">
                    <a:pos x="9" y="158"/>
                  </a:cxn>
                  <a:cxn ang="0">
                    <a:pos x="23" y="177"/>
                  </a:cxn>
                  <a:cxn ang="0">
                    <a:pos x="57" y="196"/>
                  </a:cxn>
                  <a:cxn ang="0">
                    <a:pos x="86" y="201"/>
                  </a:cxn>
                  <a:cxn ang="0">
                    <a:pos x="76" y="168"/>
                  </a:cxn>
                  <a:cxn ang="0">
                    <a:pos x="67" y="158"/>
                  </a:cxn>
                  <a:cxn ang="0">
                    <a:pos x="70" y="159"/>
                  </a:cxn>
                  <a:cxn ang="0">
                    <a:pos x="57" y="143"/>
                  </a:cxn>
                  <a:cxn ang="0">
                    <a:pos x="57" y="158"/>
                  </a:cxn>
                  <a:cxn ang="0">
                    <a:pos x="43" y="134"/>
                  </a:cxn>
                  <a:cxn ang="0">
                    <a:pos x="43" y="0"/>
                  </a:cxn>
                  <a:cxn ang="0">
                    <a:pos x="0" y="0"/>
                  </a:cxn>
                </a:cxnLst>
                <a:rect l="0" t="0" r="r" b="b"/>
                <a:pathLst>
                  <a:path w="644" h="201">
                    <a:moveTo>
                      <a:pt x="0" y="0"/>
                    </a:moveTo>
                    <a:lnTo>
                      <a:pt x="0" y="124"/>
                    </a:lnTo>
                    <a:lnTo>
                      <a:pt x="9" y="158"/>
                    </a:lnTo>
                    <a:lnTo>
                      <a:pt x="23" y="177"/>
                    </a:lnTo>
                    <a:lnTo>
                      <a:pt x="57" y="196"/>
                    </a:lnTo>
                    <a:lnTo>
                      <a:pt x="86" y="201"/>
                    </a:lnTo>
                    <a:lnTo>
                      <a:pt x="76" y="168"/>
                    </a:lnTo>
                    <a:lnTo>
                      <a:pt x="67" y="158"/>
                    </a:lnTo>
                    <a:lnTo>
                      <a:pt x="70" y="159"/>
                    </a:lnTo>
                    <a:lnTo>
                      <a:pt x="57" y="143"/>
                    </a:lnTo>
                    <a:lnTo>
                      <a:pt x="57" y="158"/>
                    </a:lnTo>
                    <a:lnTo>
                      <a:pt x="43" y="134"/>
                    </a:lnTo>
                    <a:lnTo>
                      <a:pt x="4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2" name="Freeform 38"/>
              <p:cNvSpPr>
                <a:spLocks/>
              </p:cNvSpPr>
              <p:nvPr/>
            </p:nvSpPr>
            <p:spPr bwMode="auto">
              <a:xfrm>
                <a:off x="7012" y="2391"/>
                <a:ext cx="644" cy="201"/>
              </a:xfrm>
              <a:custGeom>
                <a:avLst/>
                <a:gdLst/>
                <a:ahLst/>
                <a:cxnLst>
                  <a:cxn ang="0">
                    <a:pos x="566" y="168"/>
                  </a:cxn>
                  <a:cxn ang="0">
                    <a:pos x="86" y="168"/>
                  </a:cxn>
                  <a:cxn ang="0">
                    <a:pos x="70" y="159"/>
                  </a:cxn>
                  <a:cxn ang="0">
                    <a:pos x="76" y="168"/>
                  </a:cxn>
                  <a:cxn ang="0">
                    <a:pos x="86" y="201"/>
                  </a:cxn>
                  <a:cxn ang="0">
                    <a:pos x="566" y="201"/>
                  </a:cxn>
                  <a:cxn ang="0">
                    <a:pos x="590" y="196"/>
                  </a:cxn>
                  <a:cxn ang="0">
                    <a:pos x="623" y="177"/>
                  </a:cxn>
                  <a:cxn ang="0">
                    <a:pos x="600" y="124"/>
                  </a:cxn>
                  <a:cxn ang="0">
                    <a:pos x="623" y="177"/>
                  </a:cxn>
                  <a:cxn ang="0">
                    <a:pos x="633" y="143"/>
                  </a:cxn>
                  <a:cxn ang="0">
                    <a:pos x="643" y="124"/>
                  </a:cxn>
                  <a:cxn ang="0">
                    <a:pos x="643" y="0"/>
                  </a:cxn>
                  <a:cxn ang="0">
                    <a:pos x="600" y="0"/>
                  </a:cxn>
                  <a:cxn ang="0">
                    <a:pos x="600" y="115"/>
                  </a:cxn>
                  <a:cxn ang="0">
                    <a:pos x="590" y="134"/>
                  </a:cxn>
                  <a:cxn ang="0">
                    <a:pos x="582" y="153"/>
                  </a:cxn>
                  <a:cxn ang="0">
                    <a:pos x="590" y="143"/>
                  </a:cxn>
                  <a:cxn ang="0">
                    <a:pos x="580" y="158"/>
                  </a:cxn>
                  <a:cxn ang="0">
                    <a:pos x="571" y="168"/>
                  </a:cxn>
                  <a:cxn ang="0">
                    <a:pos x="576" y="161"/>
                  </a:cxn>
                  <a:cxn ang="0">
                    <a:pos x="566" y="168"/>
                  </a:cxn>
                </a:cxnLst>
                <a:rect l="0" t="0" r="r" b="b"/>
                <a:pathLst>
                  <a:path w="644" h="201">
                    <a:moveTo>
                      <a:pt x="566" y="168"/>
                    </a:moveTo>
                    <a:lnTo>
                      <a:pt x="86" y="168"/>
                    </a:lnTo>
                    <a:lnTo>
                      <a:pt x="70" y="159"/>
                    </a:lnTo>
                    <a:lnTo>
                      <a:pt x="76" y="168"/>
                    </a:lnTo>
                    <a:lnTo>
                      <a:pt x="86" y="201"/>
                    </a:lnTo>
                    <a:lnTo>
                      <a:pt x="566" y="201"/>
                    </a:lnTo>
                    <a:lnTo>
                      <a:pt x="590" y="196"/>
                    </a:lnTo>
                    <a:lnTo>
                      <a:pt x="623" y="177"/>
                    </a:lnTo>
                    <a:lnTo>
                      <a:pt x="600" y="124"/>
                    </a:lnTo>
                    <a:lnTo>
                      <a:pt x="623" y="177"/>
                    </a:lnTo>
                    <a:lnTo>
                      <a:pt x="633" y="143"/>
                    </a:lnTo>
                    <a:lnTo>
                      <a:pt x="643" y="124"/>
                    </a:lnTo>
                    <a:lnTo>
                      <a:pt x="643" y="0"/>
                    </a:lnTo>
                    <a:lnTo>
                      <a:pt x="600" y="0"/>
                    </a:lnTo>
                    <a:lnTo>
                      <a:pt x="600" y="115"/>
                    </a:lnTo>
                    <a:lnTo>
                      <a:pt x="590" y="134"/>
                    </a:lnTo>
                    <a:lnTo>
                      <a:pt x="582" y="153"/>
                    </a:lnTo>
                    <a:lnTo>
                      <a:pt x="590" y="143"/>
                    </a:lnTo>
                    <a:lnTo>
                      <a:pt x="580" y="158"/>
                    </a:lnTo>
                    <a:lnTo>
                      <a:pt x="571" y="168"/>
                    </a:lnTo>
                    <a:lnTo>
                      <a:pt x="576" y="161"/>
                    </a:lnTo>
                    <a:lnTo>
                      <a:pt x="566" y="168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3" name="Freeform 39"/>
              <p:cNvSpPr>
                <a:spLocks/>
              </p:cNvSpPr>
              <p:nvPr/>
            </p:nvSpPr>
            <p:spPr bwMode="auto">
              <a:xfrm>
                <a:off x="7012" y="2391"/>
                <a:ext cx="644" cy="201"/>
              </a:xfrm>
              <a:custGeom>
                <a:avLst/>
                <a:gdLst/>
                <a:ahLst/>
                <a:cxnLst>
                  <a:cxn ang="0">
                    <a:pos x="582" y="153"/>
                  </a:cxn>
                  <a:cxn ang="0">
                    <a:pos x="576" y="161"/>
                  </a:cxn>
                  <a:cxn ang="0">
                    <a:pos x="580" y="158"/>
                  </a:cxn>
                  <a:cxn ang="0">
                    <a:pos x="582" y="153"/>
                  </a:cxn>
                </a:cxnLst>
                <a:rect l="0" t="0" r="r" b="b"/>
                <a:pathLst>
                  <a:path w="644" h="201">
                    <a:moveTo>
                      <a:pt x="582" y="153"/>
                    </a:moveTo>
                    <a:lnTo>
                      <a:pt x="576" y="161"/>
                    </a:lnTo>
                    <a:lnTo>
                      <a:pt x="580" y="158"/>
                    </a:lnTo>
                    <a:lnTo>
                      <a:pt x="582" y="153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64" name="Freeform 40"/>
            <p:cNvSpPr>
              <a:spLocks/>
            </p:cNvSpPr>
            <p:nvPr/>
          </p:nvSpPr>
          <p:spPr bwMode="auto">
            <a:xfrm>
              <a:off x="7012" y="2391"/>
              <a:ext cx="644" cy="2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4"/>
                </a:cxn>
                <a:cxn ang="0">
                  <a:pos x="9" y="158"/>
                </a:cxn>
                <a:cxn ang="0">
                  <a:pos x="23" y="177"/>
                </a:cxn>
                <a:cxn ang="0">
                  <a:pos x="57" y="191"/>
                </a:cxn>
                <a:cxn ang="0">
                  <a:pos x="86" y="201"/>
                </a:cxn>
                <a:cxn ang="0">
                  <a:pos x="566" y="201"/>
                </a:cxn>
                <a:cxn ang="0">
                  <a:pos x="590" y="191"/>
                </a:cxn>
                <a:cxn ang="0">
                  <a:pos x="623" y="177"/>
                </a:cxn>
                <a:cxn ang="0">
                  <a:pos x="633" y="143"/>
                </a:cxn>
                <a:cxn ang="0">
                  <a:pos x="643" y="124"/>
                </a:cxn>
                <a:cxn ang="0">
                  <a:pos x="643" y="0"/>
                </a:cxn>
                <a:cxn ang="0">
                  <a:pos x="600" y="0"/>
                </a:cxn>
                <a:cxn ang="0">
                  <a:pos x="600" y="124"/>
                </a:cxn>
                <a:cxn ang="0">
                  <a:pos x="600" y="115"/>
                </a:cxn>
                <a:cxn ang="0">
                  <a:pos x="590" y="134"/>
                </a:cxn>
                <a:cxn ang="0">
                  <a:pos x="580" y="158"/>
                </a:cxn>
                <a:cxn ang="0">
                  <a:pos x="590" y="143"/>
                </a:cxn>
                <a:cxn ang="0">
                  <a:pos x="571" y="168"/>
                </a:cxn>
                <a:cxn ang="0">
                  <a:pos x="580" y="158"/>
                </a:cxn>
                <a:cxn ang="0">
                  <a:pos x="566" y="168"/>
                </a:cxn>
                <a:cxn ang="0">
                  <a:pos x="86" y="168"/>
                </a:cxn>
                <a:cxn ang="0">
                  <a:pos x="67" y="158"/>
                </a:cxn>
                <a:cxn ang="0">
                  <a:pos x="76" y="168"/>
                </a:cxn>
                <a:cxn ang="0">
                  <a:pos x="57" y="143"/>
                </a:cxn>
                <a:cxn ang="0">
                  <a:pos x="57" y="158"/>
                </a:cxn>
                <a:cxn ang="0">
                  <a:pos x="43" y="134"/>
                </a:cxn>
                <a:cxn ang="0">
                  <a:pos x="43" y="115"/>
                </a:cxn>
                <a:cxn ang="0">
                  <a:pos x="43" y="124"/>
                </a:cxn>
                <a:cxn ang="0">
                  <a:pos x="43" y="0"/>
                </a:cxn>
                <a:cxn ang="0">
                  <a:pos x="0" y="0"/>
                </a:cxn>
              </a:cxnLst>
              <a:rect l="0" t="0" r="r" b="b"/>
              <a:pathLst>
                <a:path w="644" h="201">
                  <a:moveTo>
                    <a:pt x="0" y="0"/>
                  </a:moveTo>
                  <a:lnTo>
                    <a:pt x="0" y="124"/>
                  </a:lnTo>
                  <a:lnTo>
                    <a:pt x="9" y="158"/>
                  </a:lnTo>
                  <a:lnTo>
                    <a:pt x="23" y="177"/>
                  </a:lnTo>
                  <a:lnTo>
                    <a:pt x="57" y="191"/>
                  </a:lnTo>
                  <a:lnTo>
                    <a:pt x="86" y="201"/>
                  </a:lnTo>
                  <a:lnTo>
                    <a:pt x="566" y="201"/>
                  </a:lnTo>
                  <a:lnTo>
                    <a:pt x="590" y="191"/>
                  </a:lnTo>
                  <a:lnTo>
                    <a:pt x="623" y="177"/>
                  </a:lnTo>
                  <a:lnTo>
                    <a:pt x="633" y="143"/>
                  </a:lnTo>
                  <a:lnTo>
                    <a:pt x="643" y="124"/>
                  </a:lnTo>
                  <a:lnTo>
                    <a:pt x="643" y="0"/>
                  </a:lnTo>
                  <a:lnTo>
                    <a:pt x="600" y="0"/>
                  </a:lnTo>
                  <a:lnTo>
                    <a:pt x="600" y="124"/>
                  </a:lnTo>
                  <a:lnTo>
                    <a:pt x="600" y="115"/>
                  </a:lnTo>
                  <a:lnTo>
                    <a:pt x="590" y="134"/>
                  </a:lnTo>
                  <a:lnTo>
                    <a:pt x="580" y="158"/>
                  </a:lnTo>
                  <a:lnTo>
                    <a:pt x="590" y="143"/>
                  </a:lnTo>
                  <a:lnTo>
                    <a:pt x="571" y="168"/>
                  </a:lnTo>
                  <a:lnTo>
                    <a:pt x="580" y="158"/>
                  </a:lnTo>
                  <a:lnTo>
                    <a:pt x="566" y="168"/>
                  </a:lnTo>
                  <a:lnTo>
                    <a:pt x="86" y="168"/>
                  </a:lnTo>
                  <a:lnTo>
                    <a:pt x="67" y="158"/>
                  </a:lnTo>
                  <a:lnTo>
                    <a:pt x="76" y="168"/>
                  </a:lnTo>
                  <a:lnTo>
                    <a:pt x="57" y="143"/>
                  </a:lnTo>
                  <a:lnTo>
                    <a:pt x="57" y="158"/>
                  </a:lnTo>
                  <a:lnTo>
                    <a:pt x="43" y="134"/>
                  </a:lnTo>
                  <a:lnTo>
                    <a:pt x="43" y="115"/>
                  </a:lnTo>
                  <a:lnTo>
                    <a:pt x="43" y="124"/>
                  </a:lnTo>
                  <a:lnTo>
                    <a:pt x="43" y="0"/>
                  </a:lnTo>
                  <a:lnTo>
                    <a:pt x="0" y="0"/>
                  </a:lnTo>
                </a:path>
              </a:pathLst>
            </a:custGeom>
            <a:noFill/>
            <a:ln w="3048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065" name="Group 41"/>
            <p:cNvGrpSpPr>
              <a:grpSpLocks/>
            </p:cNvGrpSpPr>
            <p:nvPr/>
          </p:nvGrpSpPr>
          <p:grpSpPr bwMode="auto">
            <a:xfrm>
              <a:off x="3240" y="3274"/>
              <a:ext cx="638" cy="202"/>
              <a:chOff x="3240" y="3274"/>
              <a:chExt cx="638" cy="202"/>
            </a:xfrm>
          </p:grpSpPr>
          <p:sp>
            <p:nvSpPr>
              <p:cNvPr id="1066" name="Freeform 42"/>
              <p:cNvSpPr>
                <a:spLocks/>
              </p:cNvSpPr>
              <p:nvPr/>
            </p:nvSpPr>
            <p:spPr bwMode="auto">
              <a:xfrm>
                <a:off x="3240" y="3274"/>
                <a:ext cx="638" cy="202"/>
              </a:xfrm>
              <a:custGeom>
                <a:avLst/>
                <a:gdLst/>
                <a:ahLst/>
                <a:cxnLst>
                  <a:cxn ang="0">
                    <a:pos x="57" y="48"/>
                  </a:cxn>
                  <a:cxn ang="0">
                    <a:pos x="81" y="0"/>
                  </a:cxn>
                  <a:cxn ang="0">
                    <a:pos x="48" y="9"/>
                  </a:cxn>
                  <a:cxn ang="0">
                    <a:pos x="57" y="48"/>
                  </a:cxn>
                </a:cxnLst>
                <a:rect l="0" t="0" r="r" b="b"/>
                <a:pathLst>
                  <a:path w="638" h="202">
                    <a:moveTo>
                      <a:pt x="57" y="48"/>
                    </a:moveTo>
                    <a:lnTo>
                      <a:pt x="81" y="0"/>
                    </a:lnTo>
                    <a:lnTo>
                      <a:pt x="48" y="9"/>
                    </a:lnTo>
                    <a:lnTo>
                      <a:pt x="57" y="48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7" name="Freeform 43"/>
              <p:cNvSpPr>
                <a:spLocks/>
              </p:cNvSpPr>
              <p:nvPr/>
            </p:nvSpPr>
            <p:spPr bwMode="auto">
              <a:xfrm>
                <a:off x="3240" y="3274"/>
                <a:ext cx="638" cy="202"/>
              </a:xfrm>
              <a:custGeom>
                <a:avLst/>
                <a:gdLst/>
                <a:ahLst/>
                <a:cxnLst>
                  <a:cxn ang="0">
                    <a:pos x="638" y="86"/>
                  </a:cxn>
                  <a:cxn ang="0">
                    <a:pos x="638" y="57"/>
                  </a:cxn>
                  <a:cxn ang="0">
                    <a:pos x="614" y="28"/>
                  </a:cxn>
                  <a:cxn ang="0">
                    <a:pos x="590" y="9"/>
                  </a:cxn>
                  <a:cxn ang="0">
                    <a:pos x="556" y="0"/>
                  </a:cxn>
                  <a:cxn ang="0">
                    <a:pos x="81" y="0"/>
                  </a:cxn>
                  <a:cxn ang="0">
                    <a:pos x="57" y="48"/>
                  </a:cxn>
                  <a:cxn ang="0">
                    <a:pos x="48" y="9"/>
                  </a:cxn>
                  <a:cxn ang="0">
                    <a:pos x="23" y="28"/>
                  </a:cxn>
                  <a:cxn ang="0">
                    <a:pos x="0" y="48"/>
                  </a:cxn>
                  <a:cxn ang="0">
                    <a:pos x="0" y="201"/>
                  </a:cxn>
                  <a:cxn ang="0">
                    <a:pos x="43" y="201"/>
                  </a:cxn>
                  <a:cxn ang="0">
                    <a:pos x="43" y="67"/>
                  </a:cxn>
                  <a:cxn ang="0">
                    <a:pos x="48" y="48"/>
                  </a:cxn>
                  <a:cxn ang="0">
                    <a:pos x="48" y="57"/>
                  </a:cxn>
                  <a:cxn ang="0">
                    <a:pos x="71" y="48"/>
                  </a:cxn>
                  <a:cxn ang="0">
                    <a:pos x="571" y="48"/>
                  </a:cxn>
                  <a:cxn ang="0">
                    <a:pos x="585" y="52"/>
                  </a:cxn>
                  <a:cxn ang="0">
                    <a:pos x="580" y="48"/>
                  </a:cxn>
                  <a:cxn ang="0">
                    <a:pos x="600" y="57"/>
                  </a:cxn>
                  <a:cxn ang="0">
                    <a:pos x="638" y="201"/>
                  </a:cxn>
                  <a:cxn ang="0">
                    <a:pos x="638" y="86"/>
                  </a:cxn>
                </a:cxnLst>
                <a:rect l="0" t="0" r="r" b="b"/>
                <a:pathLst>
                  <a:path w="638" h="202">
                    <a:moveTo>
                      <a:pt x="638" y="86"/>
                    </a:moveTo>
                    <a:lnTo>
                      <a:pt x="638" y="57"/>
                    </a:lnTo>
                    <a:lnTo>
                      <a:pt x="614" y="28"/>
                    </a:lnTo>
                    <a:lnTo>
                      <a:pt x="590" y="9"/>
                    </a:lnTo>
                    <a:lnTo>
                      <a:pt x="556" y="0"/>
                    </a:lnTo>
                    <a:lnTo>
                      <a:pt x="81" y="0"/>
                    </a:lnTo>
                    <a:lnTo>
                      <a:pt x="57" y="48"/>
                    </a:lnTo>
                    <a:lnTo>
                      <a:pt x="48" y="9"/>
                    </a:lnTo>
                    <a:lnTo>
                      <a:pt x="23" y="28"/>
                    </a:lnTo>
                    <a:lnTo>
                      <a:pt x="0" y="48"/>
                    </a:lnTo>
                    <a:lnTo>
                      <a:pt x="0" y="201"/>
                    </a:lnTo>
                    <a:lnTo>
                      <a:pt x="43" y="201"/>
                    </a:lnTo>
                    <a:lnTo>
                      <a:pt x="43" y="67"/>
                    </a:lnTo>
                    <a:lnTo>
                      <a:pt x="48" y="48"/>
                    </a:lnTo>
                    <a:lnTo>
                      <a:pt x="48" y="57"/>
                    </a:lnTo>
                    <a:lnTo>
                      <a:pt x="71" y="48"/>
                    </a:lnTo>
                    <a:lnTo>
                      <a:pt x="571" y="48"/>
                    </a:lnTo>
                    <a:lnTo>
                      <a:pt x="585" y="52"/>
                    </a:lnTo>
                    <a:lnTo>
                      <a:pt x="580" y="48"/>
                    </a:lnTo>
                    <a:lnTo>
                      <a:pt x="600" y="57"/>
                    </a:lnTo>
                    <a:lnTo>
                      <a:pt x="638" y="201"/>
                    </a:lnTo>
                    <a:lnTo>
                      <a:pt x="638" y="86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8" name="Freeform 44"/>
              <p:cNvSpPr>
                <a:spLocks/>
              </p:cNvSpPr>
              <p:nvPr/>
            </p:nvSpPr>
            <p:spPr bwMode="auto">
              <a:xfrm>
                <a:off x="3240" y="3274"/>
                <a:ext cx="638" cy="202"/>
              </a:xfrm>
              <a:custGeom>
                <a:avLst/>
                <a:gdLst/>
                <a:ahLst/>
                <a:cxnLst>
                  <a:cxn ang="0">
                    <a:pos x="600" y="67"/>
                  </a:cxn>
                  <a:cxn ang="0">
                    <a:pos x="600" y="201"/>
                  </a:cxn>
                  <a:cxn ang="0">
                    <a:pos x="638" y="201"/>
                  </a:cxn>
                  <a:cxn ang="0">
                    <a:pos x="600" y="57"/>
                  </a:cxn>
                  <a:cxn ang="0">
                    <a:pos x="585" y="52"/>
                  </a:cxn>
                  <a:cxn ang="0">
                    <a:pos x="600" y="67"/>
                  </a:cxn>
                </a:cxnLst>
                <a:rect l="0" t="0" r="r" b="b"/>
                <a:pathLst>
                  <a:path w="638" h="202">
                    <a:moveTo>
                      <a:pt x="600" y="67"/>
                    </a:moveTo>
                    <a:lnTo>
                      <a:pt x="600" y="201"/>
                    </a:lnTo>
                    <a:lnTo>
                      <a:pt x="638" y="201"/>
                    </a:lnTo>
                    <a:lnTo>
                      <a:pt x="600" y="57"/>
                    </a:lnTo>
                    <a:lnTo>
                      <a:pt x="585" y="52"/>
                    </a:lnTo>
                    <a:lnTo>
                      <a:pt x="600" y="67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69" name="Freeform 45"/>
            <p:cNvSpPr>
              <a:spLocks/>
            </p:cNvSpPr>
            <p:nvPr/>
          </p:nvSpPr>
          <p:spPr bwMode="auto">
            <a:xfrm>
              <a:off x="3240" y="3274"/>
              <a:ext cx="638" cy="202"/>
            </a:xfrm>
            <a:custGeom>
              <a:avLst/>
              <a:gdLst/>
              <a:ahLst/>
              <a:cxnLst>
                <a:cxn ang="0">
                  <a:pos x="43" y="201"/>
                </a:cxn>
                <a:cxn ang="0">
                  <a:pos x="43" y="86"/>
                </a:cxn>
                <a:cxn ang="0">
                  <a:pos x="43" y="67"/>
                </a:cxn>
                <a:cxn ang="0">
                  <a:pos x="48" y="48"/>
                </a:cxn>
                <a:cxn ang="0">
                  <a:pos x="48" y="57"/>
                </a:cxn>
                <a:cxn ang="0">
                  <a:pos x="71" y="48"/>
                </a:cxn>
                <a:cxn ang="0">
                  <a:pos x="57" y="48"/>
                </a:cxn>
                <a:cxn ang="0">
                  <a:pos x="91" y="48"/>
                </a:cxn>
                <a:cxn ang="0">
                  <a:pos x="81" y="48"/>
                </a:cxn>
                <a:cxn ang="0">
                  <a:pos x="556" y="48"/>
                </a:cxn>
                <a:cxn ang="0">
                  <a:pos x="580" y="48"/>
                </a:cxn>
                <a:cxn ang="0">
                  <a:pos x="571" y="48"/>
                </a:cxn>
                <a:cxn ang="0">
                  <a:pos x="600" y="57"/>
                </a:cxn>
                <a:cxn ang="0">
                  <a:pos x="580" y="48"/>
                </a:cxn>
                <a:cxn ang="0">
                  <a:pos x="600" y="67"/>
                </a:cxn>
                <a:cxn ang="0">
                  <a:pos x="600" y="86"/>
                </a:cxn>
                <a:cxn ang="0">
                  <a:pos x="600" y="201"/>
                </a:cxn>
                <a:cxn ang="0">
                  <a:pos x="638" y="201"/>
                </a:cxn>
                <a:cxn ang="0">
                  <a:pos x="638" y="86"/>
                </a:cxn>
                <a:cxn ang="0">
                  <a:pos x="638" y="57"/>
                </a:cxn>
                <a:cxn ang="0">
                  <a:pos x="614" y="28"/>
                </a:cxn>
                <a:cxn ang="0">
                  <a:pos x="590" y="9"/>
                </a:cxn>
                <a:cxn ang="0">
                  <a:pos x="556" y="0"/>
                </a:cxn>
                <a:cxn ang="0">
                  <a:pos x="81" y="0"/>
                </a:cxn>
                <a:cxn ang="0">
                  <a:pos x="48" y="9"/>
                </a:cxn>
                <a:cxn ang="0">
                  <a:pos x="23" y="28"/>
                </a:cxn>
                <a:cxn ang="0">
                  <a:pos x="0" y="48"/>
                </a:cxn>
                <a:cxn ang="0">
                  <a:pos x="0" y="86"/>
                </a:cxn>
                <a:cxn ang="0">
                  <a:pos x="0" y="201"/>
                </a:cxn>
                <a:cxn ang="0">
                  <a:pos x="43" y="201"/>
                </a:cxn>
              </a:cxnLst>
              <a:rect l="0" t="0" r="r" b="b"/>
              <a:pathLst>
                <a:path w="638" h="202">
                  <a:moveTo>
                    <a:pt x="43" y="201"/>
                  </a:moveTo>
                  <a:lnTo>
                    <a:pt x="43" y="86"/>
                  </a:lnTo>
                  <a:lnTo>
                    <a:pt x="43" y="67"/>
                  </a:lnTo>
                  <a:lnTo>
                    <a:pt x="48" y="48"/>
                  </a:lnTo>
                  <a:lnTo>
                    <a:pt x="48" y="57"/>
                  </a:lnTo>
                  <a:lnTo>
                    <a:pt x="71" y="48"/>
                  </a:lnTo>
                  <a:lnTo>
                    <a:pt x="57" y="48"/>
                  </a:lnTo>
                  <a:lnTo>
                    <a:pt x="91" y="48"/>
                  </a:lnTo>
                  <a:lnTo>
                    <a:pt x="81" y="48"/>
                  </a:lnTo>
                  <a:lnTo>
                    <a:pt x="556" y="48"/>
                  </a:lnTo>
                  <a:lnTo>
                    <a:pt x="580" y="48"/>
                  </a:lnTo>
                  <a:lnTo>
                    <a:pt x="571" y="48"/>
                  </a:lnTo>
                  <a:lnTo>
                    <a:pt x="600" y="57"/>
                  </a:lnTo>
                  <a:lnTo>
                    <a:pt x="580" y="48"/>
                  </a:lnTo>
                  <a:lnTo>
                    <a:pt x="600" y="67"/>
                  </a:lnTo>
                  <a:lnTo>
                    <a:pt x="600" y="86"/>
                  </a:lnTo>
                  <a:lnTo>
                    <a:pt x="600" y="201"/>
                  </a:lnTo>
                  <a:lnTo>
                    <a:pt x="638" y="201"/>
                  </a:lnTo>
                  <a:lnTo>
                    <a:pt x="638" y="86"/>
                  </a:lnTo>
                  <a:lnTo>
                    <a:pt x="638" y="57"/>
                  </a:lnTo>
                  <a:lnTo>
                    <a:pt x="614" y="28"/>
                  </a:lnTo>
                  <a:lnTo>
                    <a:pt x="590" y="9"/>
                  </a:lnTo>
                  <a:lnTo>
                    <a:pt x="556" y="0"/>
                  </a:lnTo>
                  <a:lnTo>
                    <a:pt x="81" y="0"/>
                  </a:lnTo>
                  <a:lnTo>
                    <a:pt x="48" y="9"/>
                  </a:lnTo>
                  <a:lnTo>
                    <a:pt x="23" y="28"/>
                  </a:lnTo>
                  <a:lnTo>
                    <a:pt x="0" y="48"/>
                  </a:lnTo>
                  <a:lnTo>
                    <a:pt x="0" y="86"/>
                  </a:lnTo>
                  <a:lnTo>
                    <a:pt x="0" y="201"/>
                  </a:lnTo>
                  <a:lnTo>
                    <a:pt x="43" y="201"/>
                  </a:lnTo>
                </a:path>
              </a:pathLst>
            </a:custGeom>
            <a:noFill/>
            <a:ln w="3048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070" name="Group 46"/>
            <p:cNvGrpSpPr>
              <a:grpSpLocks/>
            </p:cNvGrpSpPr>
            <p:nvPr/>
          </p:nvGrpSpPr>
          <p:grpSpPr bwMode="auto">
            <a:xfrm>
              <a:off x="3240" y="2391"/>
              <a:ext cx="638" cy="201"/>
              <a:chOff x="3240" y="2391"/>
              <a:chExt cx="638" cy="201"/>
            </a:xfrm>
          </p:grpSpPr>
          <p:sp>
            <p:nvSpPr>
              <p:cNvPr id="1071" name="Freeform 47"/>
              <p:cNvSpPr>
                <a:spLocks/>
              </p:cNvSpPr>
              <p:nvPr/>
            </p:nvSpPr>
            <p:spPr bwMode="auto">
              <a:xfrm>
                <a:off x="3240" y="2391"/>
                <a:ext cx="638" cy="201"/>
              </a:xfrm>
              <a:custGeom>
                <a:avLst/>
                <a:gdLst/>
                <a:ahLst/>
                <a:cxnLst>
                  <a:cxn ang="0">
                    <a:pos x="638" y="0"/>
                  </a:cxn>
                  <a:cxn ang="0">
                    <a:pos x="600" y="0"/>
                  </a:cxn>
                  <a:cxn ang="0">
                    <a:pos x="600" y="134"/>
                  </a:cxn>
                  <a:cxn ang="0">
                    <a:pos x="580" y="158"/>
                  </a:cxn>
                  <a:cxn ang="0">
                    <a:pos x="600" y="143"/>
                  </a:cxn>
                  <a:cxn ang="0">
                    <a:pos x="614" y="177"/>
                  </a:cxn>
                  <a:cxn ang="0">
                    <a:pos x="638" y="143"/>
                  </a:cxn>
                  <a:cxn ang="0">
                    <a:pos x="638" y="0"/>
                  </a:cxn>
                </a:cxnLst>
                <a:rect l="0" t="0" r="r" b="b"/>
                <a:pathLst>
                  <a:path w="638" h="201">
                    <a:moveTo>
                      <a:pt x="638" y="0"/>
                    </a:moveTo>
                    <a:lnTo>
                      <a:pt x="600" y="0"/>
                    </a:lnTo>
                    <a:lnTo>
                      <a:pt x="600" y="134"/>
                    </a:lnTo>
                    <a:lnTo>
                      <a:pt x="580" y="158"/>
                    </a:lnTo>
                    <a:lnTo>
                      <a:pt x="600" y="143"/>
                    </a:lnTo>
                    <a:lnTo>
                      <a:pt x="614" y="177"/>
                    </a:lnTo>
                    <a:lnTo>
                      <a:pt x="638" y="143"/>
                    </a:lnTo>
                    <a:lnTo>
                      <a:pt x="638" y="0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2" name="Freeform 48"/>
              <p:cNvSpPr>
                <a:spLocks/>
              </p:cNvSpPr>
              <p:nvPr/>
            </p:nvSpPr>
            <p:spPr bwMode="auto">
              <a:xfrm>
                <a:off x="3240" y="2391"/>
                <a:ext cx="638" cy="201"/>
              </a:xfrm>
              <a:custGeom>
                <a:avLst/>
                <a:gdLst/>
                <a:ahLst/>
                <a:cxnLst>
                  <a:cxn ang="0">
                    <a:pos x="23" y="177"/>
                  </a:cxn>
                  <a:cxn ang="0">
                    <a:pos x="48" y="196"/>
                  </a:cxn>
                  <a:cxn ang="0">
                    <a:pos x="81" y="201"/>
                  </a:cxn>
                  <a:cxn ang="0">
                    <a:pos x="81" y="168"/>
                  </a:cxn>
                  <a:cxn ang="0">
                    <a:pos x="556" y="201"/>
                  </a:cxn>
                  <a:cxn ang="0">
                    <a:pos x="600" y="196"/>
                  </a:cxn>
                  <a:cxn ang="0">
                    <a:pos x="614" y="177"/>
                  </a:cxn>
                  <a:cxn ang="0">
                    <a:pos x="600" y="143"/>
                  </a:cxn>
                  <a:cxn ang="0">
                    <a:pos x="571" y="168"/>
                  </a:cxn>
                  <a:cxn ang="0">
                    <a:pos x="580" y="158"/>
                  </a:cxn>
                  <a:cxn ang="0">
                    <a:pos x="556" y="168"/>
                  </a:cxn>
                  <a:cxn ang="0">
                    <a:pos x="71" y="168"/>
                  </a:cxn>
                  <a:cxn ang="0">
                    <a:pos x="57" y="158"/>
                  </a:cxn>
                  <a:cxn ang="0">
                    <a:pos x="64" y="160"/>
                  </a:cxn>
                  <a:cxn ang="0">
                    <a:pos x="48" y="143"/>
                  </a:cxn>
                  <a:cxn ang="0">
                    <a:pos x="48" y="158"/>
                  </a:cxn>
                  <a:cxn ang="0">
                    <a:pos x="43" y="134"/>
                  </a:cxn>
                  <a:cxn ang="0">
                    <a:pos x="43" y="0"/>
                  </a:cxn>
                  <a:cxn ang="0">
                    <a:pos x="0" y="0"/>
                  </a:cxn>
                  <a:cxn ang="0">
                    <a:pos x="0" y="158"/>
                  </a:cxn>
                  <a:cxn ang="0">
                    <a:pos x="23" y="177"/>
                  </a:cxn>
                </a:cxnLst>
                <a:rect l="0" t="0" r="r" b="b"/>
                <a:pathLst>
                  <a:path w="638" h="201">
                    <a:moveTo>
                      <a:pt x="23" y="177"/>
                    </a:moveTo>
                    <a:lnTo>
                      <a:pt x="48" y="196"/>
                    </a:lnTo>
                    <a:lnTo>
                      <a:pt x="81" y="201"/>
                    </a:lnTo>
                    <a:lnTo>
                      <a:pt x="81" y="168"/>
                    </a:lnTo>
                    <a:lnTo>
                      <a:pt x="556" y="201"/>
                    </a:lnTo>
                    <a:lnTo>
                      <a:pt x="600" y="196"/>
                    </a:lnTo>
                    <a:lnTo>
                      <a:pt x="614" y="177"/>
                    </a:lnTo>
                    <a:lnTo>
                      <a:pt x="600" y="143"/>
                    </a:lnTo>
                    <a:lnTo>
                      <a:pt x="571" y="168"/>
                    </a:lnTo>
                    <a:lnTo>
                      <a:pt x="580" y="158"/>
                    </a:lnTo>
                    <a:lnTo>
                      <a:pt x="556" y="168"/>
                    </a:lnTo>
                    <a:lnTo>
                      <a:pt x="71" y="168"/>
                    </a:lnTo>
                    <a:lnTo>
                      <a:pt x="57" y="158"/>
                    </a:lnTo>
                    <a:lnTo>
                      <a:pt x="64" y="160"/>
                    </a:lnTo>
                    <a:lnTo>
                      <a:pt x="48" y="143"/>
                    </a:lnTo>
                    <a:lnTo>
                      <a:pt x="48" y="158"/>
                    </a:lnTo>
                    <a:lnTo>
                      <a:pt x="43" y="134"/>
                    </a:lnTo>
                    <a:lnTo>
                      <a:pt x="43" y="0"/>
                    </a:lnTo>
                    <a:lnTo>
                      <a:pt x="0" y="0"/>
                    </a:lnTo>
                    <a:lnTo>
                      <a:pt x="0" y="158"/>
                    </a:lnTo>
                    <a:lnTo>
                      <a:pt x="23" y="177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3" name="Freeform 49"/>
              <p:cNvSpPr>
                <a:spLocks/>
              </p:cNvSpPr>
              <p:nvPr/>
            </p:nvSpPr>
            <p:spPr bwMode="auto">
              <a:xfrm>
                <a:off x="3240" y="2391"/>
                <a:ext cx="638" cy="201"/>
              </a:xfrm>
              <a:custGeom>
                <a:avLst/>
                <a:gdLst/>
                <a:ahLst/>
                <a:cxnLst>
                  <a:cxn ang="0">
                    <a:pos x="71" y="168"/>
                  </a:cxn>
                  <a:cxn ang="0">
                    <a:pos x="91" y="168"/>
                  </a:cxn>
                  <a:cxn ang="0">
                    <a:pos x="64" y="160"/>
                  </a:cxn>
                  <a:cxn ang="0">
                    <a:pos x="71" y="168"/>
                  </a:cxn>
                </a:cxnLst>
                <a:rect l="0" t="0" r="r" b="b"/>
                <a:pathLst>
                  <a:path w="638" h="201">
                    <a:moveTo>
                      <a:pt x="71" y="168"/>
                    </a:moveTo>
                    <a:lnTo>
                      <a:pt x="91" y="168"/>
                    </a:lnTo>
                    <a:lnTo>
                      <a:pt x="64" y="160"/>
                    </a:lnTo>
                    <a:lnTo>
                      <a:pt x="71" y="168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4" name="Freeform 50"/>
              <p:cNvSpPr>
                <a:spLocks/>
              </p:cNvSpPr>
              <p:nvPr/>
            </p:nvSpPr>
            <p:spPr bwMode="auto">
              <a:xfrm>
                <a:off x="3240" y="2391"/>
                <a:ext cx="638" cy="201"/>
              </a:xfrm>
              <a:custGeom>
                <a:avLst/>
                <a:gdLst/>
                <a:ahLst/>
                <a:cxnLst>
                  <a:cxn ang="0">
                    <a:pos x="556" y="201"/>
                  </a:cxn>
                  <a:cxn ang="0">
                    <a:pos x="81" y="168"/>
                  </a:cxn>
                  <a:cxn ang="0">
                    <a:pos x="81" y="201"/>
                  </a:cxn>
                  <a:cxn ang="0">
                    <a:pos x="556" y="201"/>
                  </a:cxn>
                </a:cxnLst>
                <a:rect l="0" t="0" r="r" b="b"/>
                <a:pathLst>
                  <a:path w="638" h="201">
                    <a:moveTo>
                      <a:pt x="556" y="201"/>
                    </a:moveTo>
                    <a:lnTo>
                      <a:pt x="81" y="168"/>
                    </a:lnTo>
                    <a:lnTo>
                      <a:pt x="81" y="201"/>
                    </a:lnTo>
                    <a:lnTo>
                      <a:pt x="556" y="201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75" name="Freeform 51"/>
            <p:cNvSpPr>
              <a:spLocks/>
            </p:cNvSpPr>
            <p:nvPr/>
          </p:nvSpPr>
          <p:spPr bwMode="auto">
            <a:xfrm>
              <a:off x="3240" y="2391"/>
              <a:ext cx="638" cy="2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4"/>
                </a:cxn>
                <a:cxn ang="0">
                  <a:pos x="0" y="158"/>
                </a:cxn>
                <a:cxn ang="0">
                  <a:pos x="23" y="177"/>
                </a:cxn>
                <a:cxn ang="0">
                  <a:pos x="48" y="191"/>
                </a:cxn>
                <a:cxn ang="0">
                  <a:pos x="81" y="201"/>
                </a:cxn>
                <a:cxn ang="0">
                  <a:pos x="556" y="201"/>
                </a:cxn>
                <a:cxn ang="0">
                  <a:pos x="600" y="191"/>
                </a:cxn>
                <a:cxn ang="0">
                  <a:pos x="614" y="177"/>
                </a:cxn>
                <a:cxn ang="0">
                  <a:pos x="638" y="143"/>
                </a:cxn>
                <a:cxn ang="0">
                  <a:pos x="638" y="124"/>
                </a:cxn>
                <a:cxn ang="0">
                  <a:pos x="638" y="0"/>
                </a:cxn>
                <a:cxn ang="0">
                  <a:pos x="600" y="0"/>
                </a:cxn>
                <a:cxn ang="0">
                  <a:pos x="600" y="124"/>
                </a:cxn>
                <a:cxn ang="0">
                  <a:pos x="600" y="115"/>
                </a:cxn>
                <a:cxn ang="0">
                  <a:pos x="600" y="134"/>
                </a:cxn>
                <a:cxn ang="0">
                  <a:pos x="580" y="158"/>
                </a:cxn>
                <a:cxn ang="0">
                  <a:pos x="600" y="143"/>
                </a:cxn>
                <a:cxn ang="0">
                  <a:pos x="571" y="168"/>
                </a:cxn>
                <a:cxn ang="0">
                  <a:pos x="580" y="158"/>
                </a:cxn>
                <a:cxn ang="0">
                  <a:pos x="556" y="168"/>
                </a:cxn>
                <a:cxn ang="0">
                  <a:pos x="81" y="168"/>
                </a:cxn>
                <a:cxn ang="0">
                  <a:pos x="91" y="168"/>
                </a:cxn>
                <a:cxn ang="0">
                  <a:pos x="57" y="158"/>
                </a:cxn>
                <a:cxn ang="0">
                  <a:pos x="71" y="168"/>
                </a:cxn>
                <a:cxn ang="0">
                  <a:pos x="48" y="143"/>
                </a:cxn>
                <a:cxn ang="0">
                  <a:pos x="48" y="158"/>
                </a:cxn>
                <a:cxn ang="0">
                  <a:pos x="43" y="134"/>
                </a:cxn>
                <a:cxn ang="0">
                  <a:pos x="43" y="115"/>
                </a:cxn>
                <a:cxn ang="0">
                  <a:pos x="43" y="124"/>
                </a:cxn>
                <a:cxn ang="0">
                  <a:pos x="43" y="0"/>
                </a:cxn>
                <a:cxn ang="0">
                  <a:pos x="0" y="0"/>
                </a:cxn>
              </a:cxnLst>
              <a:rect l="0" t="0" r="r" b="b"/>
              <a:pathLst>
                <a:path w="638" h="201">
                  <a:moveTo>
                    <a:pt x="0" y="0"/>
                  </a:moveTo>
                  <a:lnTo>
                    <a:pt x="0" y="124"/>
                  </a:lnTo>
                  <a:lnTo>
                    <a:pt x="0" y="158"/>
                  </a:lnTo>
                  <a:lnTo>
                    <a:pt x="23" y="177"/>
                  </a:lnTo>
                  <a:lnTo>
                    <a:pt x="48" y="191"/>
                  </a:lnTo>
                  <a:lnTo>
                    <a:pt x="81" y="201"/>
                  </a:lnTo>
                  <a:lnTo>
                    <a:pt x="556" y="201"/>
                  </a:lnTo>
                  <a:lnTo>
                    <a:pt x="600" y="191"/>
                  </a:lnTo>
                  <a:lnTo>
                    <a:pt x="614" y="177"/>
                  </a:lnTo>
                  <a:lnTo>
                    <a:pt x="638" y="143"/>
                  </a:lnTo>
                  <a:lnTo>
                    <a:pt x="638" y="124"/>
                  </a:lnTo>
                  <a:lnTo>
                    <a:pt x="638" y="0"/>
                  </a:lnTo>
                  <a:lnTo>
                    <a:pt x="600" y="0"/>
                  </a:lnTo>
                  <a:lnTo>
                    <a:pt x="600" y="124"/>
                  </a:lnTo>
                  <a:lnTo>
                    <a:pt x="600" y="115"/>
                  </a:lnTo>
                  <a:lnTo>
                    <a:pt x="600" y="134"/>
                  </a:lnTo>
                  <a:lnTo>
                    <a:pt x="580" y="158"/>
                  </a:lnTo>
                  <a:lnTo>
                    <a:pt x="600" y="143"/>
                  </a:lnTo>
                  <a:lnTo>
                    <a:pt x="571" y="168"/>
                  </a:lnTo>
                  <a:lnTo>
                    <a:pt x="580" y="158"/>
                  </a:lnTo>
                  <a:lnTo>
                    <a:pt x="556" y="168"/>
                  </a:lnTo>
                  <a:lnTo>
                    <a:pt x="81" y="168"/>
                  </a:lnTo>
                  <a:lnTo>
                    <a:pt x="91" y="168"/>
                  </a:lnTo>
                  <a:lnTo>
                    <a:pt x="57" y="158"/>
                  </a:lnTo>
                  <a:lnTo>
                    <a:pt x="71" y="168"/>
                  </a:lnTo>
                  <a:lnTo>
                    <a:pt x="48" y="143"/>
                  </a:lnTo>
                  <a:lnTo>
                    <a:pt x="48" y="158"/>
                  </a:lnTo>
                  <a:lnTo>
                    <a:pt x="43" y="134"/>
                  </a:lnTo>
                  <a:lnTo>
                    <a:pt x="43" y="115"/>
                  </a:lnTo>
                  <a:lnTo>
                    <a:pt x="43" y="124"/>
                  </a:lnTo>
                  <a:lnTo>
                    <a:pt x="43" y="0"/>
                  </a:lnTo>
                  <a:lnTo>
                    <a:pt x="0" y="0"/>
                  </a:lnTo>
                </a:path>
              </a:pathLst>
            </a:custGeom>
            <a:noFill/>
            <a:ln w="3048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6" name="Freeform 52"/>
            <p:cNvSpPr>
              <a:spLocks/>
            </p:cNvSpPr>
            <p:nvPr/>
          </p:nvSpPr>
          <p:spPr bwMode="auto">
            <a:xfrm>
              <a:off x="7012" y="3274"/>
              <a:ext cx="644" cy="202"/>
            </a:xfrm>
            <a:custGeom>
              <a:avLst/>
              <a:gdLst/>
              <a:ahLst/>
              <a:cxnLst>
                <a:cxn ang="0">
                  <a:pos x="57" y="48"/>
                </a:cxn>
                <a:cxn ang="0">
                  <a:pos x="43" y="57"/>
                </a:cxn>
                <a:cxn ang="0">
                  <a:pos x="67" y="38"/>
                </a:cxn>
                <a:cxn ang="0">
                  <a:pos x="67" y="48"/>
                </a:cxn>
                <a:cxn ang="0">
                  <a:pos x="86" y="38"/>
                </a:cxn>
                <a:cxn ang="0">
                  <a:pos x="76" y="38"/>
                </a:cxn>
                <a:cxn ang="0">
                  <a:pos x="556" y="38"/>
                </a:cxn>
                <a:cxn ang="0">
                  <a:pos x="571" y="48"/>
                </a:cxn>
                <a:cxn ang="0">
                  <a:pos x="571" y="38"/>
                </a:cxn>
                <a:cxn ang="0">
                  <a:pos x="590" y="57"/>
                </a:cxn>
                <a:cxn ang="0">
                  <a:pos x="580" y="48"/>
                </a:cxn>
                <a:cxn ang="0">
                  <a:pos x="600" y="67"/>
                </a:cxn>
                <a:cxn ang="0">
                  <a:pos x="590" y="67"/>
                </a:cxn>
                <a:cxn ang="0">
                  <a:pos x="600" y="86"/>
                </a:cxn>
                <a:cxn ang="0">
                  <a:pos x="600" y="201"/>
                </a:cxn>
                <a:cxn ang="0">
                  <a:pos x="643" y="201"/>
                </a:cxn>
                <a:cxn ang="0">
                  <a:pos x="600" y="76"/>
                </a:cxn>
                <a:cxn ang="0">
                  <a:pos x="643" y="201"/>
                </a:cxn>
                <a:cxn ang="0">
                  <a:pos x="643" y="76"/>
                </a:cxn>
                <a:cxn ang="0">
                  <a:pos x="633" y="48"/>
                </a:cxn>
                <a:cxn ang="0">
                  <a:pos x="609" y="28"/>
                </a:cxn>
                <a:cxn ang="0">
                  <a:pos x="590" y="0"/>
                </a:cxn>
                <a:cxn ang="0">
                  <a:pos x="566" y="0"/>
                </a:cxn>
                <a:cxn ang="0">
                  <a:pos x="566" y="38"/>
                </a:cxn>
                <a:cxn ang="0">
                  <a:pos x="566" y="0"/>
                </a:cxn>
                <a:cxn ang="0">
                  <a:pos x="43" y="0"/>
                </a:cxn>
                <a:cxn ang="0">
                  <a:pos x="14" y="28"/>
                </a:cxn>
                <a:cxn ang="0">
                  <a:pos x="9" y="57"/>
                </a:cxn>
                <a:cxn ang="0">
                  <a:pos x="0" y="76"/>
                </a:cxn>
                <a:cxn ang="0">
                  <a:pos x="0" y="201"/>
                </a:cxn>
                <a:cxn ang="0">
                  <a:pos x="43" y="201"/>
                </a:cxn>
                <a:cxn ang="0">
                  <a:pos x="43" y="67"/>
                </a:cxn>
                <a:cxn ang="0">
                  <a:pos x="57" y="48"/>
                </a:cxn>
              </a:cxnLst>
              <a:rect l="0" t="0" r="r" b="b"/>
              <a:pathLst>
                <a:path w="644" h="202">
                  <a:moveTo>
                    <a:pt x="57" y="48"/>
                  </a:moveTo>
                  <a:lnTo>
                    <a:pt x="43" y="57"/>
                  </a:lnTo>
                  <a:lnTo>
                    <a:pt x="67" y="38"/>
                  </a:lnTo>
                  <a:lnTo>
                    <a:pt x="67" y="48"/>
                  </a:lnTo>
                  <a:lnTo>
                    <a:pt x="86" y="38"/>
                  </a:lnTo>
                  <a:lnTo>
                    <a:pt x="76" y="38"/>
                  </a:lnTo>
                  <a:lnTo>
                    <a:pt x="556" y="38"/>
                  </a:lnTo>
                  <a:lnTo>
                    <a:pt x="571" y="48"/>
                  </a:lnTo>
                  <a:lnTo>
                    <a:pt x="571" y="38"/>
                  </a:lnTo>
                  <a:lnTo>
                    <a:pt x="590" y="57"/>
                  </a:lnTo>
                  <a:lnTo>
                    <a:pt x="580" y="48"/>
                  </a:lnTo>
                  <a:lnTo>
                    <a:pt x="600" y="67"/>
                  </a:lnTo>
                  <a:lnTo>
                    <a:pt x="590" y="67"/>
                  </a:lnTo>
                  <a:lnTo>
                    <a:pt x="600" y="86"/>
                  </a:lnTo>
                  <a:lnTo>
                    <a:pt x="600" y="201"/>
                  </a:lnTo>
                  <a:lnTo>
                    <a:pt x="643" y="201"/>
                  </a:lnTo>
                  <a:lnTo>
                    <a:pt x="600" y="76"/>
                  </a:lnTo>
                  <a:lnTo>
                    <a:pt x="643" y="201"/>
                  </a:lnTo>
                  <a:lnTo>
                    <a:pt x="643" y="76"/>
                  </a:lnTo>
                  <a:lnTo>
                    <a:pt x="633" y="48"/>
                  </a:lnTo>
                  <a:lnTo>
                    <a:pt x="609" y="28"/>
                  </a:lnTo>
                  <a:lnTo>
                    <a:pt x="590" y="0"/>
                  </a:lnTo>
                  <a:lnTo>
                    <a:pt x="566" y="0"/>
                  </a:lnTo>
                  <a:lnTo>
                    <a:pt x="566" y="38"/>
                  </a:lnTo>
                  <a:lnTo>
                    <a:pt x="566" y="0"/>
                  </a:lnTo>
                  <a:lnTo>
                    <a:pt x="43" y="0"/>
                  </a:lnTo>
                  <a:lnTo>
                    <a:pt x="14" y="28"/>
                  </a:lnTo>
                  <a:lnTo>
                    <a:pt x="9" y="57"/>
                  </a:lnTo>
                  <a:lnTo>
                    <a:pt x="0" y="76"/>
                  </a:lnTo>
                  <a:lnTo>
                    <a:pt x="0" y="201"/>
                  </a:lnTo>
                  <a:lnTo>
                    <a:pt x="43" y="201"/>
                  </a:lnTo>
                  <a:lnTo>
                    <a:pt x="43" y="67"/>
                  </a:lnTo>
                  <a:lnTo>
                    <a:pt x="57" y="48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7" name="Freeform 53"/>
            <p:cNvSpPr>
              <a:spLocks/>
            </p:cNvSpPr>
            <p:nvPr/>
          </p:nvSpPr>
          <p:spPr bwMode="auto">
            <a:xfrm>
              <a:off x="7012" y="3274"/>
              <a:ext cx="644" cy="202"/>
            </a:xfrm>
            <a:custGeom>
              <a:avLst/>
              <a:gdLst/>
              <a:ahLst/>
              <a:cxnLst>
                <a:cxn ang="0">
                  <a:pos x="43" y="201"/>
                </a:cxn>
                <a:cxn ang="0">
                  <a:pos x="43" y="76"/>
                </a:cxn>
                <a:cxn ang="0">
                  <a:pos x="43" y="86"/>
                </a:cxn>
                <a:cxn ang="0">
                  <a:pos x="43" y="67"/>
                </a:cxn>
                <a:cxn ang="0">
                  <a:pos x="57" y="48"/>
                </a:cxn>
                <a:cxn ang="0">
                  <a:pos x="43" y="57"/>
                </a:cxn>
                <a:cxn ang="0">
                  <a:pos x="67" y="38"/>
                </a:cxn>
                <a:cxn ang="0">
                  <a:pos x="67" y="48"/>
                </a:cxn>
                <a:cxn ang="0">
                  <a:pos x="86" y="38"/>
                </a:cxn>
                <a:cxn ang="0">
                  <a:pos x="76" y="38"/>
                </a:cxn>
                <a:cxn ang="0">
                  <a:pos x="566" y="38"/>
                </a:cxn>
                <a:cxn ang="0">
                  <a:pos x="556" y="38"/>
                </a:cxn>
                <a:cxn ang="0">
                  <a:pos x="571" y="48"/>
                </a:cxn>
                <a:cxn ang="0">
                  <a:pos x="571" y="38"/>
                </a:cxn>
                <a:cxn ang="0">
                  <a:pos x="590" y="57"/>
                </a:cxn>
                <a:cxn ang="0">
                  <a:pos x="580" y="48"/>
                </a:cxn>
                <a:cxn ang="0">
                  <a:pos x="600" y="67"/>
                </a:cxn>
                <a:cxn ang="0">
                  <a:pos x="590" y="67"/>
                </a:cxn>
                <a:cxn ang="0">
                  <a:pos x="600" y="86"/>
                </a:cxn>
                <a:cxn ang="0">
                  <a:pos x="600" y="76"/>
                </a:cxn>
                <a:cxn ang="0">
                  <a:pos x="600" y="201"/>
                </a:cxn>
                <a:cxn ang="0">
                  <a:pos x="643" y="201"/>
                </a:cxn>
                <a:cxn ang="0">
                  <a:pos x="643" y="76"/>
                </a:cxn>
                <a:cxn ang="0">
                  <a:pos x="633" y="48"/>
                </a:cxn>
                <a:cxn ang="0">
                  <a:pos x="609" y="28"/>
                </a:cxn>
                <a:cxn ang="0">
                  <a:pos x="590" y="0"/>
                </a:cxn>
                <a:cxn ang="0">
                  <a:pos x="566" y="0"/>
                </a:cxn>
                <a:cxn ang="0">
                  <a:pos x="76" y="0"/>
                </a:cxn>
                <a:cxn ang="0">
                  <a:pos x="43" y="0"/>
                </a:cxn>
                <a:cxn ang="0">
                  <a:pos x="14" y="28"/>
                </a:cxn>
                <a:cxn ang="0">
                  <a:pos x="9" y="57"/>
                </a:cxn>
                <a:cxn ang="0">
                  <a:pos x="0" y="76"/>
                </a:cxn>
                <a:cxn ang="0">
                  <a:pos x="0" y="201"/>
                </a:cxn>
                <a:cxn ang="0">
                  <a:pos x="43" y="201"/>
                </a:cxn>
              </a:cxnLst>
              <a:rect l="0" t="0" r="r" b="b"/>
              <a:pathLst>
                <a:path w="644" h="202">
                  <a:moveTo>
                    <a:pt x="43" y="201"/>
                  </a:moveTo>
                  <a:lnTo>
                    <a:pt x="43" y="76"/>
                  </a:lnTo>
                  <a:lnTo>
                    <a:pt x="43" y="86"/>
                  </a:lnTo>
                  <a:lnTo>
                    <a:pt x="43" y="67"/>
                  </a:lnTo>
                  <a:lnTo>
                    <a:pt x="57" y="48"/>
                  </a:lnTo>
                  <a:lnTo>
                    <a:pt x="43" y="57"/>
                  </a:lnTo>
                  <a:lnTo>
                    <a:pt x="67" y="38"/>
                  </a:lnTo>
                  <a:lnTo>
                    <a:pt x="67" y="48"/>
                  </a:lnTo>
                  <a:lnTo>
                    <a:pt x="86" y="38"/>
                  </a:lnTo>
                  <a:lnTo>
                    <a:pt x="76" y="38"/>
                  </a:lnTo>
                  <a:lnTo>
                    <a:pt x="566" y="38"/>
                  </a:lnTo>
                  <a:lnTo>
                    <a:pt x="556" y="38"/>
                  </a:lnTo>
                  <a:lnTo>
                    <a:pt x="571" y="48"/>
                  </a:lnTo>
                  <a:lnTo>
                    <a:pt x="571" y="38"/>
                  </a:lnTo>
                  <a:lnTo>
                    <a:pt x="590" y="57"/>
                  </a:lnTo>
                  <a:lnTo>
                    <a:pt x="580" y="48"/>
                  </a:lnTo>
                  <a:lnTo>
                    <a:pt x="600" y="67"/>
                  </a:lnTo>
                  <a:lnTo>
                    <a:pt x="590" y="67"/>
                  </a:lnTo>
                  <a:lnTo>
                    <a:pt x="600" y="86"/>
                  </a:lnTo>
                  <a:lnTo>
                    <a:pt x="600" y="76"/>
                  </a:lnTo>
                  <a:lnTo>
                    <a:pt x="600" y="201"/>
                  </a:lnTo>
                  <a:lnTo>
                    <a:pt x="643" y="201"/>
                  </a:lnTo>
                  <a:lnTo>
                    <a:pt x="643" y="76"/>
                  </a:lnTo>
                  <a:lnTo>
                    <a:pt x="633" y="48"/>
                  </a:lnTo>
                  <a:lnTo>
                    <a:pt x="609" y="28"/>
                  </a:lnTo>
                  <a:lnTo>
                    <a:pt x="590" y="0"/>
                  </a:lnTo>
                  <a:lnTo>
                    <a:pt x="566" y="0"/>
                  </a:lnTo>
                  <a:lnTo>
                    <a:pt x="76" y="0"/>
                  </a:lnTo>
                  <a:lnTo>
                    <a:pt x="43" y="0"/>
                  </a:lnTo>
                  <a:lnTo>
                    <a:pt x="14" y="28"/>
                  </a:lnTo>
                  <a:lnTo>
                    <a:pt x="9" y="57"/>
                  </a:lnTo>
                  <a:lnTo>
                    <a:pt x="0" y="76"/>
                  </a:lnTo>
                  <a:lnTo>
                    <a:pt x="0" y="201"/>
                  </a:lnTo>
                  <a:lnTo>
                    <a:pt x="43" y="201"/>
                  </a:lnTo>
                </a:path>
              </a:pathLst>
            </a:custGeom>
            <a:noFill/>
            <a:ln w="3047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8" name="Rectangle 54"/>
            <p:cNvSpPr>
              <a:spLocks/>
            </p:cNvSpPr>
            <p:nvPr/>
          </p:nvSpPr>
          <p:spPr bwMode="auto">
            <a:xfrm>
              <a:off x="3186" y="2616"/>
              <a:ext cx="26" cy="638"/>
            </a:xfrm>
            <a:prstGeom prst="rect">
              <a:avLst/>
            </a:prstGeom>
            <a:solidFill>
              <a:srgbClr val="12141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9" name="Rectangle 55"/>
            <p:cNvSpPr>
              <a:spLocks/>
            </p:cNvSpPr>
            <p:nvPr/>
          </p:nvSpPr>
          <p:spPr bwMode="auto">
            <a:xfrm>
              <a:off x="3183" y="2614"/>
              <a:ext cx="30" cy="643"/>
            </a:xfrm>
            <a:prstGeom prst="rect">
              <a:avLst/>
            </a:prstGeom>
            <a:solidFill>
              <a:srgbClr val="22272A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0" name="Freeform 56"/>
            <p:cNvSpPr>
              <a:spLocks/>
            </p:cNvSpPr>
            <p:nvPr/>
          </p:nvSpPr>
          <p:spPr bwMode="auto">
            <a:xfrm>
              <a:off x="3518" y="3408"/>
              <a:ext cx="91" cy="188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47" y="0"/>
                </a:cxn>
                <a:cxn ang="0">
                  <a:pos x="0" y="187"/>
                </a:cxn>
                <a:cxn ang="0">
                  <a:pos x="47" y="158"/>
                </a:cxn>
                <a:cxn ang="0">
                  <a:pos x="91" y="187"/>
                </a:cxn>
                <a:cxn ang="0">
                  <a:pos x="47" y="0"/>
                </a:cxn>
              </a:cxnLst>
              <a:rect l="0" t="0" r="r" b="b"/>
              <a:pathLst>
                <a:path w="91" h="188">
                  <a:moveTo>
                    <a:pt x="47" y="0"/>
                  </a:moveTo>
                  <a:lnTo>
                    <a:pt x="47" y="0"/>
                  </a:lnTo>
                  <a:lnTo>
                    <a:pt x="0" y="187"/>
                  </a:lnTo>
                  <a:lnTo>
                    <a:pt x="47" y="158"/>
                  </a:lnTo>
                  <a:lnTo>
                    <a:pt x="91" y="187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1" name="Freeform 57"/>
            <p:cNvSpPr>
              <a:spLocks/>
            </p:cNvSpPr>
            <p:nvPr/>
          </p:nvSpPr>
          <p:spPr bwMode="auto">
            <a:xfrm>
              <a:off x="3518" y="3408"/>
              <a:ext cx="91" cy="188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91" y="187"/>
                </a:cxn>
                <a:cxn ang="0">
                  <a:pos x="47" y="158"/>
                </a:cxn>
                <a:cxn ang="0">
                  <a:pos x="0" y="187"/>
                </a:cxn>
                <a:cxn ang="0">
                  <a:pos x="47" y="0"/>
                </a:cxn>
              </a:cxnLst>
              <a:rect l="0" t="0" r="r" b="b"/>
              <a:pathLst>
                <a:path w="91" h="188">
                  <a:moveTo>
                    <a:pt x="47" y="0"/>
                  </a:moveTo>
                  <a:lnTo>
                    <a:pt x="91" y="187"/>
                  </a:lnTo>
                  <a:lnTo>
                    <a:pt x="47" y="158"/>
                  </a:lnTo>
                  <a:lnTo>
                    <a:pt x="0" y="187"/>
                  </a:lnTo>
                  <a:lnTo>
                    <a:pt x="47" y="0"/>
                  </a:lnTo>
                </a:path>
              </a:pathLst>
            </a:custGeom>
            <a:noFill/>
            <a:ln w="3047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2" name="Freeform 58"/>
            <p:cNvSpPr>
              <a:spLocks/>
            </p:cNvSpPr>
            <p:nvPr/>
          </p:nvSpPr>
          <p:spPr bwMode="auto">
            <a:xfrm>
              <a:off x="3563" y="3548"/>
              <a:ext cx="0" cy="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79"/>
                </a:cxn>
              </a:cxnLst>
              <a:rect l="0" t="0" r="r" b="b"/>
              <a:pathLst>
                <a:path h="480">
                  <a:moveTo>
                    <a:pt x="0" y="0"/>
                  </a:moveTo>
                  <a:lnTo>
                    <a:pt x="0" y="479"/>
                  </a:lnTo>
                </a:path>
              </a:pathLst>
            </a:custGeom>
            <a:noFill/>
            <a:ln w="28689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3" name="Rectangle 59"/>
            <p:cNvSpPr>
              <a:spLocks/>
            </p:cNvSpPr>
            <p:nvPr/>
          </p:nvSpPr>
          <p:spPr bwMode="auto">
            <a:xfrm>
              <a:off x="3542" y="3548"/>
              <a:ext cx="43" cy="480"/>
            </a:xfrm>
            <a:prstGeom prst="rect">
              <a:avLst/>
            </a:prstGeom>
            <a:noFill/>
            <a:ln w="3047">
              <a:solidFill>
                <a:srgbClr val="22272A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4" name="Freeform 60"/>
            <p:cNvSpPr>
              <a:spLocks/>
            </p:cNvSpPr>
            <p:nvPr/>
          </p:nvSpPr>
          <p:spPr bwMode="auto">
            <a:xfrm>
              <a:off x="7281" y="3408"/>
              <a:ext cx="101" cy="188"/>
            </a:xfrm>
            <a:custGeom>
              <a:avLst/>
              <a:gdLst/>
              <a:ahLst/>
              <a:cxnLst>
                <a:cxn ang="0">
                  <a:pos x="52" y="0"/>
                </a:cxn>
                <a:cxn ang="0">
                  <a:pos x="52" y="0"/>
                </a:cxn>
                <a:cxn ang="0">
                  <a:pos x="0" y="187"/>
                </a:cxn>
                <a:cxn ang="0">
                  <a:pos x="52" y="158"/>
                </a:cxn>
                <a:cxn ang="0">
                  <a:pos x="100" y="187"/>
                </a:cxn>
                <a:cxn ang="0">
                  <a:pos x="52" y="0"/>
                </a:cxn>
              </a:cxnLst>
              <a:rect l="0" t="0" r="r" b="b"/>
              <a:pathLst>
                <a:path w="101" h="188">
                  <a:moveTo>
                    <a:pt x="52" y="0"/>
                  </a:moveTo>
                  <a:lnTo>
                    <a:pt x="52" y="0"/>
                  </a:lnTo>
                  <a:lnTo>
                    <a:pt x="0" y="187"/>
                  </a:lnTo>
                  <a:lnTo>
                    <a:pt x="52" y="158"/>
                  </a:lnTo>
                  <a:lnTo>
                    <a:pt x="100" y="187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5" name="Freeform 61"/>
            <p:cNvSpPr>
              <a:spLocks/>
            </p:cNvSpPr>
            <p:nvPr/>
          </p:nvSpPr>
          <p:spPr bwMode="auto">
            <a:xfrm>
              <a:off x="7281" y="3408"/>
              <a:ext cx="101" cy="188"/>
            </a:xfrm>
            <a:custGeom>
              <a:avLst/>
              <a:gdLst/>
              <a:ahLst/>
              <a:cxnLst>
                <a:cxn ang="0">
                  <a:pos x="52" y="0"/>
                </a:cxn>
                <a:cxn ang="0">
                  <a:pos x="100" y="187"/>
                </a:cxn>
                <a:cxn ang="0">
                  <a:pos x="52" y="158"/>
                </a:cxn>
                <a:cxn ang="0">
                  <a:pos x="0" y="187"/>
                </a:cxn>
                <a:cxn ang="0">
                  <a:pos x="52" y="0"/>
                </a:cxn>
              </a:cxnLst>
              <a:rect l="0" t="0" r="r" b="b"/>
              <a:pathLst>
                <a:path w="101" h="188">
                  <a:moveTo>
                    <a:pt x="52" y="0"/>
                  </a:moveTo>
                  <a:lnTo>
                    <a:pt x="100" y="187"/>
                  </a:lnTo>
                  <a:lnTo>
                    <a:pt x="52" y="158"/>
                  </a:lnTo>
                  <a:lnTo>
                    <a:pt x="0" y="187"/>
                  </a:lnTo>
                  <a:lnTo>
                    <a:pt x="52" y="0"/>
                  </a:lnTo>
                </a:path>
              </a:pathLst>
            </a:custGeom>
            <a:noFill/>
            <a:ln w="3048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" name="Rectangle 62"/>
            <p:cNvSpPr>
              <a:spLocks/>
            </p:cNvSpPr>
            <p:nvPr/>
          </p:nvSpPr>
          <p:spPr bwMode="auto">
            <a:xfrm>
              <a:off x="7323" y="3548"/>
              <a:ext cx="25" cy="480"/>
            </a:xfrm>
            <a:prstGeom prst="rect">
              <a:avLst/>
            </a:prstGeom>
            <a:solidFill>
              <a:srgbClr val="12141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7" name="Rectangle 63"/>
            <p:cNvSpPr>
              <a:spLocks/>
            </p:cNvSpPr>
            <p:nvPr/>
          </p:nvSpPr>
          <p:spPr bwMode="auto">
            <a:xfrm>
              <a:off x="7321" y="3545"/>
              <a:ext cx="30" cy="484"/>
            </a:xfrm>
            <a:prstGeom prst="rect">
              <a:avLst/>
            </a:prstGeom>
            <a:solidFill>
              <a:srgbClr val="22272A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8" name="Freeform 64"/>
            <p:cNvSpPr>
              <a:spLocks/>
            </p:cNvSpPr>
            <p:nvPr/>
          </p:nvSpPr>
          <p:spPr bwMode="auto">
            <a:xfrm>
              <a:off x="4617" y="2223"/>
              <a:ext cx="101" cy="187"/>
            </a:xfrm>
            <a:custGeom>
              <a:avLst/>
              <a:gdLst/>
              <a:ahLst/>
              <a:cxnLst>
                <a:cxn ang="0">
                  <a:pos x="48" y="187"/>
                </a:cxn>
                <a:cxn ang="0">
                  <a:pos x="100" y="0"/>
                </a:cxn>
                <a:cxn ang="0">
                  <a:pos x="48" y="33"/>
                </a:cxn>
                <a:cxn ang="0">
                  <a:pos x="0" y="0"/>
                </a:cxn>
                <a:cxn ang="0">
                  <a:pos x="48" y="187"/>
                </a:cxn>
              </a:cxnLst>
              <a:rect l="0" t="0" r="r" b="b"/>
              <a:pathLst>
                <a:path w="101" h="187">
                  <a:moveTo>
                    <a:pt x="48" y="187"/>
                  </a:moveTo>
                  <a:lnTo>
                    <a:pt x="100" y="0"/>
                  </a:lnTo>
                  <a:lnTo>
                    <a:pt x="48" y="33"/>
                  </a:lnTo>
                  <a:lnTo>
                    <a:pt x="0" y="0"/>
                  </a:lnTo>
                  <a:lnTo>
                    <a:pt x="48" y="187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9" name="Freeform 65"/>
            <p:cNvSpPr>
              <a:spLocks/>
            </p:cNvSpPr>
            <p:nvPr/>
          </p:nvSpPr>
          <p:spPr bwMode="auto">
            <a:xfrm>
              <a:off x="4617" y="2223"/>
              <a:ext cx="101" cy="187"/>
            </a:xfrm>
            <a:custGeom>
              <a:avLst/>
              <a:gdLst/>
              <a:ahLst/>
              <a:cxnLst>
                <a:cxn ang="0">
                  <a:pos x="48" y="187"/>
                </a:cxn>
                <a:cxn ang="0">
                  <a:pos x="100" y="0"/>
                </a:cxn>
                <a:cxn ang="0">
                  <a:pos x="48" y="33"/>
                </a:cxn>
                <a:cxn ang="0">
                  <a:pos x="0" y="0"/>
                </a:cxn>
                <a:cxn ang="0">
                  <a:pos x="48" y="187"/>
                </a:cxn>
              </a:cxnLst>
              <a:rect l="0" t="0" r="r" b="b"/>
              <a:pathLst>
                <a:path w="101" h="187">
                  <a:moveTo>
                    <a:pt x="48" y="187"/>
                  </a:moveTo>
                  <a:lnTo>
                    <a:pt x="100" y="0"/>
                  </a:lnTo>
                  <a:lnTo>
                    <a:pt x="48" y="33"/>
                  </a:lnTo>
                  <a:lnTo>
                    <a:pt x="0" y="0"/>
                  </a:lnTo>
                  <a:lnTo>
                    <a:pt x="48" y="187"/>
                  </a:lnTo>
                </a:path>
              </a:pathLst>
            </a:custGeom>
            <a:noFill/>
            <a:ln w="3048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0" name="Freeform 66"/>
            <p:cNvSpPr>
              <a:spLocks/>
            </p:cNvSpPr>
            <p:nvPr/>
          </p:nvSpPr>
          <p:spPr bwMode="auto">
            <a:xfrm>
              <a:off x="4672" y="1791"/>
              <a:ext cx="0" cy="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79"/>
                </a:cxn>
              </a:cxnLst>
              <a:rect l="0" t="0" r="r" b="b"/>
              <a:pathLst>
                <a:path h="480">
                  <a:moveTo>
                    <a:pt x="0" y="0"/>
                  </a:moveTo>
                  <a:lnTo>
                    <a:pt x="0" y="479"/>
                  </a:lnTo>
                </a:path>
              </a:pathLst>
            </a:custGeom>
            <a:noFill/>
            <a:ln w="22606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1" name="Rectangle 67"/>
            <p:cNvSpPr>
              <a:spLocks/>
            </p:cNvSpPr>
            <p:nvPr/>
          </p:nvSpPr>
          <p:spPr bwMode="auto">
            <a:xfrm>
              <a:off x="4655" y="1791"/>
              <a:ext cx="33" cy="479"/>
            </a:xfrm>
            <a:prstGeom prst="rect">
              <a:avLst/>
            </a:prstGeom>
            <a:noFill/>
            <a:ln w="3048">
              <a:solidFill>
                <a:srgbClr val="22272A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2" name="Freeform 68"/>
            <p:cNvSpPr>
              <a:spLocks/>
            </p:cNvSpPr>
            <p:nvPr/>
          </p:nvSpPr>
          <p:spPr bwMode="auto">
            <a:xfrm>
              <a:off x="4766" y="1853"/>
              <a:ext cx="235" cy="235"/>
            </a:xfrm>
            <a:custGeom>
              <a:avLst/>
              <a:gdLst/>
              <a:ahLst/>
              <a:cxnLst>
                <a:cxn ang="0">
                  <a:pos x="144" y="153"/>
                </a:cxn>
                <a:cxn ang="0">
                  <a:pos x="163" y="67"/>
                </a:cxn>
                <a:cxn ang="0">
                  <a:pos x="144" y="86"/>
                </a:cxn>
                <a:cxn ang="0">
                  <a:pos x="134" y="91"/>
                </a:cxn>
                <a:cxn ang="0">
                  <a:pos x="124" y="105"/>
                </a:cxn>
                <a:cxn ang="0">
                  <a:pos x="76" y="105"/>
                </a:cxn>
                <a:cxn ang="0">
                  <a:pos x="110" y="9"/>
                </a:cxn>
                <a:cxn ang="0">
                  <a:pos x="187" y="9"/>
                </a:cxn>
                <a:cxn ang="0">
                  <a:pos x="192" y="14"/>
                </a:cxn>
                <a:cxn ang="0">
                  <a:pos x="201" y="14"/>
                </a:cxn>
                <a:cxn ang="0">
                  <a:pos x="201" y="57"/>
                </a:cxn>
                <a:cxn ang="0">
                  <a:pos x="211" y="57"/>
                </a:cxn>
                <a:cxn ang="0">
                  <a:pos x="235" y="0"/>
                </a:cxn>
                <a:cxn ang="0">
                  <a:pos x="48" y="0"/>
                </a:cxn>
                <a:cxn ang="0">
                  <a:pos x="57" y="9"/>
                </a:cxn>
                <a:cxn ang="0">
                  <a:pos x="67" y="9"/>
                </a:cxn>
                <a:cxn ang="0">
                  <a:pos x="67" y="24"/>
                </a:cxn>
                <a:cxn ang="0">
                  <a:pos x="57" y="48"/>
                </a:cxn>
                <a:cxn ang="0">
                  <a:pos x="19" y="192"/>
                </a:cxn>
                <a:cxn ang="0">
                  <a:pos x="9" y="211"/>
                </a:cxn>
                <a:cxn ang="0">
                  <a:pos x="9" y="225"/>
                </a:cxn>
                <a:cxn ang="0">
                  <a:pos x="0" y="225"/>
                </a:cxn>
                <a:cxn ang="0">
                  <a:pos x="0" y="235"/>
                </a:cxn>
                <a:cxn ang="0">
                  <a:pos x="57" y="235"/>
                </a:cxn>
                <a:cxn ang="0">
                  <a:pos x="48" y="225"/>
                </a:cxn>
                <a:cxn ang="0">
                  <a:pos x="48" y="192"/>
                </a:cxn>
                <a:cxn ang="0">
                  <a:pos x="67" y="115"/>
                </a:cxn>
                <a:cxn ang="0">
                  <a:pos x="115" y="115"/>
                </a:cxn>
                <a:cxn ang="0">
                  <a:pos x="134" y="124"/>
                </a:cxn>
                <a:cxn ang="0">
                  <a:pos x="134" y="153"/>
                </a:cxn>
                <a:cxn ang="0">
                  <a:pos x="144" y="153"/>
                </a:cxn>
              </a:cxnLst>
              <a:rect l="0" t="0" r="r" b="b"/>
              <a:pathLst>
                <a:path w="235" h="235">
                  <a:moveTo>
                    <a:pt x="144" y="153"/>
                  </a:moveTo>
                  <a:lnTo>
                    <a:pt x="163" y="67"/>
                  </a:lnTo>
                  <a:lnTo>
                    <a:pt x="144" y="86"/>
                  </a:lnTo>
                  <a:lnTo>
                    <a:pt x="134" y="91"/>
                  </a:lnTo>
                  <a:lnTo>
                    <a:pt x="124" y="105"/>
                  </a:lnTo>
                  <a:lnTo>
                    <a:pt x="76" y="105"/>
                  </a:lnTo>
                  <a:lnTo>
                    <a:pt x="110" y="9"/>
                  </a:lnTo>
                  <a:lnTo>
                    <a:pt x="187" y="9"/>
                  </a:lnTo>
                  <a:lnTo>
                    <a:pt x="192" y="14"/>
                  </a:lnTo>
                  <a:lnTo>
                    <a:pt x="201" y="14"/>
                  </a:lnTo>
                  <a:lnTo>
                    <a:pt x="201" y="57"/>
                  </a:lnTo>
                  <a:lnTo>
                    <a:pt x="211" y="57"/>
                  </a:lnTo>
                  <a:lnTo>
                    <a:pt x="235" y="0"/>
                  </a:lnTo>
                  <a:lnTo>
                    <a:pt x="48" y="0"/>
                  </a:lnTo>
                  <a:lnTo>
                    <a:pt x="57" y="9"/>
                  </a:lnTo>
                  <a:lnTo>
                    <a:pt x="67" y="9"/>
                  </a:lnTo>
                  <a:lnTo>
                    <a:pt x="67" y="24"/>
                  </a:lnTo>
                  <a:lnTo>
                    <a:pt x="57" y="48"/>
                  </a:lnTo>
                  <a:lnTo>
                    <a:pt x="19" y="192"/>
                  </a:lnTo>
                  <a:lnTo>
                    <a:pt x="9" y="211"/>
                  </a:lnTo>
                  <a:lnTo>
                    <a:pt x="9" y="225"/>
                  </a:lnTo>
                  <a:lnTo>
                    <a:pt x="0" y="225"/>
                  </a:lnTo>
                  <a:lnTo>
                    <a:pt x="0" y="235"/>
                  </a:lnTo>
                  <a:lnTo>
                    <a:pt x="57" y="235"/>
                  </a:lnTo>
                  <a:lnTo>
                    <a:pt x="48" y="225"/>
                  </a:lnTo>
                  <a:lnTo>
                    <a:pt x="48" y="192"/>
                  </a:lnTo>
                  <a:lnTo>
                    <a:pt x="67" y="115"/>
                  </a:lnTo>
                  <a:lnTo>
                    <a:pt x="115" y="115"/>
                  </a:lnTo>
                  <a:lnTo>
                    <a:pt x="134" y="124"/>
                  </a:lnTo>
                  <a:lnTo>
                    <a:pt x="134" y="153"/>
                  </a:lnTo>
                  <a:lnTo>
                    <a:pt x="144" y="153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3" name="Freeform 69"/>
            <p:cNvSpPr>
              <a:spLocks/>
            </p:cNvSpPr>
            <p:nvPr/>
          </p:nvSpPr>
          <p:spPr bwMode="auto">
            <a:xfrm>
              <a:off x="4742" y="1853"/>
              <a:ext cx="259" cy="235"/>
            </a:xfrm>
            <a:custGeom>
              <a:avLst/>
              <a:gdLst/>
              <a:ahLst/>
              <a:cxnLst>
                <a:cxn ang="0">
                  <a:pos x="134" y="9"/>
                </a:cxn>
                <a:cxn ang="0">
                  <a:pos x="100" y="105"/>
                </a:cxn>
                <a:cxn ang="0">
                  <a:pos x="134" y="105"/>
                </a:cxn>
                <a:cxn ang="0">
                  <a:pos x="148" y="105"/>
                </a:cxn>
                <a:cxn ang="0">
                  <a:pos x="158" y="91"/>
                </a:cxn>
                <a:cxn ang="0">
                  <a:pos x="167" y="86"/>
                </a:cxn>
                <a:cxn ang="0">
                  <a:pos x="187" y="67"/>
                </a:cxn>
                <a:cxn ang="0">
                  <a:pos x="167" y="153"/>
                </a:cxn>
                <a:cxn ang="0">
                  <a:pos x="158" y="153"/>
                </a:cxn>
                <a:cxn ang="0">
                  <a:pos x="158" y="144"/>
                </a:cxn>
                <a:cxn ang="0">
                  <a:pos x="158" y="134"/>
                </a:cxn>
                <a:cxn ang="0">
                  <a:pos x="158" y="124"/>
                </a:cxn>
                <a:cxn ang="0">
                  <a:pos x="139" y="115"/>
                </a:cxn>
                <a:cxn ang="0">
                  <a:pos x="134" y="115"/>
                </a:cxn>
                <a:cxn ang="0">
                  <a:pos x="91" y="115"/>
                </a:cxn>
                <a:cxn ang="0">
                  <a:pos x="71" y="192"/>
                </a:cxn>
                <a:cxn ang="0">
                  <a:pos x="71" y="201"/>
                </a:cxn>
                <a:cxn ang="0">
                  <a:pos x="71" y="211"/>
                </a:cxn>
                <a:cxn ang="0">
                  <a:pos x="71" y="225"/>
                </a:cxn>
                <a:cxn ang="0">
                  <a:pos x="81" y="235"/>
                </a:cxn>
                <a:cxn ang="0">
                  <a:pos x="100" y="235"/>
                </a:cxn>
                <a:cxn ang="0">
                  <a:pos x="91" y="235"/>
                </a:cxn>
                <a:cxn ang="0">
                  <a:pos x="0" y="235"/>
                </a:cxn>
                <a:cxn ang="0">
                  <a:pos x="14" y="235"/>
                </a:cxn>
                <a:cxn ang="0">
                  <a:pos x="23" y="235"/>
                </a:cxn>
                <a:cxn ang="0">
                  <a:pos x="23" y="225"/>
                </a:cxn>
                <a:cxn ang="0">
                  <a:pos x="33" y="225"/>
                </a:cxn>
                <a:cxn ang="0">
                  <a:pos x="33" y="211"/>
                </a:cxn>
                <a:cxn ang="0">
                  <a:pos x="43" y="192"/>
                </a:cxn>
                <a:cxn ang="0">
                  <a:pos x="81" y="48"/>
                </a:cxn>
                <a:cxn ang="0">
                  <a:pos x="91" y="24"/>
                </a:cxn>
                <a:cxn ang="0">
                  <a:pos x="91" y="14"/>
                </a:cxn>
                <a:cxn ang="0">
                  <a:pos x="91" y="9"/>
                </a:cxn>
                <a:cxn ang="0">
                  <a:pos x="81" y="9"/>
                </a:cxn>
                <a:cxn ang="0">
                  <a:pos x="71" y="0"/>
                </a:cxn>
                <a:cxn ang="0">
                  <a:pos x="57" y="0"/>
                </a:cxn>
                <a:cxn ang="0">
                  <a:pos x="259" y="0"/>
                </a:cxn>
                <a:cxn ang="0">
                  <a:pos x="235" y="57"/>
                </a:cxn>
                <a:cxn ang="0">
                  <a:pos x="225" y="57"/>
                </a:cxn>
                <a:cxn ang="0">
                  <a:pos x="225" y="48"/>
                </a:cxn>
                <a:cxn ang="0">
                  <a:pos x="225" y="33"/>
                </a:cxn>
                <a:cxn ang="0">
                  <a:pos x="225" y="24"/>
                </a:cxn>
                <a:cxn ang="0">
                  <a:pos x="225" y="14"/>
                </a:cxn>
                <a:cxn ang="0">
                  <a:pos x="215" y="14"/>
                </a:cxn>
                <a:cxn ang="0">
                  <a:pos x="211" y="9"/>
                </a:cxn>
                <a:cxn ang="0">
                  <a:pos x="201" y="9"/>
                </a:cxn>
                <a:cxn ang="0">
                  <a:pos x="177" y="9"/>
                </a:cxn>
                <a:cxn ang="0">
                  <a:pos x="134" y="9"/>
                </a:cxn>
              </a:cxnLst>
              <a:rect l="0" t="0" r="r" b="b"/>
              <a:pathLst>
                <a:path w="259" h="235">
                  <a:moveTo>
                    <a:pt x="134" y="9"/>
                  </a:moveTo>
                  <a:lnTo>
                    <a:pt x="100" y="105"/>
                  </a:lnTo>
                  <a:lnTo>
                    <a:pt x="134" y="105"/>
                  </a:lnTo>
                  <a:lnTo>
                    <a:pt x="148" y="105"/>
                  </a:lnTo>
                  <a:lnTo>
                    <a:pt x="158" y="91"/>
                  </a:lnTo>
                  <a:lnTo>
                    <a:pt x="167" y="86"/>
                  </a:lnTo>
                  <a:lnTo>
                    <a:pt x="187" y="67"/>
                  </a:lnTo>
                  <a:lnTo>
                    <a:pt x="167" y="153"/>
                  </a:lnTo>
                  <a:lnTo>
                    <a:pt x="158" y="153"/>
                  </a:lnTo>
                  <a:lnTo>
                    <a:pt x="158" y="144"/>
                  </a:lnTo>
                  <a:lnTo>
                    <a:pt x="158" y="134"/>
                  </a:lnTo>
                  <a:lnTo>
                    <a:pt x="158" y="124"/>
                  </a:lnTo>
                  <a:lnTo>
                    <a:pt x="139" y="115"/>
                  </a:lnTo>
                  <a:lnTo>
                    <a:pt x="134" y="115"/>
                  </a:lnTo>
                  <a:lnTo>
                    <a:pt x="91" y="115"/>
                  </a:lnTo>
                  <a:lnTo>
                    <a:pt x="71" y="192"/>
                  </a:lnTo>
                  <a:lnTo>
                    <a:pt x="71" y="201"/>
                  </a:lnTo>
                  <a:lnTo>
                    <a:pt x="71" y="211"/>
                  </a:lnTo>
                  <a:lnTo>
                    <a:pt x="71" y="225"/>
                  </a:lnTo>
                  <a:lnTo>
                    <a:pt x="81" y="235"/>
                  </a:lnTo>
                  <a:lnTo>
                    <a:pt x="100" y="235"/>
                  </a:lnTo>
                  <a:lnTo>
                    <a:pt x="91" y="235"/>
                  </a:lnTo>
                  <a:lnTo>
                    <a:pt x="0" y="235"/>
                  </a:lnTo>
                  <a:lnTo>
                    <a:pt x="14" y="235"/>
                  </a:lnTo>
                  <a:lnTo>
                    <a:pt x="23" y="235"/>
                  </a:lnTo>
                  <a:lnTo>
                    <a:pt x="23" y="225"/>
                  </a:lnTo>
                  <a:lnTo>
                    <a:pt x="33" y="225"/>
                  </a:lnTo>
                  <a:lnTo>
                    <a:pt x="33" y="211"/>
                  </a:lnTo>
                  <a:lnTo>
                    <a:pt x="43" y="192"/>
                  </a:lnTo>
                  <a:lnTo>
                    <a:pt x="81" y="48"/>
                  </a:lnTo>
                  <a:lnTo>
                    <a:pt x="91" y="24"/>
                  </a:lnTo>
                  <a:lnTo>
                    <a:pt x="91" y="14"/>
                  </a:lnTo>
                  <a:lnTo>
                    <a:pt x="91" y="9"/>
                  </a:lnTo>
                  <a:lnTo>
                    <a:pt x="81" y="9"/>
                  </a:lnTo>
                  <a:lnTo>
                    <a:pt x="71" y="0"/>
                  </a:lnTo>
                  <a:lnTo>
                    <a:pt x="57" y="0"/>
                  </a:lnTo>
                  <a:lnTo>
                    <a:pt x="259" y="0"/>
                  </a:lnTo>
                  <a:lnTo>
                    <a:pt x="235" y="57"/>
                  </a:lnTo>
                  <a:lnTo>
                    <a:pt x="225" y="57"/>
                  </a:lnTo>
                  <a:lnTo>
                    <a:pt x="225" y="48"/>
                  </a:lnTo>
                  <a:lnTo>
                    <a:pt x="225" y="33"/>
                  </a:lnTo>
                  <a:lnTo>
                    <a:pt x="225" y="24"/>
                  </a:lnTo>
                  <a:lnTo>
                    <a:pt x="225" y="14"/>
                  </a:lnTo>
                  <a:lnTo>
                    <a:pt x="215" y="14"/>
                  </a:lnTo>
                  <a:lnTo>
                    <a:pt x="211" y="9"/>
                  </a:lnTo>
                  <a:lnTo>
                    <a:pt x="201" y="9"/>
                  </a:lnTo>
                  <a:lnTo>
                    <a:pt x="177" y="9"/>
                  </a:lnTo>
                  <a:lnTo>
                    <a:pt x="134" y="9"/>
                  </a:lnTo>
                </a:path>
              </a:pathLst>
            </a:custGeom>
            <a:noFill/>
            <a:ln w="4914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094" name="Group 70"/>
            <p:cNvGrpSpPr>
              <a:grpSpLocks/>
            </p:cNvGrpSpPr>
            <p:nvPr/>
          </p:nvGrpSpPr>
          <p:grpSpPr bwMode="auto">
            <a:xfrm>
              <a:off x="7603" y="3845"/>
              <a:ext cx="134" cy="163"/>
              <a:chOff x="7603" y="3845"/>
              <a:chExt cx="134" cy="163"/>
            </a:xfrm>
          </p:grpSpPr>
          <p:sp>
            <p:nvSpPr>
              <p:cNvPr id="1095" name="Freeform 71"/>
              <p:cNvSpPr>
                <a:spLocks/>
              </p:cNvSpPr>
              <p:nvPr/>
            </p:nvSpPr>
            <p:spPr bwMode="auto">
              <a:xfrm>
                <a:off x="7603" y="3845"/>
                <a:ext cx="134" cy="163"/>
              </a:xfrm>
              <a:custGeom>
                <a:avLst/>
                <a:gdLst/>
                <a:ahLst/>
                <a:cxnLst>
                  <a:cxn ang="0">
                    <a:pos x="33" y="153"/>
                  </a:cxn>
                  <a:cxn ang="0">
                    <a:pos x="33" y="9"/>
                  </a:cxn>
                  <a:cxn ang="0">
                    <a:pos x="43" y="9"/>
                  </a:cxn>
                  <a:cxn ang="0">
                    <a:pos x="57" y="0"/>
                  </a:cxn>
                  <a:cxn ang="0">
                    <a:pos x="0" y="0"/>
                  </a:cxn>
                  <a:cxn ang="0">
                    <a:pos x="0" y="9"/>
                  </a:cxn>
                  <a:cxn ang="0">
                    <a:pos x="9" y="23"/>
                  </a:cxn>
                  <a:cxn ang="0">
                    <a:pos x="9" y="134"/>
                  </a:cxn>
                  <a:cxn ang="0">
                    <a:pos x="0" y="143"/>
                  </a:cxn>
                  <a:cxn ang="0">
                    <a:pos x="0" y="163"/>
                  </a:cxn>
                  <a:cxn ang="0">
                    <a:pos x="57" y="163"/>
                  </a:cxn>
                  <a:cxn ang="0">
                    <a:pos x="52" y="153"/>
                  </a:cxn>
                  <a:cxn ang="0">
                    <a:pos x="33" y="153"/>
                  </a:cxn>
                </a:cxnLst>
                <a:rect l="0" t="0" r="r" b="b"/>
                <a:pathLst>
                  <a:path w="134" h="163">
                    <a:moveTo>
                      <a:pt x="33" y="153"/>
                    </a:moveTo>
                    <a:lnTo>
                      <a:pt x="33" y="9"/>
                    </a:lnTo>
                    <a:lnTo>
                      <a:pt x="43" y="9"/>
                    </a:lnTo>
                    <a:lnTo>
                      <a:pt x="57" y="0"/>
                    </a:lnTo>
                    <a:lnTo>
                      <a:pt x="0" y="0"/>
                    </a:lnTo>
                    <a:lnTo>
                      <a:pt x="0" y="9"/>
                    </a:lnTo>
                    <a:lnTo>
                      <a:pt x="9" y="23"/>
                    </a:lnTo>
                    <a:lnTo>
                      <a:pt x="9" y="134"/>
                    </a:lnTo>
                    <a:lnTo>
                      <a:pt x="0" y="143"/>
                    </a:lnTo>
                    <a:lnTo>
                      <a:pt x="0" y="163"/>
                    </a:lnTo>
                    <a:lnTo>
                      <a:pt x="57" y="163"/>
                    </a:lnTo>
                    <a:lnTo>
                      <a:pt x="52" y="153"/>
                    </a:lnTo>
                    <a:lnTo>
                      <a:pt x="33" y="153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6" name="Freeform 72"/>
              <p:cNvSpPr>
                <a:spLocks/>
              </p:cNvSpPr>
              <p:nvPr/>
            </p:nvSpPr>
            <p:spPr bwMode="auto">
              <a:xfrm>
                <a:off x="7603" y="3845"/>
                <a:ext cx="134" cy="163"/>
              </a:xfrm>
              <a:custGeom>
                <a:avLst/>
                <a:gdLst/>
                <a:ahLst/>
                <a:cxnLst>
                  <a:cxn ang="0">
                    <a:pos x="129" y="33"/>
                  </a:cxn>
                  <a:cxn ang="0">
                    <a:pos x="129" y="23"/>
                  </a:cxn>
                  <a:cxn ang="0">
                    <a:pos x="120" y="19"/>
                  </a:cxn>
                  <a:cxn ang="0">
                    <a:pos x="110" y="9"/>
                  </a:cxn>
                  <a:cxn ang="0">
                    <a:pos x="91" y="0"/>
                  </a:cxn>
                  <a:cxn ang="0">
                    <a:pos x="57" y="0"/>
                  </a:cxn>
                  <a:cxn ang="0">
                    <a:pos x="43" y="9"/>
                  </a:cxn>
                  <a:cxn ang="0">
                    <a:pos x="67" y="9"/>
                  </a:cxn>
                  <a:cxn ang="0">
                    <a:pos x="91" y="19"/>
                  </a:cxn>
                  <a:cxn ang="0">
                    <a:pos x="100" y="23"/>
                  </a:cxn>
                  <a:cxn ang="0">
                    <a:pos x="100" y="57"/>
                  </a:cxn>
                  <a:cxn ang="0">
                    <a:pos x="91" y="67"/>
                  </a:cxn>
                  <a:cxn ang="0">
                    <a:pos x="76" y="67"/>
                  </a:cxn>
                  <a:cxn ang="0">
                    <a:pos x="67" y="76"/>
                  </a:cxn>
                  <a:cxn ang="0">
                    <a:pos x="33" y="76"/>
                  </a:cxn>
                  <a:cxn ang="0">
                    <a:pos x="33" y="9"/>
                  </a:cxn>
                  <a:cxn ang="0">
                    <a:pos x="33" y="86"/>
                  </a:cxn>
                  <a:cxn ang="0">
                    <a:pos x="76" y="86"/>
                  </a:cxn>
                  <a:cxn ang="0">
                    <a:pos x="100" y="96"/>
                  </a:cxn>
                  <a:cxn ang="0">
                    <a:pos x="100" y="100"/>
                  </a:cxn>
                  <a:cxn ang="0">
                    <a:pos x="110" y="115"/>
                  </a:cxn>
                  <a:cxn ang="0">
                    <a:pos x="110" y="124"/>
                  </a:cxn>
                  <a:cxn ang="0">
                    <a:pos x="100" y="134"/>
                  </a:cxn>
                  <a:cxn ang="0">
                    <a:pos x="100" y="143"/>
                  </a:cxn>
                  <a:cxn ang="0">
                    <a:pos x="76" y="153"/>
                  </a:cxn>
                  <a:cxn ang="0">
                    <a:pos x="52" y="153"/>
                  </a:cxn>
                  <a:cxn ang="0">
                    <a:pos x="57" y="163"/>
                  </a:cxn>
                  <a:cxn ang="0">
                    <a:pos x="110" y="163"/>
                  </a:cxn>
                  <a:cxn ang="0">
                    <a:pos x="120" y="153"/>
                  </a:cxn>
                  <a:cxn ang="0">
                    <a:pos x="129" y="143"/>
                  </a:cxn>
                  <a:cxn ang="0">
                    <a:pos x="134" y="134"/>
                  </a:cxn>
                  <a:cxn ang="0">
                    <a:pos x="134" y="115"/>
                  </a:cxn>
                  <a:cxn ang="0">
                    <a:pos x="129" y="100"/>
                  </a:cxn>
                  <a:cxn ang="0">
                    <a:pos x="129" y="96"/>
                  </a:cxn>
                  <a:cxn ang="0">
                    <a:pos x="110" y="86"/>
                  </a:cxn>
                  <a:cxn ang="0">
                    <a:pos x="100" y="76"/>
                  </a:cxn>
                  <a:cxn ang="0">
                    <a:pos x="110" y="76"/>
                  </a:cxn>
                  <a:cxn ang="0">
                    <a:pos x="120" y="67"/>
                  </a:cxn>
                  <a:cxn ang="0">
                    <a:pos x="129" y="57"/>
                  </a:cxn>
                  <a:cxn ang="0">
                    <a:pos x="129" y="33"/>
                  </a:cxn>
                </a:cxnLst>
                <a:rect l="0" t="0" r="r" b="b"/>
                <a:pathLst>
                  <a:path w="134" h="163">
                    <a:moveTo>
                      <a:pt x="129" y="33"/>
                    </a:moveTo>
                    <a:lnTo>
                      <a:pt x="129" y="23"/>
                    </a:lnTo>
                    <a:lnTo>
                      <a:pt x="120" y="19"/>
                    </a:lnTo>
                    <a:lnTo>
                      <a:pt x="110" y="9"/>
                    </a:lnTo>
                    <a:lnTo>
                      <a:pt x="91" y="0"/>
                    </a:lnTo>
                    <a:lnTo>
                      <a:pt x="57" y="0"/>
                    </a:lnTo>
                    <a:lnTo>
                      <a:pt x="43" y="9"/>
                    </a:lnTo>
                    <a:lnTo>
                      <a:pt x="67" y="9"/>
                    </a:lnTo>
                    <a:lnTo>
                      <a:pt x="91" y="19"/>
                    </a:lnTo>
                    <a:lnTo>
                      <a:pt x="100" y="23"/>
                    </a:lnTo>
                    <a:lnTo>
                      <a:pt x="100" y="57"/>
                    </a:lnTo>
                    <a:lnTo>
                      <a:pt x="91" y="67"/>
                    </a:lnTo>
                    <a:lnTo>
                      <a:pt x="76" y="67"/>
                    </a:lnTo>
                    <a:lnTo>
                      <a:pt x="67" y="76"/>
                    </a:lnTo>
                    <a:lnTo>
                      <a:pt x="33" y="76"/>
                    </a:lnTo>
                    <a:lnTo>
                      <a:pt x="33" y="9"/>
                    </a:lnTo>
                    <a:lnTo>
                      <a:pt x="33" y="86"/>
                    </a:lnTo>
                    <a:lnTo>
                      <a:pt x="76" y="86"/>
                    </a:lnTo>
                    <a:lnTo>
                      <a:pt x="100" y="96"/>
                    </a:lnTo>
                    <a:lnTo>
                      <a:pt x="100" y="100"/>
                    </a:lnTo>
                    <a:lnTo>
                      <a:pt x="110" y="115"/>
                    </a:lnTo>
                    <a:lnTo>
                      <a:pt x="110" y="124"/>
                    </a:lnTo>
                    <a:lnTo>
                      <a:pt x="100" y="134"/>
                    </a:lnTo>
                    <a:lnTo>
                      <a:pt x="100" y="143"/>
                    </a:lnTo>
                    <a:lnTo>
                      <a:pt x="76" y="153"/>
                    </a:lnTo>
                    <a:lnTo>
                      <a:pt x="52" y="153"/>
                    </a:lnTo>
                    <a:lnTo>
                      <a:pt x="57" y="163"/>
                    </a:lnTo>
                    <a:lnTo>
                      <a:pt x="110" y="163"/>
                    </a:lnTo>
                    <a:lnTo>
                      <a:pt x="120" y="153"/>
                    </a:lnTo>
                    <a:lnTo>
                      <a:pt x="129" y="143"/>
                    </a:lnTo>
                    <a:lnTo>
                      <a:pt x="134" y="134"/>
                    </a:lnTo>
                    <a:lnTo>
                      <a:pt x="134" y="115"/>
                    </a:lnTo>
                    <a:lnTo>
                      <a:pt x="129" y="100"/>
                    </a:lnTo>
                    <a:lnTo>
                      <a:pt x="129" y="96"/>
                    </a:lnTo>
                    <a:lnTo>
                      <a:pt x="110" y="86"/>
                    </a:lnTo>
                    <a:lnTo>
                      <a:pt x="100" y="76"/>
                    </a:lnTo>
                    <a:lnTo>
                      <a:pt x="110" y="76"/>
                    </a:lnTo>
                    <a:lnTo>
                      <a:pt x="120" y="67"/>
                    </a:lnTo>
                    <a:lnTo>
                      <a:pt x="129" y="57"/>
                    </a:lnTo>
                    <a:lnTo>
                      <a:pt x="129" y="33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97" name="Freeform 73"/>
            <p:cNvSpPr>
              <a:spLocks/>
            </p:cNvSpPr>
            <p:nvPr/>
          </p:nvSpPr>
          <p:spPr bwMode="auto">
            <a:xfrm>
              <a:off x="7583" y="3845"/>
              <a:ext cx="154" cy="163"/>
            </a:xfrm>
            <a:custGeom>
              <a:avLst/>
              <a:gdLst/>
              <a:ahLst/>
              <a:cxnLst>
                <a:cxn ang="0">
                  <a:pos x="120" y="76"/>
                </a:cxn>
                <a:cxn ang="0">
                  <a:pos x="129" y="86"/>
                </a:cxn>
                <a:cxn ang="0">
                  <a:pos x="148" y="96"/>
                </a:cxn>
                <a:cxn ang="0">
                  <a:pos x="148" y="100"/>
                </a:cxn>
                <a:cxn ang="0">
                  <a:pos x="153" y="115"/>
                </a:cxn>
                <a:cxn ang="0">
                  <a:pos x="153" y="134"/>
                </a:cxn>
                <a:cxn ang="0">
                  <a:pos x="148" y="143"/>
                </a:cxn>
                <a:cxn ang="0">
                  <a:pos x="139" y="153"/>
                </a:cxn>
                <a:cxn ang="0">
                  <a:pos x="129" y="163"/>
                </a:cxn>
                <a:cxn ang="0">
                  <a:pos x="110" y="163"/>
                </a:cxn>
                <a:cxn ang="0">
                  <a:pos x="76" y="163"/>
                </a:cxn>
                <a:cxn ang="0">
                  <a:pos x="0" y="163"/>
                </a:cxn>
                <a:cxn ang="0">
                  <a:pos x="9" y="163"/>
                </a:cxn>
                <a:cxn ang="0">
                  <a:pos x="19" y="163"/>
                </a:cxn>
                <a:cxn ang="0">
                  <a:pos x="19" y="153"/>
                </a:cxn>
                <a:cxn ang="0">
                  <a:pos x="19" y="143"/>
                </a:cxn>
                <a:cxn ang="0">
                  <a:pos x="28" y="134"/>
                </a:cxn>
                <a:cxn ang="0">
                  <a:pos x="28" y="23"/>
                </a:cxn>
                <a:cxn ang="0">
                  <a:pos x="19" y="9"/>
                </a:cxn>
                <a:cxn ang="0">
                  <a:pos x="19" y="0"/>
                </a:cxn>
                <a:cxn ang="0">
                  <a:pos x="9" y="0"/>
                </a:cxn>
                <a:cxn ang="0">
                  <a:pos x="0" y="0"/>
                </a:cxn>
                <a:cxn ang="0">
                  <a:pos x="76" y="0"/>
                </a:cxn>
                <a:cxn ang="0">
                  <a:pos x="96" y="0"/>
                </a:cxn>
                <a:cxn ang="0">
                  <a:pos x="110" y="0"/>
                </a:cxn>
                <a:cxn ang="0">
                  <a:pos x="129" y="9"/>
                </a:cxn>
                <a:cxn ang="0">
                  <a:pos x="139" y="19"/>
                </a:cxn>
                <a:cxn ang="0">
                  <a:pos x="148" y="23"/>
                </a:cxn>
                <a:cxn ang="0">
                  <a:pos x="148" y="33"/>
                </a:cxn>
                <a:cxn ang="0">
                  <a:pos x="148" y="57"/>
                </a:cxn>
                <a:cxn ang="0">
                  <a:pos x="139" y="67"/>
                </a:cxn>
                <a:cxn ang="0">
                  <a:pos x="129" y="76"/>
                </a:cxn>
                <a:cxn ang="0">
                  <a:pos x="120" y="76"/>
                </a:cxn>
              </a:cxnLst>
              <a:rect l="0" t="0" r="r" b="b"/>
              <a:pathLst>
                <a:path w="154" h="163">
                  <a:moveTo>
                    <a:pt x="120" y="76"/>
                  </a:moveTo>
                  <a:lnTo>
                    <a:pt x="129" y="86"/>
                  </a:lnTo>
                  <a:lnTo>
                    <a:pt x="148" y="96"/>
                  </a:lnTo>
                  <a:lnTo>
                    <a:pt x="148" y="100"/>
                  </a:lnTo>
                  <a:lnTo>
                    <a:pt x="153" y="115"/>
                  </a:lnTo>
                  <a:lnTo>
                    <a:pt x="153" y="134"/>
                  </a:lnTo>
                  <a:lnTo>
                    <a:pt x="148" y="143"/>
                  </a:lnTo>
                  <a:lnTo>
                    <a:pt x="139" y="153"/>
                  </a:lnTo>
                  <a:lnTo>
                    <a:pt x="129" y="163"/>
                  </a:lnTo>
                  <a:lnTo>
                    <a:pt x="110" y="163"/>
                  </a:lnTo>
                  <a:lnTo>
                    <a:pt x="76" y="163"/>
                  </a:lnTo>
                  <a:lnTo>
                    <a:pt x="0" y="163"/>
                  </a:lnTo>
                  <a:lnTo>
                    <a:pt x="9" y="163"/>
                  </a:lnTo>
                  <a:lnTo>
                    <a:pt x="19" y="163"/>
                  </a:lnTo>
                  <a:lnTo>
                    <a:pt x="19" y="153"/>
                  </a:lnTo>
                  <a:lnTo>
                    <a:pt x="19" y="143"/>
                  </a:lnTo>
                  <a:lnTo>
                    <a:pt x="28" y="134"/>
                  </a:lnTo>
                  <a:lnTo>
                    <a:pt x="28" y="23"/>
                  </a:lnTo>
                  <a:lnTo>
                    <a:pt x="19" y="9"/>
                  </a:lnTo>
                  <a:lnTo>
                    <a:pt x="19" y="0"/>
                  </a:lnTo>
                  <a:lnTo>
                    <a:pt x="9" y="0"/>
                  </a:lnTo>
                  <a:lnTo>
                    <a:pt x="0" y="0"/>
                  </a:lnTo>
                  <a:lnTo>
                    <a:pt x="76" y="0"/>
                  </a:lnTo>
                  <a:lnTo>
                    <a:pt x="96" y="0"/>
                  </a:lnTo>
                  <a:lnTo>
                    <a:pt x="110" y="0"/>
                  </a:lnTo>
                  <a:lnTo>
                    <a:pt x="129" y="9"/>
                  </a:lnTo>
                  <a:lnTo>
                    <a:pt x="139" y="19"/>
                  </a:lnTo>
                  <a:lnTo>
                    <a:pt x="148" y="23"/>
                  </a:lnTo>
                  <a:lnTo>
                    <a:pt x="148" y="33"/>
                  </a:lnTo>
                  <a:lnTo>
                    <a:pt x="148" y="57"/>
                  </a:lnTo>
                  <a:lnTo>
                    <a:pt x="139" y="67"/>
                  </a:lnTo>
                  <a:lnTo>
                    <a:pt x="129" y="76"/>
                  </a:lnTo>
                  <a:lnTo>
                    <a:pt x="120" y="76"/>
                  </a:lnTo>
                </a:path>
              </a:pathLst>
            </a:custGeom>
            <a:noFill/>
            <a:ln w="4914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8" name="Freeform 74"/>
            <p:cNvSpPr>
              <a:spLocks/>
            </p:cNvSpPr>
            <p:nvPr/>
          </p:nvSpPr>
          <p:spPr bwMode="auto">
            <a:xfrm>
              <a:off x="7636" y="3855"/>
              <a:ext cx="67" cy="67"/>
            </a:xfrm>
            <a:custGeom>
              <a:avLst/>
              <a:gdLst/>
              <a:ahLst/>
              <a:cxnLst>
                <a:cxn ang="0">
                  <a:pos x="0" y="67"/>
                </a:cxn>
                <a:cxn ang="0">
                  <a:pos x="9" y="67"/>
                </a:cxn>
                <a:cxn ang="0">
                  <a:pos x="19" y="67"/>
                </a:cxn>
                <a:cxn ang="0">
                  <a:pos x="33" y="67"/>
                </a:cxn>
                <a:cxn ang="0">
                  <a:pos x="43" y="57"/>
                </a:cxn>
                <a:cxn ang="0">
                  <a:pos x="57" y="57"/>
                </a:cxn>
                <a:cxn ang="0">
                  <a:pos x="67" y="48"/>
                </a:cxn>
                <a:cxn ang="0">
                  <a:pos x="67" y="33"/>
                </a:cxn>
                <a:cxn ang="0">
                  <a:pos x="67" y="24"/>
                </a:cxn>
                <a:cxn ang="0">
                  <a:pos x="67" y="14"/>
                </a:cxn>
                <a:cxn ang="0">
                  <a:pos x="57" y="9"/>
                </a:cxn>
                <a:cxn ang="0">
                  <a:pos x="33" y="0"/>
                </a:cxn>
                <a:cxn ang="0">
                  <a:pos x="19" y="0"/>
                </a:cxn>
                <a:cxn ang="0">
                  <a:pos x="9" y="0"/>
                </a:cxn>
                <a:cxn ang="0">
                  <a:pos x="0" y="0"/>
                </a:cxn>
                <a:cxn ang="0">
                  <a:pos x="0" y="67"/>
                </a:cxn>
              </a:cxnLst>
              <a:rect l="0" t="0" r="r" b="b"/>
              <a:pathLst>
                <a:path w="67" h="67">
                  <a:moveTo>
                    <a:pt x="0" y="67"/>
                  </a:moveTo>
                  <a:lnTo>
                    <a:pt x="9" y="67"/>
                  </a:lnTo>
                  <a:lnTo>
                    <a:pt x="19" y="67"/>
                  </a:lnTo>
                  <a:lnTo>
                    <a:pt x="33" y="67"/>
                  </a:lnTo>
                  <a:lnTo>
                    <a:pt x="43" y="57"/>
                  </a:lnTo>
                  <a:lnTo>
                    <a:pt x="57" y="57"/>
                  </a:lnTo>
                  <a:lnTo>
                    <a:pt x="67" y="48"/>
                  </a:lnTo>
                  <a:lnTo>
                    <a:pt x="67" y="33"/>
                  </a:lnTo>
                  <a:lnTo>
                    <a:pt x="67" y="24"/>
                  </a:lnTo>
                  <a:lnTo>
                    <a:pt x="67" y="14"/>
                  </a:lnTo>
                  <a:lnTo>
                    <a:pt x="57" y="9"/>
                  </a:lnTo>
                  <a:lnTo>
                    <a:pt x="33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0" y="0"/>
                  </a:lnTo>
                  <a:lnTo>
                    <a:pt x="0" y="67"/>
                  </a:lnTo>
                </a:path>
              </a:pathLst>
            </a:custGeom>
            <a:noFill/>
            <a:ln w="4914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9" name="Freeform 75"/>
            <p:cNvSpPr>
              <a:spLocks/>
            </p:cNvSpPr>
            <p:nvPr/>
          </p:nvSpPr>
          <p:spPr bwMode="auto">
            <a:xfrm>
              <a:off x="7636" y="3932"/>
              <a:ext cx="77" cy="67"/>
            </a:xfrm>
            <a:custGeom>
              <a:avLst/>
              <a:gdLst/>
              <a:ahLst/>
              <a:cxnLst>
                <a:cxn ang="0">
                  <a:pos x="0" y="67"/>
                </a:cxn>
                <a:cxn ang="0">
                  <a:pos x="19" y="67"/>
                </a:cxn>
                <a:cxn ang="0">
                  <a:pos x="23" y="67"/>
                </a:cxn>
                <a:cxn ang="0">
                  <a:pos x="43" y="67"/>
                </a:cxn>
                <a:cxn ang="0">
                  <a:pos x="67" y="57"/>
                </a:cxn>
                <a:cxn ang="0">
                  <a:pos x="67" y="48"/>
                </a:cxn>
                <a:cxn ang="0">
                  <a:pos x="76" y="38"/>
                </a:cxn>
                <a:cxn ang="0">
                  <a:pos x="76" y="28"/>
                </a:cxn>
                <a:cxn ang="0">
                  <a:pos x="67" y="14"/>
                </a:cxn>
                <a:cxn ang="0">
                  <a:pos x="67" y="9"/>
                </a:cxn>
                <a:cxn ang="0">
                  <a:pos x="43" y="0"/>
                </a:cxn>
                <a:cxn ang="0">
                  <a:pos x="33" y="0"/>
                </a:cxn>
                <a:cxn ang="0">
                  <a:pos x="19" y="0"/>
                </a:cxn>
                <a:cxn ang="0">
                  <a:pos x="9" y="0"/>
                </a:cxn>
                <a:cxn ang="0">
                  <a:pos x="0" y="0"/>
                </a:cxn>
                <a:cxn ang="0">
                  <a:pos x="0" y="67"/>
                </a:cxn>
              </a:cxnLst>
              <a:rect l="0" t="0" r="r" b="b"/>
              <a:pathLst>
                <a:path w="77" h="67">
                  <a:moveTo>
                    <a:pt x="0" y="67"/>
                  </a:moveTo>
                  <a:lnTo>
                    <a:pt x="19" y="67"/>
                  </a:lnTo>
                  <a:lnTo>
                    <a:pt x="23" y="67"/>
                  </a:lnTo>
                  <a:lnTo>
                    <a:pt x="43" y="67"/>
                  </a:lnTo>
                  <a:lnTo>
                    <a:pt x="67" y="57"/>
                  </a:lnTo>
                  <a:lnTo>
                    <a:pt x="67" y="48"/>
                  </a:lnTo>
                  <a:lnTo>
                    <a:pt x="76" y="38"/>
                  </a:lnTo>
                  <a:lnTo>
                    <a:pt x="76" y="28"/>
                  </a:lnTo>
                  <a:lnTo>
                    <a:pt x="67" y="14"/>
                  </a:lnTo>
                  <a:lnTo>
                    <a:pt x="67" y="9"/>
                  </a:lnTo>
                  <a:lnTo>
                    <a:pt x="43" y="0"/>
                  </a:lnTo>
                  <a:lnTo>
                    <a:pt x="33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0" y="0"/>
                  </a:lnTo>
                  <a:lnTo>
                    <a:pt x="0" y="67"/>
                  </a:lnTo>
                </a:path>
              </a:pathLst>
            </a:custGeom>
            <a:noFill/>
            <a:ln w="4914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0" name="Freeform 76"/>
            <p:cNvSpPr>
              <a:spLocks/>
            </p:cNvSpPr>
            <p:nvPr/>
          </p:nvSpPr>
          <p:spPr bwMode="auto">
            <a:xfrm>
              <a:off x="7382" y="3644"/>
              <a:ext cx="254" cy="244"/>
            </a:xfrm>
            <a:custGeom>
              <a:avLst/>
              <a:gdLst/>
              <a:ahLst/>
              <a:cxnLst>
                <a:cxn ang="0">
                  <a:pos x="187" y="81"/>
                </a:cxn>
                <a:cxn ang="0">
                  <a:pos x="172" y="91"/>
                </a:cxn>
                <a:cxn ang="0">
                  <a:pos x="163" y="100"/>
                </a:cxn>
                <a:cxn ang="0">
                  <a:pos x="153" y="110"/>
                </a:cxn>
                <a:cxn ang="0">
                  <a:pos x="105" y="110"/>
                </a:cxn>
                <a:cxn ang="0">
                  <a:pos x="134" y="9"/>
                </a:cxn>
                <a:cxn ang="0">
                  <a:pos x="196" y="9"/>
                </a:cxn>
                <a:cxn ang="0">
                  <a:pos x="211" y="24"/>
                </a:cxn>
                <a:cxn ang="0">
                  <a:pos x="220" y="24"/>
                </a:cxn>
                <a:cxn ang="0">
                  <a:pos x="230" y="33"/>
                </a:cxn>
                <a:cxn ang="0">
                  <a:pos x="230" y="62"/>
                </a:cxn>
                <a:cxn ang="0">
                  <a:pos x="240" y="62"/>
                </a:cxn>
                <a:cxn ang="0">
                  <a:pos x="254" y="0"/>
                </a:cxn>
                <a:cxn ang="0">
                  <a:pos x="67" y="0"/>
                </a:cxn>
                <a:cxn ang="0">
                  <a:pos x="67" y="9"/>
                </a:cxn>
                <a:cxn ang="0">
                  <a:pos x="86" y="9"/>
                </a:cxn>
                <a:cxn ang="0">
                  <a:pos x="95" y="24"/>
                </a:cxn>
                <a:cxn ang="0">
                  <a:pos x="95" y="33"/>
                </a:cxn>
                <a:cxn ang="0">
                  <a:pos x="86" y="52"/>
                </a:cxn>
                <a:cxn ang="0">
                  <a:pos x="43" y="201"/>
                </a:cxn>
                <a:cxn ang="0">
                  <a:pos x="38" y="220"/>
                </a:cxn>
                <a:cxn ang="0">
                  <a:pos x="38" y="225"/>
                </a:cxn>
                <a:cxn ang="0">
                  <a:pos x="28" y="225"/>
                </a:cxn>
                <a:cxn ang="0">
                  <a:pos x="28" y="235"/>
                </a:cxn>
                <a:cxn ang="0">
                  <a:pos x="9" y="235"/>
                </a:cxn>
                <a:cxn ang="0">
                  <a:pos x="0" y="244"/>
                </a:cxn>
                <a:cxn ang="0">
                  <a:pos x="95" y="244"/>
                </a:cxn>
                <a:cxn ang="0">
                  <a:pos x="95" y="235"/>
                </a:cxn>
                <a:cxn ang="0">
                  <a:pos x="76" y="235"/>
                </a:cxn>
                <a:cxn ang="0">
                  <a:pos x="76" y="225"/>
                </a:cxn>
                <a:cxn ang="0">
                  <a:pos x="67" y="225"/>
                </a:cxn>
                <a:cxn ang="0">
                  <a:pos x="76" y="220"/>
                </a:cxn>
                <a:cxn ang="0">
                  <a:pos x="76" y="201"/>
                </a:cxn>
                <a:cxn ang="0">
                  <a:pos x="95" y="120"/>
                </a:cxn>
                <a:cxn ang="0">
                  <a:pos x="134" y="120"/>
                </a:cxn>
                <a:cxn ang="0">
                  <a:pos x="143" y="129"/>
                </a:cxn>
                <a:cxn ang="0">
                  <a:pos x="153" y="129"/>
                </a:cxn>
                <a:cxn ang="0">
                  <a:pos x="163" y="144"/>
                </a:cxn>
                <a:cxn ang="0">
                  <a:pos x="163" y="167"/>
                </a:cxn>
                <a:cxn ang="0">
                  <a:pos x="196" y="81"/>
                </a:cxn>
                <a:cxn ang="0">
                  <a:pos x="187" y="81"/>
                </a:cxn>
              </a:cxnLst>
              <a:rect l="0" t="0" r="r" b="b"/>
              <a:pathLst>
                <a:path w="254" h="244">
                  <a:moveTo>
                    <a:pt x="187" y="81"/>
                  </a:moveTo>
                  <a:lnTo>
                    <a:pt x="172" y="91"/>
                  </a:lnTo>
                  <a:lnTo>
                    <a:pt x="163" y="100"/>
                  </a:lnTo>
                  <a:lnTo>
                    <a:pt x="153" y="110"/>
                  </a:lnTo>
                  <a:lnTo>
                    <a:pt x="105" y="110"/>
                  </a:lnTo>
                  <a:lnTo>
                    <a:pt x="134" y="9"/>
                  </a:lnTo>
                  <a:lnTo>
                    <a:pt x="196" y="9"/>
                  </a:lnTo>
                  <a:lnTo>
                    <a:pt x="211" y="24"/>
                  </a:lnTo>
                  <a:lnTo>
                    <a:pt x="220" y="24"/>
                  </a:lnTo>
                  <a:lnTo>
                    <a:pt x="230" y="33"/>
                  </a:lnTo>
                  <a:lnTo>
                    <a:pt x="230" y="62"/>
                  </a:lnTo>
                  <a:lnTo>
                    <a:pt x="240" y="62"/>
                  </a:lnTo>
                  <a:lnTo>
                    <a:pt x="254" y="0"/>
                  </a:lnTo>
                  <a:lnTo>
                    <a:pt x="67" y="0"/>
                  </a:lnTo>
                  <a:lnTo>
                    <a:pt x="67" y="9"/>
                  </a:lnTo>
                  <a:lnTo>
                    <a:pt x="86" y="9"/>
                  </a:lnTo>
                  <a:lnTo>
                    <a:pt x="95" y="24"/>
                  </a:lnTo>
                  <a:lnTo>
                    <a:pt x="95" y="33"/>
                  </a:lnTo>
                  <a:lnTo>
                    <a:pt x="86" y="52"/>
                  </a:lnTo>
                  <a:lnTo>
                    <a:pt x="43" y="201"/>
                  </a:lnTo>
                  <a:lnTo>
                    <a:pt x="38" y="220"/>
                  </a:lnTo>
                  <a:lnTo>
                    <a:pt x="38" y="225"/>
                  </a:lnTo>
                  <a:lnTo>
                    <a:pt x="28" y="225"/>
                  </a:lnTo>
                  <a:lnTo>
                    <a:pt x="28" y="235"/>
                  </a:lnTo>
                  <a:lnTo>
                    <a:pt x="9" y="235"/>
                  </a:lnTo>
                  <a:lnTo>
                    <a:pt x="0" y="244"/>
                  </a:lnTo>
                  <a:lnTo>
                    <a:pt x="95" y="244"/>
                  </a:lnTo>
                  <a:lnTo>
                    <a:pt x="95" y="235"/>
                  </a:lnTo>
                  <a:lnTo>
                    <a:pt x="76" y="235"/>
                  </a:lnTo>
                  <a:lnTo>
                    <a:pt x="76" y="225"/>
                  </a:lnTo>
                  <a:lnTo>
                    <a:pt x="67" y="225"/>
                  </a:lnTo>
                  <a:lnTo>
                    <a:pt x="76" y="220"/>
                  </a:lnTo>
                  <a:lnTo>
                    <a:pt x="76" y="201"/>
                  </a:lnTo>
                  <a:lnTo>
                    <a:pt x="95" y="120"/>
                  </a:lnTo>
                  <a:lnTo>
                    <a:pt x="134" y="120"/>
                  </a:lnTo>
                  <a:lnTo>
                    <a:pt x="143" y="129"/>
                  </a:lnTo>
                  <a:lnTo>
                    <a:pt x="153" y="129"/>
                  </a:lnTo>
                  <a:lnTo>
                    <a:pt x="163" y="144"/>
                  </a:lnTo>
                  <a:lnTo>
                    <a:pt x="163" y="167"/>
                  </a:lnTo>
                  <a:lnTo>
                    <a:pt x="196" y="81"/>
                  </a:lnTo>
                  <a:lnTo>
                    <a:pt x="187" y="81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1" name="Freeform 77"/>
            <p:cNvSpPr>
              <a:spLocks/>
            </p:cNvSpPr>
            <p:nvPr/>
          </p:nvSpPr>
          <p:spPr bwMode="auto">
            <a:xfrm>
              <a:off x="7382" y="3644"/>
              <a:ext cx="254" cy="244"/>
            </a:xfrm>
            <a:custGeom>
              <a:avLst/>
              <a:gdLst/>
              <a:ahLst/>
              <a:cxnLst>
                <a:cxn ang="0">
                  <a:pos x="134" y="9"/>
                </a:cxn>
                <a:cxn ang="0">
                  <a:pos x="105" y="110"/>
                </a:cxn>
                <a:cxn ang="0">
                  <a:pos x="134" y="110"/>
                </a:cxn>
                <a:cxn ang="0">
                  <a:pos x="153" y="110"/>
                </a:cxn>
                <a:cxn ang="0">
                  <a:pos x="163" y="100"/>
                </a:cxn>
                <a:cxn ang="0">
                  <a:pos x="172" y="91"/>
                </a:cxn>
                <a:cxn ang="0">
                  <a:pos x="187" y="81"/>
                </a:cxn>
                <a:cxn ang="0">
                  <a:pos x="196" y="81"/>
                </a:cxn>
                <a:cxn ang="0">
                  <a:pos x="163" y="167"/>
                </a:cxn>
                <a:cxn ang="0">
                  <a:pos x="163" y="158"/>
                </a:cxn>
                <a:cxn ang="0">
                  <a:pos x="163" y="148"/>
                </a:cxn>
                <a:cxn ang="0">
                  <a:pos x="163" y="144"/>
                </a:cxn>
                <a:cxn ang="0">
                  <a:pos x="153" y="129"/>
                </a:cxn>
                <a:cxn ang="0">
                  <a:pos x="143" y="129"/>
                </a:cxn>
                <a:cxn ang="0">
                  <a:pos x="134" y="120"/>
                </a:cxn>
                <a:cxn ang="0">
                  <a:pos x="95" y="120"/>
                </a:cxn>
                <a:cxn ang="0">
                  <a:pos x="76" y="201"/>
                </a:cxn>
                <a:cxn ang="0">
                  <a:pos x="76" y="220"/>
                </a:cxn>
                <a:cxn ang="0">
                  <a:pos x="67" y="225"/>
                </a:cxn>
                <a:cxn ang="0">
                  <a:pos x="76" y="225"/>
                </a:cxn>
                <a:cxn ang="0">
                  <a:pos x="76" y="235"/>
                </a:cxn>
                <a:cxn ang="0">
                  <a:pos x="86" y="235"/>
                </a:cxn>
                <a:cxn ang="0">
                  <a:pos x="95" y="235"/>
                </a:cxn>
                <a:cxn ang="0">
                  <a:pos x="95" y="244"/>
                </a:cxn>
                <a:cxn ang="0">
                  <a:pos x="0" y="244"/>
                </a:cxn>
                <a:cxn ang="0">
                  <a:pos x="9" y="235"/>
                </a:cxn>
                <a:cxn ang="0">
                  <a:pos x="19" y="235"/>
                </a:cxn>
                <a:cxn ang="0">
                  <a:pos x="28" y="235"/>
                </a:cxn>
                <a:cxn ang="0">
                  <a:pos x="28" y="225"/>
                </a:cxn>
                <a:cxn ang="0">
                  <a:pos x="38" y="225"/>
                </a:cxn>
                <a:cxn ang="0">
                  <a:pos x="38" y="220"/>
                </a:cxn>
                <a:cxn ang="0">
                  <a:pos x="43" y="201"/>
                </a:cxn>
                <a:cxn ang="0">
                  <a:pos x="86" y="52"/>
                </a:cxn>
                <a:cxn ang="0">
                  <a:pos x="95" y="33"/>
                </a:cxn>
                <a:cxn ang="0">
                  <a:pos x="95" y="24"/>
                </a:cxn>
                <a:cxn ang="0">
                  <a:pos x="86" y="9"/>
                </a:cxn>
                <a:cxn ang="0">
                  <a:pos x="76" y="9"/>
                </a:cxn>
                <a:cxn ang="0">
                  <a:pos x="67" y="9"/>
                </a:cxn>
                <a:cxn ang="0">
                  <a:pos x="67" y="0"/>
                </a:cxn>
                <a:cxn ang="0">
                  <a:pos x="254" y="0"/>
                </a:cxn>
                <a:cxn ang="0">
                  <a:pos x="240" y="62"/>
                </a:cxn>
                <a:cxn ang="0">
                  <a:pos x="230" y="62"/>
                </a:cxn>
                <a:cxn ang="0">
                  <a:pos x="230" y="52"/>
                </a:cxn>
                <a:cxn ang="0">
                  <a:pos x="230" y="43"/>
                </a:cxn>
                <a:cxn ang="0">
                  <a:pos x="230" y="33"/>
                </a:cxn>
                <a:cxn ang="0">
                  <a:pos x="220" y="24"/>
                </a:cxn>
                <a:cxn ang="0">
                  <a:pos x="211" y="24"/>
                </a:cxn>
                <a:cxn ang="0">
                  <a:pos x="196" y="9"/>
                </a:cxn>
                <a:cxn ang="0">
                  <a:pos x="172" y="9"/>
                </a:cxn>
                <a:cxn ang="0">
                  <a:pos x="134" y="9"/>
                </a:cxn>
              </a:cxnLst>
              <a:rect l="0" t="0" r="r" b="b"/>
              <a:pathLst>
                <a:path w="254" h="244">
                  <a:moveTo>
                    <a:pt x="134" y="9"/>
                  </a:moveTo>
                  <a:lnTo>
                    <a:pt x="105" y="110"/>
                  </a:lnTo>
                  <a:lnTo>
                    <a:pt x="134" y="110"/>
                  </a:lnTo>
                  <a:lnTo>
                    <a:pt x="153" y="110"/>
                  </a:lnTo>
                  <a:lnTo>
                    <a:pt x="163" y="100"/>
                  </a:lnTo>
                  <a:lnTo>
                    <a:pt x="172" y="91"/>
                  </a:lnTo>
                  <a:lnTo>
                    <a:pt x="187" y="81"/>
                  </a:lnTo>
                  <a:lnTo>
                    <a:pt x="196" y="81"/>
                  </a:lnTo>
                  <a:lnTo>
                    <a:pt x="163" y="167"/>
                  </a:lnTo>
                  <a:lnTo>
                    <a:pt x="163" y="158"/>
                  </a:lnTo>
                  <a:lnTo>
                    <a:pt x="163" y="148"/>
                  </a:lnTo>
                  <a:lnTo>
                    <a:pt x="163" y="144"/>
                  </a:lnTo>
                  <a:lnTo>
                    <a:pt x="153" y="129"/>
                  </a:lnTo>
                  <a:lnTo>
                    <a:pt x="143" y="129"/>
                  </a:lnTo>
                  <a:lnTo>
                    <a:pt x="134" y="120"/>
                  </a:lnTo>
                  <a:lnTo>
                    <a:pt x="95" y="120"/>
                  </a:lnTo>
                  <a:lnTo>
                    <a:pt x="76" y="201"/>
                  </a:lnTo>
                  <a:lnTo>
                    <a:pt x="76" y="220"/>
                  </a:lnTo>
                  <a:lnTo>
                    <a:pt x="67" y="225"/>
                  </a:lnTo>
                  <a:lnTo>
                    <a:pt x="76" y="225"/>
                  </a:lnTo>
                  <a:lnTo>
                    <a:pt x="76" y="235"/>
                  </a:lnTo>
                  <a:lnTo>
                    <a:pt x="86" y="235"/>
                  </a:lnTo>
                  <a:lnTo>
                    <a:pt x="95" y="235"/>
                  </a:lnTo>
                  <a:lnTo>
                    <a:pt x="95" y="244"/>
                  </a:lnTo>
                  <a:lnTo>
                    <a:pt x="0" y="244"/>
                  </a:lnTo>
                  <a:lnTo>
                    <a:pt x="9" y="235"/>
                  </a:lnTo>
                  <a:lnTo>
                    <a:pt x="19" y="235"/>
                  </a:lnTo>
                  <a:lnTo>
                    <a:pt x="28" y="235"/>
                  </a:lnTo>
                  <a:lnTo>
                    <a:pt x="28" y="225"/>
                  </a:lnTo>
                  <a:lnTo>
                    <a:pt x="38" y="225"/>
                  </a:lnTo>
                  <a:lnTo>
                    <a:pt x="38" y="220"/>
                  </a:lnTo>
                  <a:lnTo>
                    <a:pt x="43" y="201"/>
                  </a:lnTo>
                  <a:lnTo>
                    <a:pt x="86" y="52"/>
                  </a:lnTo>
                  <a:lnTo>
                    <a:pt x="95" y="33"/>
                  </a:lnTo>
                  <a:lnTo>
                    <a:pt x="95" y="24"/>
                  </a:lnTo>
                  <a:lnTo>
                    <a:pt x="86" y="9"/>
                  </a:lnTo>
                  <a:lnTo>
                    <a:pt x="76" y="9"/>
                  </a:lnTo>
                  <a:lnTo>
                    <a:pt x="67" y="9"/>
                  </a:lnTo>
                  <a:lnTo>
                    <a:pt x="67" y="0"/>
                  </a:lnTo>
                  <a:lnTo>
                    <a:pt x="254" y="0"/>
                  </a:lnTo>
                  <a:lnTo>
                    <a:pt x="240" y="62"/>
                  </a:lnTo>
                  <a:lnTo>
                    <a:pt x="230" y="62"/>
                  </a:lnTo>
                  <a:lnTo>
                    <a:pt x="230" y="52"/>
                  </a:lnTo>
                  <a:lnTo>
                    <a:pt x="230" y="43"/>
                  </a:lnTo>
                  <a:lnTo>
                    <a:pt x="230" y="33"/>
                  </a:lnTo>
                  <a:lnTo>
                    <a:pt x="220" y="24"/>
                  </a:lnTo>
                  <a:lnTo>
                    <a:pt x="211" y="24"/>
                  </a:lnTo>
                  <a:lnTo>
                    <a:pt x="196" y="9"/>
                  </a:lnTo>
                  <a:lnTo>
                    <a:pt x="172" y="9"/>
                  </a:lnTo>
                  <a:lnTo>
                    <a:pt x="134" y="9"/>
                  </a:lnTo>
                </a:path>
              </a:pathLst>
            </a:custGeom>
            <a:noFill/>
            <a:ln w="4914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02" name="Group 78"/>
            <p:cNvGrpSpPr>
              <a:grpSpLocks/>
            </p:cNvGrpSpPr>
            <p:nvPr/>
          </p:nvGrpSpPr>
          <p:grpSpPr bwMode="auto">
            <a:xfrm>
              <a:off x="3820" y="3869"/>
              <a:ext cx="154" cy="168"/>
              <a:chOff x="3820" y="3869"/>
              <a:chExt cx="154" cy="168"/>
            </a:xfrm>
          </p:grpSpPr>
          <p:sp>
            <p:nvSpPr>
              <p:cNvPr id="1103" name="Freeform 79"/>
              <p:cNvSpPr>
                <a:spLocks/>
              </p:cNvSpPr>
              <p:nvPr/>
            </p:nvSpPr>
            <p:spPr bwMode="auto">
              <a:xfrm>
                <a:off x="3820" y="3869"/>
                <a:ext cx="154" cy="168"/>
              </a:xfrm>
              <a:custGeom>
                <a:avLst/>
                <a:gdLst/>
                <a:ahLst/>
                <a:cxnLst>
                  <a:cxn ang="0">
                    <a:pos x="24" y="168"/>
                  </a:cxn>
                  <a:cxn ang="0">
                    <a:pos x="19" y="158"/>
                  </a:cxn>
                  <a:cxn ang="0">
                    <a:pos x="19" y="139"/>
                  </a:cxn>
                  <a:cxn ang="0">
                    <a:pos x="33" y="110"/>
                  </a:cxn>
                  <a:cxn ang="0">
                    <a:pos x="67" y="43"/>
                  </a:cxn>
                  <a:cxn ang="0">
                    <a:pos x="96" y="110"/>
                  </a:cxn>
                  <a:cxn ang="0">
                    <a:pos x="134" y="139"/>
                  </a:cxn>
                  <a:cxn ang="0">
                    <a:pos x="76" y="0"/>
                  </a:cxn>
                  <a:cxn ang="0">
                    <a:pos x="9" y="139"/>
                  </a:cxn>
                  <a:cxn ang="0">
                    <a:pos x="9" y="153"/>
                  </a:cxn>
                  <a:cxn ang="0">
                    <a:pos x="0" y="158"/>
                  </a:cxn>
                  <a:cxn ang="0">
                    <a:pos x="0" y="168"/>
                  </a:cxn>
                  <a:cxn ang="0">
                    <a:pos x="24" y="168"/>
                  </a:cxn>
                </a:cxnLst>
                <a:rect l="0" t="0" r="r" b="b"/>
                <a:pathLst>
                  <a:path w="154" h="168">
                    <a:moveTo>
                      <a:pt x="24" y="168"/>
                    </a:moveTo>
                    <a:lnTo>
                      <a:pt x="19" y="158"/>
                    </a:lnTo>
                    <a:lnTo>
                      <a:pt x="19" y="139"/>
                    </a:lnTo>
                    <a:lnTo>
                      <a:pt x="33" y="110"/>
                    </a:lnTo>
                    <a:lnTo>
                      <a:pt x="67" y="43"/>
                    </a:lnTo>
                    <a:lnTo>
                      <a:pt x="96" y="110"/>
                    </a:lnTo>
                    <a:lnTo>
                      <a:pt x="134" y="139"/>
                    </a:lnTo>
                    <a:lnTo>
                      <a:pt x="76" y="0"/>
                    </a:lnTo>
                    <a:lnTo>
                      <a:pt x="9" y="139"/>
                    </a:lnTo>
                    <a:lnTo>
                      <a:pt x="9" y="153"/>
                    </a:lnTo>
                    <a:lnTo>
                      <a:pt x="0" y="158"/>
                    </a:lnTo>
                    <a:lnTo>
                      <a:pt x="0" y="168"/>
                    </a:lnTo>
                    <a:lnTo>
                      <a:pt x="24" y="168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4" name="Freeform 80"/>
              <p:cNvSpPr>
                <a:spLocks/>
              </p:cNvSpPr>
              <p:nvPr/>
            </p:nvSpPr>
            <p:spPr bwMode="auto">
              <a:xfrm>
                <a:off x="3820" y="3869"/>
                <a:ext cx="154" cy="168"/>
              </a:xfrm>
              <a:custGeom>
                <a:avLst/>
                <a:gdLst/>
                <a:ahLst/>
                <a:cxnLst>
                  <a:cxn ang="0">
                    <a:pos x="19" y="139"/>
                  </a:cxn>
                  <a:cxn ang="0">
                    <a:pos x="33" y="120"/>
                  </a:cxn>
                  <a:cxn ang="0">
                    <a:pos x="96" y="120"/>
                  </a:cxn>
                  <a:cxn ang="0">
                    <a:pos x="100" y="139"/>
                  </a:cxn>
                  <a:cxn ang="0">
                    <a:pos x="115" y="153"/>
                  </a:cxn>
                  <a:cxn ang="0">
                    <a:pos x="115" y="158"/>
                  </a:cxn>
                  <a:cxn ang="0">
                    <a:pos x="100" y="168"/>
                  </a:cxn>
                  <a:cxn ang="0">
                    <a:pos x="153" y="168"/>
                  </a:cxn>
                  <a:cxn ang="0">
                    <a:pos x="144" y="158"/>
                  </a:cxn>
                  <a:cxn ang="0">
                    <a:pos x="144" y="153"/>
                  </a:cxn>
                  <a:cxn ang="0">
                    <a:pos x="134" y="139"/>
                  </a:cxn>
                  <a:cxn ang="0">
                    <a:pos x="96" y="110"/>
                  </a:cxn>
                  <a:cxn ang="0">
                    <a:pos x="33" y="110"/>
                  </a:cxn>
                  <a:cxn ang="0">
                    <a:pos x="19" y="139"/>
                  </a:cxn>
                </a:cxnLst>
                <a:rect l="0" t="0" r="r" b="b"/>
                <a:pathLst>
                  <a:path w="154" h="168">
                    <a:moveTo>
                      <a:pt x="19" y="139"/>
                    </a:moveTo>
                    <a:lnTo>
                      <a:pt x="33" y="120"/>
                    </a:lnTo>
                    <a:lnTo>
                      <a:pt x="96" y="120"/>
                    </a:lnTo>
                    <a:lnTo>
                      <a:pt x="100" y="139"/>
                    </a:lnTo>
                    <a:lnTo>
                      <a:pt x="115" y="153"/>
                    </a:lnTo>
                    <a:lnTo>
                      <a:pt x="115" y="158"/>
                    </a:lnTo>
                    <a:lnTo>
                      <a:pt x="100" y="168"/>
                    </a:lnTo>
                    <a:lnTo>
                      <a:pt x="153" y="168"/>
                    </a:lnTo>
                    <a:lnTo>
                      <a:pt x="144" y="158"/>
                    </a:lnTo>
                    <a:lnTo>
                      <a:pt x="144" y="153"/>
                    </a:lnTo>
                    <a:lnTo>
                      <a:pt x="134" y="139"/>
                    </a:lnTo>
                    <a:lnTo>
                      <a:pt x="96" y="110"/>
                    </a:lnTo>
                    <a:lnTo>
                      <a:pt x="33" y="110"/>
                    </a:lnTo>
                    <a:lnTo>
                      <a:pt x="19" y="139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05" name="Freeform 81"/>
            <p:cNvSpPr>
              <a:spLocks/>
            </p:cNvSpPr>
            <p:nvPr/>
          </p:nvSpPr>
          <p:spPr bwMode="auto">
            <a:xfrm>
              <a:off x="3811" y="3869"/>
              <a:ext cx="172" cy="168"/>
            </a:xfrm>
            <a:custGeom>
              <a:avLst/>
              <a:gdLst/>
              <a:ahLst/>
              <a:cxnLst>
                <a:cxn ang="0">
                  <a:pos x="105" y="120"/>
                </a:cxn>
                <a:cxn ang="0">
                  <a:pos x="43" y="120"/>
                </a:cxn>
                <a:cxn ang="0">
                  <a:pos x="28" y="139"/>
                </a:cxn>
                <a:cxn ang="0">
                  <a:pos x="28" y="153"/>
                </a:cxn>
                <a:cxn ang="0">
                  <a:pos x="28" y="158"/>
                </a:cxn>
                <a:cxn ang="0">
                  <a:pos x="33" y="168"/>
                </a:cxn>
                <a:cxn ang="0">
                  <a:pos x="43" y="168"/>
                </a:cxn>
                <a:cxn ang="0">
                  <a:pos x="0" y="168"/>
                </a:cxn>
                <a:cxn ang="0">
                  <a:pos x="9" y="168"/>
                </a:cxn>
                <a:cxn ang="0">
                  <a:pos x="9" y="158"/>
                </a:cxn>
                <a:cxn ang="0">
                  <a:pos x="19" y="153"/>
                </a:cxn>
                <a:cxn ang="0">
                  <a:pos x="19" y="139"/>
                </a:cxn>
                <a:cxn ang="0">
                  <a:pos x="86" y="0"/>
                </a:cxn>
                <a:cxn ang="0">
                  <a:pos x="143" y="139"/>
                </a:cxn>
                <a:cxn ang="0">
                  <a:pos x="153" y="153"/>
                </a:cxn>
                <a:cxn ang="0">
                  <a:pos x="153" y="158"/>
                </a:cxn>
                <a:cxn ang="0">
                  <a:pos x="163" y="168"/>
                </a:cxn>
                <a:cxn ang="0">
                  <a:pos x="172" y="168"/>
                </a:cxn>
                <a:cxn ang="0">
                  <a:pos x="105" y="168"/>
                </a:cxn>
                <a:cxn ang="0">
                  <a:pos x="110" y="168"/>
                </a:cxn>
                <a:cxn ang="0">
                  <a:pos x="124" y="158"/>
                </a:cxn>
                <a:cxn ang="0">
                  <a:pos x="124" y="153"/>
                </a:cxn>
                <a:cxn ang="0">
                  <a:pos x="110" y="139"/>
                </a:cxn>
                <a:cxn ang="0">
                  <a:pos x="105" y="120"/>
                </a:cxn>
              </a:cxnLst>
              <a:rect l="0" t="0" r="r" b="b"/>
              <a:pathLst>
                <a:path w="172" h="168">
                  <a:moveTo>
                    <a:pt x="105" y="120"/>
                  </a:moveTo>
                  <a:lnTo>
                    <a:pt x="43" y="120"/>
                  </a:lnTo>
                  <a:lnTo>
                    <a:pt x="28" y="139"/>
                  </a:lnTo>
                  <a:lnTo>
                    <a:pt x="28" y="153"/>
                  </a:lnTo>
                  <a:lnTo>
                    <a:pt x="28" y="158"/>
                  </a:lnTo>
                  <a:lnTo>
                    <a:pt x="33" y="168"/>
                  </a:lnTo>
                  <a:lnTo>
                    <a:pt x="43" y="168"/>
                  </a:lnTo>
                  <a:lnTo>
                    <a:pt x="0" y="168"/>
                  </a:lnTo>
                  <a:lnTo>
                    <a:pt x="9" y="168"/>
                  </a:lnTo>
                  <a:lnTo>
                    <a:pt x="9" y="158"/>
                  </a:lnTo>
                  <a:lnTo>
                    <a:pt x="19" y="153"/>
                  </a:lnTo>
                  <a:lnTo>
                    <a:pt x="19" y="139"/>
                  </a:lnTo>
                  <a:lnTo>
                    <a:pt x="86" y="0"/>
                  </a:lnTo>
                  <a:lnTo>
                    <a:pt x="143" y="139"/>
                  </a:lnTo>
                  <a:lnTo>
                    <a:pt x="153" y="153"/>
                  </a:lnTo>
                  <a:lnTo>
                    <a:pt x="153" y="158"/>
                  </a:lnTo>
                  <a:lnTo>
                    <a:pt x="163" y="168"/>
                  </a:lnTo>
                  <a:lnTo>
                    <a:pt x="172" y="168"/>
                  </a:lnTo>
                  <a:lnTo>
                    <a:pt x="105" y="168"/>
                  </a:lnTo>
                  <a:lnTo>
                    <a:pt x="110" y="168"/>
                  </a:lnTo>
                  <a:lnTo>
                    <a:pt x="124" y="158"/>
                  </a:lnTo>
                  <a:lnTo>
                    <a:pt x="124" y="153"/>
                  </a:lnTo>
                  <a:lnTo>
                    <a:pt x="110" y="139"/>
                  </a:lnTo>
                  <a:lnTo>
                    <a:pt x="105" y="120"/>
                  </a:lnTo>
                </a:path>
              </a:pathLst>
            </a:custGeom>
            <a:noFill/>
            <a:ln w="4914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" name="Freeform 82"/>
            <p:cNvSpPr>
              <a:spLocks/>
            </p:cNvSpPr>
            <p:nvPr/>
          </p:nvSpPr>
          <p:spPr bwMode="auto">
            <a:xfrm>
              <a:off x="3854" y="3912"/>
              <a:ext cx="62" cy="68"/>
            </a:xfrm>
            <a:custGeom>
              <a:avLst/>
              <a:gdLst/>
              <a:ahLst/>
              <a:cxnLst>
                <a:cxn ang="0">
                  <a:pos x="62" y="67"/>
                </a:cxn>
                <a:cxn ang="0">
                  <a:pos x="33" y="0"/>
                </a:cxn>
                <a:cxn ang="0">
                  <a:pos x="0" y="67"/>
                </a:cxn>
                <a:cxn ang="0">
                  <a:pos x="62" y="67"/>
                </a:cxn>
              </a:cxnLst>
              <a:rect l="0" t="0" r="r" b="b"/>
              <a:pathLst>
                <a:path w="62" h="68">
                  <a:moveTo>
                    <a:pt x="62" y="67"/>
                  </a:moveTo>
                  <a:lnTo>
                    <a:pt x="33" y="0"/>
                  </a:lnTo>
                  <a:lnTo>
                    <a:pt x="0" y="67"/>
                  </a:lnTo>
                  <a:lnTo>
                    <a:pt x="62" y="67"/>
                  </a:lnTo>
                </a:path>
              </a:pathLst>
            </a:custGeom>
            <a:noFill/>
            <a:ln w="4914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" name="Freeform 83"/>
            <p:cNvSpPr>
              <a:spLocks/>
            </p:cNvSpPr>
            <p:nvPr/>
          </p:nvSpPr>
          <p:spPr bwMode="auto">
            <a:xfrm>
              <a:off x="3604" y="3677"/>
              <a:ext cx="250" cy="245"/>
            </a:xfrm>
            <a:custGeom>
              <a:avLst/>
              <a:gdLst/>
              <a:ahLst/>
              <a:cxnLst>
                <a:cxn ang="0">
                  <a:pos x="95" y="235"/>
                </a:cxn>
                <a:cxn ang="0">
                  <a:pos x="81" y="235"/>
                </a:cxn>
                <a:cxn ang="0">
                  <a:pos x="67" y="225"/>
                </a:cxn>
                <a:cxn ang="0">
                  <a:pos x="67" y="211"/>
                </a:cxn>
                <a:cxn ang="0">
                  <a:pos x="81" y="192"/>
                </a:cxn>
                <a:cxn ang="0">
                  <a:pos x="95" y="124"/>
                </a:cxn>
                <a:cxn ang="0">
                  <a:pos x="158" y="124"/>
                </a:cxn>
                <a:cxn ang="0">
                  <a:pos x="163" y="134"/>
                </a:cxn>
                <a:cxn ang="0">
                  <a:pos x="163" y="168"/>
                </a:cxn>
                <a:cxn ang="0">
                  <a:pos x="192" y="76"/>
                </a:cxn>
                <a:cxn ang="0">
                  <a:pos x="182" y="76"/>
                </a:cxn>
                <a:cxn ang="0">
                  <a:pos x="172" y="96"/>
                </a:cxn>
                <a:cxn ang="0">
                  <a:pos x="163" y="110"/>
                </a:cxn>
                <a:cxn ang="0">
                  <a:pos x="95" y="110"/>
                </a:cxn>
                <a:cxn ang="0">
                  <a:pos x="124" y="9"/>
                </a:cxn>
                <a:cxn ang="0">
                  <a:pos x="192" y="9"/>
                </a:cxn>
                <a:cxn ang="0">
                  <a:pos x="215" y="19"/>
                </a:cxn>
                <a:cxn ang="0">
                  <a:pos x="225" y="28"/>
                </a:cxn>
                <a:cxn ang="0">
                  <a:pos x="235" y="28"/>
                </a:cxn>
                <a:cxn ang="0">
                  <a:pos x="235" y="57"/>
                </a:cxn>
                <a:cxn ang="0">
                  <a:pos x="249" y="0"/>
                </a:cxn>
                <a:cxn ang="0">
                  <a:pos x="67" y="0"/>
                </a:cxn>
                <a:cxn ang="0">
                  <a:pos x="67" y="9"/>
                </a:cxn>
                <a:cxn ang="0">
                  <a:pos x="86" y="9"/>
                </a:cxn>
                <a:cxn ang="0">
                  <a:pos x="86" y="19"/>
                </a:cxn>
                <a:cxn ang="0">
                  <a:pos x="95" y="19"/>
                </a:cxn>
                <a:cxn ang="0">
                  <a:pos x="86" y="28"/>
                </a:cxn>
                <a:cxn ang="0">
                  <a:pos x="86" y="48"/>
                </a:cxn>
                <a:cxn ang="0">
                  <a:pos x="48" y="192"/>
                </a:cxn>
                <a:cxn ang="0">
                  <a:pos x="38" y="211"/>
                </a:cxn>
                <a:cxn ang="0">
                  <a:pos x="28" y="225"/>
                </a:cxn>
                <a:cxn ang="0">
                  <a:pos x="28" y="235"/>
                </a:cxn>
                <a:cxn ang="0">
                  <a:pos x="4" y="235"/>
                </a:cxn>
                <a:cxn ang="0">
                  <a:pos x="0" y="244"/>
                </a:cxn>
                <a:cxn ang="0">
                  <a:pos x="95" y="244"/>
                </a:cxn>
                <a:cxn ang="0">
                  <a:pos x="95" y="235"/>
                </a:cxn>
              </a:cxnLst>
              <a:rect l="0" t="0" r="r" b="b"/>
              <a:pathLst>
                <a:path w="250" h="245">
                  <a:moveTo>
                    <a:pt x="95" y="235"/>
                  </a:moveTo>
                  <a:lnTo>
                    <a:pt x="81" y="235"/>
                  </a:lnTo>
                  <a:lnTo>
                    <a:pt x="67" y="225"/>
                  </a:lnTo>
                  <a:lnTo>
                    <a:pt x="67" y="211"/>
                  </a:lnTo>
                  <a:lnTo>
                    <a:pt x="81" y="192"/>
                  </a:lnTo>
                  <a:lnTo>
                    <a:pt x="95" y="124"/>
                  </a:lnTo>
                  <a:lnTo>
                    <a:pt x="158" y="124"/>
                  </a:lnTo>
                  <a:lnTo>
                    <a:pt x="163" y="134"/>
                  </a:lnTo>
                  <a:lnTo>
                    <a:pt x="163" y="168"/>
                  </a:lnTo>
                  <a:lnTo>
                    <a:pt x="192" y="76"/>
                  </a:lnTo>
                  <a:lnTo>
                    <a:pt x="182" y="76"/>
                  </a:lnTo>
                  <a:lnTo>
                    <a:pt x="172" y="96"/>
                  </a:lnTo>
                  <a:lnTo>
                    <a:pt x="163" y="110"/>
                  </a:lnTo>
                  <a:lnTo>
                    <a:pt x="95" y="110"/>
                  </a:lnTo>
                  <a:lnTo>
                    <a:pt x="124" y="9"/>
                  </a:lnTo>
                  <a:lnTo>
                    <a:pt x="192" y="9"/>
                  </a:lnTo>
                  <a:lnTo>
                    <a:pt x="215" y="19"/>
                  </a:lnTo>
                  <a:lnTo>
                    <a:pt x="225" y="28"/>
                  </a:lnTo>
                  <a:lnTo>
                    <a:pt x="235" y="28"/>
                  </a:lnTo>
                  <a:lnTo>
                    <a:pt x="235" y="57"/>
                  </a:lnTo>
                  <a:lnTo>
                    <a:pt x="249" y="0"/>
                  </a:lnTo>
                  <a:lnTo>
                    <a:pt x="67" y="0"/>
                  </a:lnTo>
                  <a:lnTo>
                    <a:pt x="67" y="9"/>
                  </a:lnTo>
                  <a:lnTo>
                    <a:pt x="86" y="9"/>
                  </a:lnTo>
                  <a:lnTo>
                    <a:pt x="86" y="19"/>
                  </a:lnTo>
                  <a:lnTo>
                    <a:pt x="95" y="19"/>
                  </a:lnTo>
                  <a:lnTo>
                    <a:pt x="86" y="28"/>
                  </a:lnTo>
                  <a:lnTo>
                    <a:pt x="86" y="48"/>
                  </a:lnTo>
                  <a:lnTo>
                    <a:pt x="48" y="192"/>
                  </a:lnTo>
                  <a:lnTo>
                    <a:pt x="38" y="211"/>
                  </a:lnTo>
                  <a:lnTo>
                    <a:pt x="28" y="225"/>
                  </a:lnTo>
                  <a:lnTo>
                    <a:pt x="28" y="235"/>
                  </a:lnTo>
                  <a:lnTo>
                    <a:pt x="4" y="235"/>
                  </a:lnTo>
                  <a:lnTo>
                    <a:pt x="0" y="244"/>
                  </a:lnTo>
                  <a:lnTo>
                    <a:pt x="95" y="244"/>
                  </a:lnTo>
                  <a:lnTo>
                    <a:pt x="95" y="235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8" name="Freeform 84"/>
            <p:cNvSpPr>
              <a:spLocks/>
            </p:cNvSpPr>
            <p:nvPr/>
          </p:nvSpPr>
          <p:spPr bwMode="auto">
            <a:xfrm>
              <a:off x="3604" y="3677"/>
              <a:ext cx="250" cy="245"/>
            </a:xfrm>
            <a:custGeom>
              <a:avLst/>
              <a:gdLst/>
              <a:ahLst/>
              <a:cxnLst>
                <a:cxn ang="0">
                  <a:pos x="124" y="9"/>
                </a:cxn>
                <a:cxn ang="0">
                  <a:pos x="95" y="110"/>
                </a:cxn>
                <a:cxn ang="0">
                  <a:pos x="134" y="110"/>
                </a:cxn>
                <a:cxn ang="0">
                  <a:pos x="158" y="110"/>
                </a:cxn>
                <a:cxn ang="0">
                  <a:pos x="163" y="110"/>
                </a:cxn>
                <a:cxn ang="0">
                  <a:pos x="172" y="96"/>
                </a:cxn>
                <a:cxn ang="0">
                  <a:pos x="182" y="76"/>
                </a:cxn>
                <a:cxn ang="0">
                  <a:pos x="192" y="76"/>
                </a:cxn>
                <a:cxn ang="0">
                  <a:pos x="163" y="168"/>
                </a:cxn>
                <a:cxn ang="0">
                  <a:pos x="163" y="153"/>
                </a:cxn>
                <a:cxn ang="0">
                  <a:pos x="163" y="144"/>
                </a:cxn>
                <a:cxn ang="0">
                  <a:pos x="163" y="134"/>
                </a:cxn>
                <a:cxn ang="0">
                  <a:pos x="158" y="124"/>
                </a:cxn>
                <a:cxn ang="0">
                  <a:pos x="148" y="124"/>
                </a:cxn>
                <a:cxn ang="0">
                  <a:pos x="124" y="124"/>
                </a:cxn>
                <a:cxn ang="0">
                  <a:pos x="95" y="124"/>
                </a:cxn>
                <a:cxn ang="0">
                  <a:pos x="81" y="192"/>
                </a:cxn>
                <a:cxn ang="0">
                  <a:pos x="67" y="211"/>
                </a:cxn>
                <a:cxn ang="0">
                  <a:pos x="67" y="225"/>
                </a:cxn>
                <a:cxn ang="0">
                  <a:pos x="81" y="235"/>
                </a:cxn>
                <a:cxn ang="0">
                  <a:pos x="86" y="235"/>
                </a:cxn>
                <a:cxn ang="0">
                  <a:pos x="95" y="235"/>
                </a:cxn>
                <a:cxn ang="0">
                  <a:pos x="95" y="244"/>
                </a:cxn>
                <a:cxn ang="0">
                  <a:pos x="0" y="244"/>
                </a:cxn>
                <a:cxn ang="0">
                  <a:pos x="4" y="235"/>
                </a:cxn>
                <a:cxn ang="0">
                  <a:pos x="19" y="235"/>
                </a:cxn>
                <a:cxn ang="0">
                  <a:pos x="28" y="235"/>
                </a:cxn>
                <a:cxn ang="0">
                  <a:pos x="28" y="225"/>
                </a:cxn>
                <a:cxn ang="0">
                  <a:pos x="38" y="211"/>
                </a:cxn>
                <a:cxn ang="0">
                  <a:pos x="48" y="192"/>
                </a:cxn>
                <a:cxn ang="0">
                  <a:pos x="86" y="48"/>
                </a:cxn>
                <a:cxn ang="0">
                  <a:pos x="86" y="28"/>
                </a:cxn>
                <a:cxn ang="0">
                  <a:pos x="95" y="19"/>
                </a:cxn>
                <a:cxn ang="0">
                  <a:pos x="86" y="19"/>
                </a:cxn>
                <a:cxn ang="0">
                  <a:pos x="86" y="9"/>
                </a:cxn>
                <a:cxn ang="0">
                  <a:pos x="81" y="9"/>
                </a:cxn>
                <a:cxn ang="0">
                  <a:pos x="67" y="9"/>
                </a:cxn>
                <a:cxn ang="0">
                  <a:pos x="67" y="0"/>
                </a:cxn>
                <a:cxn ang="0">
                  <a:pos x="249" y="0"/>
                </a:cxn>
                <a:cxn ang="0">
                  <a:pos x="235" y="57"/>
                </a:cxn>
                <a:cxn ang="0">
                  <a:pos x="235" y="48"/>
                </a:cxn>
                <a:cxn ang="0">
                  <a:pos x="235" y="28"/>
                </a:cxn>
                <a:cxn ang="0">
                  <a:pos x="225" y="28"/>
                </a:cxn>
                <a:cxn ang="0">
                  <a:pos x="215" y="19"/>
                </a:cxn>
                <a:cxn ang="0">
                  <a:pos x="192" y="9"/>
                </a:cxn>
                <a:cxn ang="0">
                  <a:pos x="172" y="9"/>
                </a:cxn>
                <a:cxn ang="0">
                  <a:pos x="124" y="9"/>
                </a:cxn>
              </a:cxnLst>
              <a:rect l="0" t="0" r="r" b="b"/>
              <a:pathLst>
                <a:path w="250" h="245">
                  <a:moveTo>
                    <a:pt x="124" y="9"/>
                  </a:moveTo>
                  <a:lnTo>
                    <a:pt x="95" y="110"/>
                  </a:lnTo>
                  <a:lnTo>
                    <a:pt x="134" y="110"/>
                  </a:lnTo>
                  <a:lnTo>
                    <a:pt x="158" y="110"/>
                  </a:lnTo>
                  <a:lnTo>
                    <a:pt x="163" y="110"/>
                  </a:lnTo>
                  <a:lnTo>
                    <a:pt x="172" y="96"/>
                  </a:lnTo>
                  <a:lnTo>
                    <a:pt x="182" y="76"/>
                  </a:lnTo>
                  <a:lnTo>
                    <a:pt x="192" y="76"/>
                  </a:lnTo>
                  <a:lnTo>
                    <a:pt x="163" y="168"/>
                  </a:lnTo>
                  <a:lnTo>
                    <a:pt x="163" y="153"/>
                  </a:lnTo>
                  <a:lnTo>
                    <a:pt x="163" y="144"/>
                  </a:lnTo>
                  <a:lnTo>
                    <a:pt x="163" y="134"/>
                  </a:lnTo>
                  <a:lnTo>
                    <a:pt x="158" y="124"/>
                  </a:lnTo>
                  <a:lnTo>
                    <a:pt x="148" y="124"/>
                  </a:lnTo>
                  <a:lnTo>
                    <a:pt x="124" y="124"/>
                  </a:lnTo>
                  <a:lnTo>
                    <a:pt x="95" y="124"/>
                  </a:lnTo>
                  <a:lnTo>
                    <a:pt x="81" y="192"/>
                  </a:lnTo>
                  <a:lnTo>
                    <a:pt x="67" y="211"/>
                  </a:lnTo>
                  <a:lnTo>
                    <a:pt x="67" y="225"/>
                  </a:lnTo>
                  <a:lnTo>
                    <a:pt x="81" y="235"/>
                  </a:lnTo>
                  <a:lnTo>
                    <a:pt x="86" y="235"/>
                  </a:lnTo>
                  <a:lnTo>
                    <a:pt x="95" y="235"/>
                  </a:lnTo>
                  <a:lnTo>
                    <a:pt x="95" y="244"/>
                  </a:lnTo>
                  <a:lnTo>
                    <a:pt x="0" y="244"/>
                  </a:lnTo>
                  <a:lnTo>
                    <a:pt x="4" y="235"/>
                  </a:lnTo>
                  <a:lnTo>
                    <a:pt x="19" y="235"/>
                  </a:lnTo>
                  <a:lnTo>
                    <a:pt x="28" y="235"/>
                  </a:lnTo>
                  <a:lnTo>
                    <a:pt x="28" y="225"/>
                  </a:lnTo>
                  <a:lnTo>
                    <a:pt x="38" y="211"/>
                  </a:lnTo>
                  <a:lnTo>
                    <a:pt x="48" y="192"/>
                  </a:lnTo>
                  <a:lnTo>
                    <a:pt x="86" y="48"/>
                  </a:lnTo>
                  <a:lnTo>
                    <a:pt x="86" y="28"/>
                  </a:lnTo>
                  <a:lnTo>
                    <a:pt x="95" y="19"/>
                  </a:lnTo>
                  <a:lnTo>
                    <a:pt x="86" y="19"/>
                  </a:lnTo>
                  <a:lnTo>
                    <a:pt x="86" y="9"/>
                  </a:lnTo>
                  <a:lnTo>
                    <a:pt x="81" y="9"/>
                  </a:lnTo>
                  <a:lnTo>
                    <a:pt x="67" y="9"/>
                  </a:lnTo>
                  <a:lnTo>
                    <a:pt x="67" y="0"/>
                  </a:lnTo>
                  <a:lnTo>
                    <a:pt x="249" y="0"/>
                  </a:lnTo>
                  <a:lnTo>
                    <a:pt x="235" y="57"/>
                  </a:lnTo>
                  <a:lnTo>
                    <a:pt x="235" y="48"/>
                  </a:lnTo>
                  <a:lnTo>
                    <a:pt x="235" y="28"/>
                  </a:lnTo>
                  <a:lnTo>
                    <a:pt x="225" y="28"/>
                  </a:lnTo>
                  <a:lnTo>
                    <a:pt x="215" y="19"/>
                  </a:lnTo>
                  <a:lnTo>
                    <a:pt x="192" y="9"/>
                  </a:lnTo>
                  <a:lnTo>
                    <a:pt x="172" y="9"/>
                  </a:lnTo>
                  <a:lnTo>
                    <a:pt x="124" y="9"/>
                  </a:lnTo>
                </a:path>
              </a:pathLst>
            </a:custGeom>
            <a:noFill/>
            <a:ln w="4914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9" name="Freeform 85"/>
            <p:cNvSpPr>
              <a:spLocks/>
            </p:cNvSpPr>
            <p:nvPr/>
          </p:nvSpPr>
          <p:spPr bwMode="auto">
            <a:xfrm>
              <a:off x="3129" y="2933"/>
              <a:ext cx="494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4" y="0"/>
                </a:cxn>
              </a:cxnLst>
              <a:rect l="0" t="0" r="r" b="b"/>
              <a:pathLst>
                <a:path w="494">
                  <a:moveTo>
                    <a:pt x="0" y="0"/>
                  </a:moveTo>
                  <a:lnTo>
                    <a:pt x="494" y="0"/>
                  </a:lnTo>
                </a:path>
              </a:pathLst>
            </a:custGeom>
            <a:noFill/>
            <a:ln w="19557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" name="Freeform 86"/>
            <p:cNvSpPr>
              <a:spLocks/>
            </p:cNvSpPr>
            <p:nvPr/>
          </p:nvSpPr>
          <p:spPr bwMode="auto">
            <a:xfrm>
              <a:off x="3830" y="2933"/>
              <a:ext cx="49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9" y="0"/>
                </a:cxn>
              </a:cxnLst>
              <a:rect l="0" t="0" r="r" b="b"/>
              <a:pathLst>
                <a:path w="490">
                  <a:moveTo>
                    <a:pt x="0" y="0"/>
                  </a:moveTo>
                  <a:lnTo>
                    <a:pt x="489" y="0"/>
                  </a:lnTo>
                </a:path>
              </a:pathLst>
            </a:custGeom>
            <a:noFill/>
            <a:ln w="19557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1" name="Freeform 87"/>
            <p:cNvSpPr>
              <a:spLocks/>
            </p:cNvSpPr>
            <p:nvPr/>
          </p:nvSpPr>
          <p:spPr bwMode="auto">
            <a:xfrm>
              <a:off x="5212" y="2933"/>
              <a:ext cx="499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9" y="0"/>
                </a:cxn>
              </a:cxnLst>
              <a:rect l="0" t="0" r="r" b="b"/>
              <a:pathLst>
                <a:path w="499">
                  <a:moveTo>
                    <a:pt x="0" y="0"/>
                  </a:moveTo>
                  <a:lnTo>
                    <a:pt x="499" y="0"/>
                  </a:lnTo>
                </a:path>
              </a:pathLst>
            </a:custGeom>
            <a:noFill/>
            <a:ln w="19557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2" name="Freeform 88"/>
            <p:cNvSpPr>
              <a:spLocks/>
            </p:cNvSpPr>
            <p:nvPr/>
          </p:nvSpPr>
          <p:spPr bwMode="auto">
            <a:xfrm>
              <a:off x="6600" y="2933"/>
              <a:ext cx="499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9" y="0"/>
                </a:cxn>
              </a:cxnLst>
              <a:rect l="0" t="0" r="r" b="b"/>
              <a:pathLst>
                <a:path w="499">
                  <a:moveTo>
                    <a:pt x="0" y="0"/>
                  </a:moveTo>
                  <a:lnTo>
                    <a:pt x="499" y="0"/>
                  </a:lnTo>
                </a:path>
              </a:pathLst>
            </a:custGeom>
            <a:noFill/>
            <a:ln w="19557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3" name="Freeform 89"/>
            <p:cNvSpPr>
              <a:spLocks/>
            </p:cNvSpPr>
            <p:nvPr/>
          </p:nvSpPr>
          <p:spPr bwMode="auto">
            <a:xfrm>
              <a:off x="7291" y="2933"/>
              <a:ext cx="499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9" y="0"/>
                </a:cxn>
              </a:cxnLst>
              <a:rect l="0" t="0" r="r" b="b"/>
              <a:pathLst>
                <a:path w="499">
                  <a:moveTo>
                    <a:pt x="0" y="0"/>
                  </a:moveTo>
                  <a:lnTo>
                    <a:pt x="499" y="0"/>
                  </a:lnTo>
                </a:path>
              </a:pathLst>
            </a:custGeom>
            <a:noFill/>
            <a:ln w="19557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14" name="Group 90"/>
          <p:cNvGrpSpPr>
            <a:grpSpLocks/>
          </p:cNvGrpSpPr>
          <p:nvPr/>
        </p:nvGrpSpPr>
        <p:grpSpPr bwMode="auto">
          <a:xfrm>
            <a:off x="1142976" y="5000636"/>
            <a:ext cx="2454275" cy="1276350"/>
            <a:chOff x="3520" y="9044"/>
            <a:chExt cx="3864" cy="2012"/>
          </a:xfrm>
        </p:grpSpPr>
        <p:sp>
          <p:nvSpPr>
            <p:cNvPr id="1115" name="Freeform 91"/>
            <p:cNvSpPr>
              <a:spLocks/>
            </p:cNvSpPr>
            <p:nvPr/>
          </p:nvSpPr>
          <p:spPr bwMode="auto">
            <a:xfrm>
              <a:off x="3551" y="9436"/>
              <a:ext cx="3783" cy="1599"/>
            </a:xfrm>
            <a:custGeom>
              <a:avLst/>
              <a:gdLst/>
              <a:ahLst/>
              <a:cxnLst>
                <a:cxn ang="0">
                  <a:pos x="43" y="57"/>
                </a:cxn>
                <a:cxn ang="0">
                  <a:pos x="91" y="124"/>
                </a:cxn>
                <a:cxn ang="0">
                  <a:pos x="158" y="211"/>
                </a:cxn>
                <a:cxn ang="0">
                  <a:pos x="216" y="311"/>
                </a:cxn>
                <a:cxn ang="0">
                  <a:pos x="268" y="369"/>
                </a:cxn>
                <a:cxn ang="0">
                  <a:pos x="336" y="470"/>
                </a:cxn>
                <a:cxn ang="0">
                  <a:pos x="393" y="566"/>
                </a:cxn>
                <a:cxn ang="0">
                  <a:pos x="441" y="614"/>
                </a:cxn>
                <a:cxn ang="0">
                  <a:pos x="499" y="724"/>
                </a:cxn>
                <a:cxn ang="0">
                  <a:pos x="547" y="782"/>
                </a:cxn>
                <a:cxn ang="0">
                  <a:pos x="600" y="849"/>
                </a:cxn>
                <a:cxn ang="0">
                  <a:pos x="624" y="897"/>
                </a:cxn>
                <a:cxn ang="0">
                  <a:pos x="667" y="950"/>
                </a:cxn>
                <a:cxn ang="0">
                  <a:pos x="696" y="983"/>
                </a:cxn>
                <a:cxn ang="0">
                  <a:pos x="724" y="1036"/>
                </a:cxn>
                <a:cxn ang="0">
                  <a:pos x="753" y="1084"/>
                </a:cxn>
                <a:cxn ang="0">
                  <a:pos x="792" y="1128"/>
                </a:cxn>
                <a:cxn ang="0">
                  <a:pos x="825" y="1185"/>
                </a:cxn>
                <a:cxn ang="0">
                  <a:pos x="849" y="1214"/>
                </a:cxn>
                <a:cxn ang="0">
                  <a:pos x="883" y="1262"/>
                </a:cxn>
                <a:cxn ang="0">
                  <a:pos x="912" y="1310"/>
                </a:cxn>
                <a:cxn ang="0">
                  <a:pos x="950" y="1353"/>
                </a:cxn>
                <a:cxn ang="0">
                  <a:pos x="979" y="1387"/>
                </a:cxn>
                <a:cxn ang="0">
                  <a:pos x="1008" y="1449"/>
                </a:cxn>
                <a:cxn ang="0">
                  <a:pos x="1036" y="1497"/>
                </a:cxn>
                <a:cxn ang="0">
                  <a:pos x="1080" y="1535"/>
                </a:cxn>
                <a:cxn ang="0">
                  <a:pos x="1104" y="1588"/>
                </a:cxn>
                <a:cxn ang="0">
                  <a:pos x="1147" y="1588"/>
                </a:cxn>
                <a:cxn ang="0">
                  <a:pos x="1224" y="1535"/>
                </a:cxn>
                <a:cxn ang="0">
                  <a:pos x="1272" y="1497"/>
                </a:cxn>
                <a:cxn ang="0">
                  <a:pos x="1348" y="1468"/>
                </a:cxn>
                <a:cxn ang="0">
                  <a:pos x="1425" y="1411"/>
                </a:cxn>
                <a:cxn ang="0">
                  <a:pos x="1483" y="1372"/>
                </a:cxn>
                <a:cxn ang="0">
                  <a:pos x="1555" y="1339"/>
                </a:cxn>
                <a:cxn ang="0">
                  <a:pos x="1612" y="1300"/>
                </a:cxn>
                <a:cxn ang="0">
                  <a:pos x="1737" y="1219"/>
                </a:cxn>
                <a:cxn ang="0">
                  <a:pos x="1828" y="1175"/>
                </a:cxn>
                <a:cxn ang="0">
                  <a:pos x="1958" y="1094"/>
                </a:cxn>
                <a:cxn ang="0">
                  <a:pos x="2049" y="1027"/>
                </a:cxn>
                <a:cxn ang="0">
                  <a:pos x="2126" y="998"/>
                </a:cxn>
                <a:cxn ang="0">
                  <a:pos x="2217" y="940"/>
                </a:cxn>
                <a:cxn ang="0">
                  <a:pos x="2284" y="892"/>
                </a:cxn>
                <a:cxn ang="0">
                  <a:pos x="2371" y="849"/>
                </a:cxn>
                <a:cxn ang="0">
                  <a:pos x="2424" y="811"/>
                </a:cxn>
                <a:cxn ang="0">
                  <a:pos x="2500" y="772"/>
                </a:cxn>
                <a:cxn ang="0">
                  <a:pos x="2548" y="734"/>
                </a:cxn>
                <a:cxn ang="0">
                  <a:pos x="2640" y="691"/>
                </a:cxn>
                <a:cxn ang="0">
                  <a:pos x="2683" y="652"/>
                </a:cxn>
                <a:cxn ang="0">
                  <a:pos x="2793" y="595"/>
                </a:cxn>
                <a:cxn ang="0">
                  <a:pos x="2841" y="556"/>
                </a:cxn>
                <a:cxn ang="0">
                  <a:pos x="2918" y="528"/>
                </a:cxn>
                <a:cxn ang="0">
                  <a:pos x="3019" y="455"/>
                </a:cxn>
                <a:cxn ang="0">
                  <a:pos x="3139" y="398"/>
                </a:cxn>
                <a:cxn ang="0">
                  <a:pos x="3230" y="331"/>
                </a:cxn>
                <a:cxn ang="0">
                  <a:pos x="3360" y="249"/>
                </a:cxn>
                <a:cxn ang="0">
                  <a:pos x="3417" y="211"/>
                </a:cxn>
                <a:cxn ang="0">
                  <a:pos x="3528" y="153"/>
                </a:cxn>
                <a:cxn ang="0">
                  <a:pos x="3628" y="91"/>
                </a:cxn>
                <a:cxn ang="0">
                  <a:pos x="3681" y="57"/>
                </a:cxn>
                <a:cxn ang="0">
                  <a:pos x="3748" y="23"/>
                </a:cxn>
              </a:cxnLst>
              <a:rect l="0" t="0" r="r" b="b"/>
              <a:pathLst>
                <a:path w="3783" h="1599">
                  <a:moveTo>
                    <a:pt x="0" y="0"/>
                  </a:moveTo>
                  <a:lnTo>
                    <a:pt x="14" y="9"/>
                  </a:lnTo>
                  <a:lnTo>
                    <a:pt x="14" y="14"/>
                  </a:lnTo>
                  <a:lnTo>
                    <a:pt x="24" y="14"/>
                  </a:lnTo>
                  <a:lnTo>
                    <a:pt x="43" y="57"/>
                  </a:lnTo>
                  <a:lnTo>
                    <a:pt x="52" y="57"/>
                  </a:lnTo>
                  <a:lnTo>
                    <a:pt x="52" y="67"/>
                  </a:lnTo>
                  <a:lnTo>
                    <a:pt x="81" y="100"/>
                  </a:lnTo>
                  <a:lnTo>
                    <a:pt x="81" y="124"/>
                  </a:lnTo>
                  <a:lnTo>
                    <a:pt x="91" y="124"/>
                  </a:lnTo>
                  <a:lnTo>
                    <a:pt x="110" y="163"/>
                  </a:lnTo>
                  <a:lnTo>
                    <a:pt x="120" y="163"/>
                  </a:lnTo>
                  <a:lnTo>
                    <a:pt x="120" y="172"/>
                  </a:lnTo>
                  <a:lnTo>
                    <a:pt x="148" y="211"/>
                  </a:lnTo>
                  <a:lnTo>
                    <a:pt x="158" y="211"/>
                  </a:lnTo>
                  <a:lnTo>
                    <a:pt x="158" y="220"/>
                  </a:lnTo>
                  <a:lnTo>
                    <a:pt x="187" y="259"/>
                  </a:lnTo>
                  <a:lnTo>
                    <a:pt x="187" y="268"/>
                  </a:lnTo>
                  <a:lnTo>
                    <a:pt x="201" y="268"/>
                  </a:lnTo>
                  <a:lnTo>
                    <a:pt x="216" y="311"/>
                  </a:lnTo>
                  <a:lnTo>
                    <a:pt x="225" y="311"/>
                  </a:lnTo>
                  <a:lnTo>
                    <a:pt x="225" y="321"/>
                  </a:lnTo>
                  <a:lnTo>
                    <a:pt x="259" y="359"/>
                  </a:lnTo>
                  <a:lnTo>
                    <a:pt x="259" y="369"/>
                  </a:lnTo>
                  <a:lnTo>
                    <a:pt x="268" y="369"/>
                  </a:lnTo>
                  <a:lnTo>
                    <a:pt x="292" y="417"/>
                  </a:lnTo>
                  <a:lnTo>
                    <a:pt x="292" y="427"/>
                  </a:lnTo>
                  <a:lnTo>
                    <a:pt x="302" y="427"/>
                  </a:lnTo>
                  <a:lnTo>
                    <a:pt x="326" y="470"/>
                  </a:lnTo>
                  <a:lnTo>
                    <a:pt x="336" y="470"/>
                  </a:lnTo>
                  <a:lnTo>
                    <a:pt x="336" y="479"/>
                  </a:lnTo>
                  <a:lnTo>
                    <a:pt x="364" y="513"/>
                  </a:lnTo>
                  <a:lnTo>
                    <a:pt x="364" y="528"/>
                  </a:lnTo>
                  <a:lnTo>
                    <a:pt x="369" y="528"/>
                  </a:lnTo>
                  <a:lnTo>
                    <a:pt x="393" y="566"/>
                  </a:lnTo>
                  <a:lnTo>
                    <a:pt x="403" y="566"/>
                  </a:lnTo>
                  <a:lnTo>
                    <a:pt x="403" y="571"/>
                  </a:lnTo>
                  <a:lnTo>
                    <a:pt x="412" y="571"/>
                  </a:lnTo>
                  <a:lnTo>
                    <a:pt x="432" y="614"/>
                  </a:lnTo>
                  <a:lnTo>
                    <a:pt x="441" y="614"/>
                  </a:lnTo>
                  <a:lnTo>
                    <a:pt x="441" y="623"/>
                  </a:lnTo>
                  <a:lnTo>
                    <a:pt x="470" y="671"/>
                  </a:lnTo>
                  <a:lnTo>
                    <a:pt x="470" y="681"/>
                  </a:lnTo>
                  <a:lnTo>
                    <a:pt x="480" y="681"/>
                  </a:lnTo>
                  <a:lnTo>
                    <a:pt x="499" y="724"/>
                  </a:lnTo>
                  <a:lnTo>
                    <a:pt x="513" y="724"/>
                  </a:lnTo>
                  <a:lnTo>
                    <a:pt x="513" y="734"/>
                  </a:lnTo>
                  <a:lnTo>
                    <a:pt x="537" y="772"/>
                  </a:lnTo>
                  <a:lnTo>
                    <a:pt x="547" y="772"/>
                  </a:lnTo>
                  <a:lnTo>
                    <a:pt x="547" y="782"/>
                  </a:lnTo>
                  <a:lnTo>
                    <a:pt x="580" y="820"/>
                  </a:lnTo>
                  <a:lnTo>
                    <a:pt x="580" y="830"/>
                  </a:lnTo>
                  <a:lnTo>
                    <a:pt x="590" y="830"/>
                  </a:lnTo>
                  <a:lnTo>
                    <a:pt x="600" y="840"/>
                  </a:lnTo>
                  <a:lnTo>
                    <a:pt x="600" y="849"/>
                  </a:lnTo>
                  <a:lnTo>
                    <a:pt x="609" y="868"/>
                  </a:lnTo>
                  <a:lnTo>
                    <a:pt x="614" y="868"/>
                  </a:lnTo>
                  <a:lnTo>
                    <a:pt x="614" y="883"/>
                  </a:lnTo>
                  <a:lnTo>
                    <a:pt x="624" y="892"/>
                  </a:lnTo>
                  <a:lnTo>
                    <a:pt x="624" y="897"/>
                  </a:lnTo>
                  <a:lnTo>
                    <a:pt x="638" y="897"/>
                  </a:lnTo>
                  <a:lnTo>
                    <a:pt x="648" y="926"/>
                  </a:lnTo>
                  <a:lnTo>
                    <a:pt x="648" y="940"/>
                  </a:lnTo>
                  <a:lnTo>
                    <a:pt x="657" y="940"/>
                  </a:lnTo>
                  <a:lnTo>
                    <a:pt x="667" y="950"/>
                  </a:lnTo>
                  <a:lnTo>
                    <a:pt x="667" y="960"/>
                  </a:lnTo>
                  <a:lnTo>
                    <a:pt x="676" y="960"/>
                  </a:lnTo>
                  <a:lnTo>
                    <a:pt x="686" y="974"/>
                  </a:lnTo>
                  <a:lnTo>
                    <a:pt x="686" y="983"/>
                  </a:lnTo>
                  <a:lnTo>
                    <a:pt x="696" y="983"/>
                  </a:lnTo>
                  <a:lnTo>
                    <a:pt x="705" y="998"/>
                  </a:lnTo>
                  <a:lnTo>
                    <a:pt x="705" y="1008"/>
                  </a:lnTo>
                  <a:lnTo>
                    <a:pt x="715" y="1027"/>
                  </a:lnTo>
                  <a:lnTo>
                    <a:pt x="724" y="1027"/>
                  </a:lnTo>
                  <a:lnTo>
                    <a:pt x="724" y="1036"/>
                  </a:lnTo>
                  <a:lnTo>
                    <a:pt x="734" y="1046"/>
                  </a:lnTo>
                  <a:lnTo>
                    <a:pt x="734" y="1055"/>
                  </a:lnTo>
                  <a:lnTo>
                    <a:pt x="744" y="1055"/>
                  </a:lnTo>
                  <a:lnTo>
                    <a:pt x="753" y="1075"/>
                  </a:lnTo>
                  <a:lnTo>
                    <a:pt x="753" y="1084"/>
                  </a:lnTo>
                  <a:lnTo>
                    <a:pt x="768" y="1084"/>
                  </a:lnTo>
                  <a:lnTo>
                    <a:pt x="772" y="1094"/>
                  </a:lnTo>
                  <a:lnTo>
                    <a:pt x="772" y="1103"/>
                  </a:lnTo>
                  <a:lnTo>
                    <a:pt x="782" y="1128"/>
                  </a:lnTo>
                  <a:lnTo>
                    <a:pt x="792" y="1128"/>
                  </a:lnTo>
                  <a:lnTo>
                    <a:pt x="792" y="1132"/>
                  </a:lnTo>
                  <a:lnTo>
                    <a:pt x="801" y="1132"/>
                  </a:lnTo>
                  <a:lnTo>
                    <a:pt x="811" y="1142"/>
                  </a:lnTo>
                  <a:lnTo>
                    <a:pt x="811" y="1151"/>
                  </a:lnTo>
                  <a:lnTo>
                    <a:pt x="825" y="1185"/>
                  </a:lnTo>
                  <a:lnTo>
                    <a:pt x="835" y="1185"/>
                  </a:lnTo>
                  <a:lnTo>
                    <a:pt x="835" y="1195"/>
                  </a:lnTo>
                  <a:lnTo>
                    <a:pt x="844" y="1204"/>
                  </a:lnTo>
                  <a:lnTo>
                    <a:pt x="844" y="1214"/>
                  </a:lnTo>
                  <a:lnTo>
                    <a:pt x="849" y="1214"/>
                  </a:lnTo>
                  <a:lnTo>
                    <a:pt x="859" y="1233"/>
                  </a:lnTo>
                  <a:lnTo>
                    <a:pt x="859" y="1243"/>
                  </a:lnTo>
                  <a:lnTo>
                    <a:pt x="868" y="1243"/>
                  </a:lnTo>
                  <a:lnTo>
                    <a:pt x="883" y="1252"/>
                  </a:lnTo>
                  <a:lnTo>
                    <a:pt x="883" y="1262"/>
                  </a:lnTo>
                  <a:lnTo>
                    <a:pt x="892" y="1281"/>
                  </a:lnTo>
                  <a:lnTo>
                    <a:pt x="902" y="1281"/>
                  </a:lnTo>
                  <a:lnTo>
                    <a:pt x="902" y="1291"/>
                  </a:lnTo>
                  <a:lnTo>
                    <a:pt x="912" y="1300"/>
                  </a:lnTo>
                  <a:lnTo>
                    <a:pt x="912" y="1310"/>
                  </a:lnTo>
                  <a:lnTo>
                    <a:pt x="921" y="1310"/>
                  </a:lnTo>
                  <a:lnTo>
                    <a:pt x="926" y="1329"/>
                  </a:lnTo>
                  <a:lnTo>
                    <a:pt x="936" y="1329"/>
                  </a:lnTo>
                  <a:lnTo>
                    <a:pt x="936" y="1339"/>
                  </a:lnTo>
                  <a:lnTo>
                    <a:pt x="950" y="1353"/>
                  </a:lnTo>
                  <a:lnTo>
                    <a:pt x="950" y="1363"/>
                  </a:lnTo>
                  <a:lnTo>
                    <a:pt x="960" y="1363"/>
                  </a:lnTo>
                  <a:lnTo>
                    <a:pt x="969" y="1377"/>
                  </a:lnTo>
                  <a:lnTo>
                    <a:pt x="969" y="1387"/>
                  </a:lnTo>
                  <a:lnTo>
                    <a:pt x="979" y="1387"/>
                  </a:lnTo>
                  <a:lnTo>
                    <a:pt x="988" y="1396"/>
                  </a:lnTo>
                  <a:lnTo>
                    <a:pt x="988" y="1411"/>
                  </a:lnTo>
                  <a:lnTo>
                    <a:pt x="998" y="1430"/>
                  </a:lnTo>
                  <a:lnTo>
                    <a:pt x="1008" y="1430"/>
                  </a:lnTo>
                  <a:lnTo>
                    <a:pt x="1008" y="1449"/>
                  </a:lnTo>
                  <a:lnTo>
                    <a:pt x="1017" y="1454"/>
                  </a:lnTo>
                  <a:lnTo>
                    <a:pt x="1017" y="1468"/>
                  </a:lnTo>
                  <a:lnTo>
                    <a:pt x="1027" y="1468"/>
                  </a:lnTo>
                  <a:lnTo>
                    <a:pt x="1036" y="1488"/>
                  </a:lnTo>
                  <a:lnTo>
                    <a:pt x="1036" y="1497"/>
                  </a:lnTo>
                  <a:lnTo>
                    <a:pt x="1046" y="1497"/>
                  </a:lnTo>
                  <a:lnTo>
                    <a:pt x="1056" y="1507"/>
                  </a:lnTo>
                  <a:lnTo>
                    <a:pt x="1056" y="1516"/>
                  </a:lnTo>
                  <a:lnTo>
                    <a:pt x="1065" y="1516"/>
                  </a:lnTo>
                  <a:lnTo>
                    <a:pt x="1080" y="1535"/>
                  </a:lnTo>
                  <a:lnTo>
                    <a:pt x="1080" y="1545"/>
                  </a:lnTo>
                  <a:lnTo>
                    <a:pt x="1084" y="1545"/>
                  </a:lnTo>
                  <a:lnTo>
                    <a:pt x="1094" y="1555"/>
                  </a:lnTo>
                  <a:lnTo>
                    <a:pt x="1094" y="1564"/>
                  </a:lnTo>
                  <a:lnTo>
                    <a:pt x="1104" y="1588"/>
                  </a:lnTo>
                  <a:lnTo>
                    <a:pt x="1113" y="1588"/>
                  </a:lnTo>
                  <a:lnTo>
                    <a:pt x="1113" y="1598"/>
                  </a:lnTo>
                  <a:lnTo>
                    <a:pt x="1137" y="1598"/>
                  </a:lnTo>
                  <a:lnTo>
                    <a:pt x="1137" y="1588"/>
                  </a:lnTo>
                  <a:lnTo>
                    <a:pt x="1147" y="1588"/>
                  </a:lnTo>
                  <a:lnTo>
                    <a:pt x="1171" y="1564"/>
                  </a:lnTo>
                  <a:lnTo>
                    <a:pt x="1171" y="1555"/>
                  </a:lnTo>
                  <a:lnTo>
                    <a:pt x="1190" y="1555"/>
                  </a:lnTo>
                  <a:lnTo>
                    <a:pt x="1190" y="1545"/>
                  </a:lnTo>
                  <a:lnTo>
                    <a:pt x="1224" y="1535"/>
                  </a:lnTo>
                  <a:lnTo>
                    <a:pt x="1224" y="1531"/>
                  </a:lnTo>
                  <a:lnTo>
                    <a:pt x="1243" y="1531"/>
                  </a:lnTo>
                  <a:lnTo>
                    <a:pt x="1243" y="1516"/>
                  </a:lnTo>
                  <a:lnTo>
                    <a:pt x="1272" y="1507"/>
                  </a:lnTo>
                  <a:lnTo>
                    <a:pt x="1272" y="1497"/>
                  </a:lnTo>
                  <a:lnTo>
                    <a:pt x="1291" y="1497"/>
                  </a:lnTo>
                  <a:lnTo>
                    <a:pt x="1291" y="1488"/>
                  </a:lnTo>
                  <a:lnTo>
                    <a:pt x="1329" y="1478"/>
                  </a:lnTo>
                  <a:lnTo>
                    <a:pt x="1329" y="1468"/>
                  </a:lnTo>
                  <a:lnTo>
                    <a:pt x="1348" y="1468"/>
                  </a:lnTo>
                  <a:lnTo>
                    <a:pt x="1348" y="1454"/>
                  </a:lnTo>
                  <a:lnTo>
                    <a:pt x="1377" y="1449"/>
                  </a:lnTo>
                  <a:lnTo>
                    <a:pt x="1377" y="1440"/>
                  </a:lnTo>
                  <a:lnTo>
                    <a:pt x="1401" y="1430"/>
                  </a:lnTo>
                  <a:lnTo>
                    <a:pt x="1425" y="1411"/>
                  </a:lnTo>
                  <a:lnTo>
                    <a:pt x="1449" y="1396"/>
                  </a:lnTo>
                  <a:lnTo>
                    <a:pt x="1459" y="1396"/>
                  </a:lnTo>
                  <a:lnTo>
                    <a:pt x="1459" y="1387"/>
                  </a:lnTo>
                  <a:lnTo>
                    <a:pt x="1483" y="1377"/>
                  </a:lnTo>
                  <a:lnTo>
                    <a:pt x="1483" y="1372"/>
                  </a:lnTo>
                  <a:lnTo>
                    <a:pt x="1502" y="1372"/>
                  </a:lnTo>
                  <a:lnTo>
                    <a:pt x="1502" y="1363"/>
                  </a:lnTo>
                  <a:lnTo>
                    <a:pt x="1536" y="1353"/>
                  </a:lnTo>
                  <a:lnTo>
                    <a:pt x="1536" y="1339"/>
                  </a:lnTo>
                  <a:lnTo>
                    <a:pt x="1555" y="1339"/>
                  </a:lnTo>
                  <a:lnTo>
                    <a:pt x="1555" y="1329"/>
                  </a:lnTo>
                  <a:lnTo>
                    <a:pt x="1593" y="1320"/>
                  </a:lnTo>
                  <a:lnTo>
                    <a:pt x="1593" y="1310"/>
                  </a:lnTo>
                  <a:lnTo>
                    <a:pt x="1612" y="1310"/>
                  </a:lnTo>
                  <a:lnTo>
                    <a:pt x="1612" y="1300"/>
                  </a:lnTo>
                  <a:lnTo>
                    <a:pt x="1641" y="1281"/>
                  </a:lnTo>
                  <a:lnTo>
                    <a:pt x="1660" y="1271"/>
                  </a:lnTo>
                  <a:lnTo>
                    <a:pt x="1689" y="1252"/>
                  </a:lnTo>
                  <a:lnTo>
                    <a:pt x="1713" y="1243"/>
                  </a:lnTo>
                  <a:lnTo>
                    <a:pt x="1737" y="1219"/>
                  </a:lnTo>
                  <a:lnTo>
                    <a:pt x="1761" y="1214"/>
                  </a:lnTo>
                  <a:lnTo>
                    <a:pt x="1800" y="1195"/>
                  </a:lnTo>
                  <a:lnTo>
                    <a:pt x="1800" y="1185"/>
                  </a:lnTo>
                  <a:lnTo>
                    <a:pt x="1828" y="1185"/>
                  </a:lnTo>
                  <a:lnTo>
                    <a:pt x="1828" y="1175"/>
                  </a:lnTo>
                  <a:lnTo>
                    <a:pt x="1857" y="1151"/>
                  </a:lnTo>
                  <a:lnTo>
                    <a:pt x="1876" y="1142"/>
                  </a:lnTo>
                  <a:lnTo>
                    <a:pt x="1905" y="1128"/>
                  </a:lnTo>
                  <a:lnTo>
                    <a:pt x="1924" y="1118"/>
                  </a:lnTo>
                  <a:lnTo>
                    <a:pt x="1958" y="1094"/>
                  </a:lnTo>
                  <a:lnTo>
                    <a:pt x="1972" y="1084"/>
                  </a:lnTo>
                  <a:lnTo>
                    <a:pt x="2001" y="1065"/>
                  </a:lnTo>
                  <a:lnTo>
                    <a:pt x="2025" y="1055"/>
                  </a:lnTo>
                  <a:lnTo>
                    <a:pt x="2049" y="1036"/>
                  </a:lnTo>
                  <a:lnTo>
                    <a:pt x="2049" y="1027"/>
                  </a:lnTo>
                  <a:lnTo>
                    <a:pt x="2073" y="1027"/>
                  </a:lnTo>
                  <a:lnTo>
                    <a:pt x="2073" y="1017"/>
                  </a:lnTo>
                  <a:lnTo>
                    <a:pt x="2112" y="1008"/>
                  </a:lnTo>
                  <a:lnTo>
                    <a:pt x="2112" y="998"/>
                  </a:lnTo>
                  <a:lnTo>
                    <a:pt x="2126" y="998"/>
                  </a:lnTo>
                  <a:lnTo>
                    <a:pt x="2126" y="983"/>
                  </a:lnTo>
                  <a:lnTo>
                    <a:pt x="2140" y="983"/>
                  </a:lnTo>
                  <a:lnTo>
                    <a:pt x="2169" y="969"/>
                  </a:lnTo>
                  <a:lnTo>
                    <a:pt x="2188" y="960"/>
                  </a:lnTo>
                  <a:lnTo>
                    <a:pt x="2217" y="940"/>
                  </a:lnTo>
                  <a:lnTo>
                    <a:pt x="2236" y="926"/>
                  </a:lnTo>
                  <a:lnTo>
                    <a:pt x="2270" y="907"/>
                  </a:lnTo>
                  <a:lnTo>
                    <a:pt x="2270" y="897"/>
                  </a:lnTo>
                  <a:lnTo>
                    <a:pt x="2284" y="897"/>
                  </a:lnTo>
                  <a:lnTo>
                    <a:pt x="2284" y="892"/>
                  </a:lnTo>
                  <a:lnTo>
                    <a:pt x="2313" y="883"/>
                  </a:lnTo>
                  <a:lnTo>
                    <a:pt x="2313" y="868"/>
                  </a:lnTo>
                  <a:lnTo>
                    <a:pt x="2347" y="868"/>
                  </a:lnTo>
                  <a:lnTo>
                    <a:pt x="2347" y="859"/>
                  </a:lnTo>
                  <a:lnTo>
                    <a:pt x="2371" y="849"/>
                  </a:lnTo>
                  <a:lnTo>
                    <a:pt x="2371" y="840"/>
                  </a:lnTo>
                  <a:lnTo>
                    <a:pt x="2395" y="840"/>
                  </a:lnTo>
                  <a:lnTo>
                    <a:pt x="2395" y="830"/>
                  </a:lnTo>
                  <a:lnTo>
                    <a:pt x="2424" y="820"/>
                  </a:lnTo>
                  <a:lnTo>
                    <a:pt x="2424" y="811"/>
                  </a:lnTo>
                  <a:lnTo>
                    <a:pt x="2438" y="811"/>
                  </a:lnTo>
                  <a:lnTo>
                    <a:pt x="2438" y="801"/>
                  </a:lnTo>
                  <a:lnTo>
                    <a:pt x="2481" y="782"/>
                  </a:lnTo>
                  <a:lnTo>
                    <a:pt x="2481" y="772"/>
                  </a:lnTo>
                  <a:lnTo>
                    <a:pt x="2500" y="772"/>
                  </a:lnTo>
                  <a:lnTo>
                    <a:pt x="2500" y="763"/>
                  </a:lnTo>
                  <a:lnTo>
                    <a:pt x="2529" y="748"/>
                  </a:lnTo>
                  <a:lnTo>
                    <a:pt x="2529" y="739"/>
                  </a:lnTo>
                  <a:lnTo>
                    <a:pt x="2548" y="739"/>
                  </a:lnTo>
                  <a:lnTo>
                    <a:pt x="2548" y="734"/>
                  </a:lnTo>
                  <a:lnTo>
                    <a:pt x="2582" y="724"/>
                  </a:lnTo>
                  <a:lnTo>
                    <a:pt x="2582" y="715"/>
                  </a:lnTo>
                  <a:lnTo>
                    <a:pt x="2606" y="715"/>
                  </a:lnTo>
                  <a:lnTo>
                    <a:pt x="2606" y="705"/>
                  </a:lnTo>
                  <a:lnTo>
                    <a:pt x="2640" y="691"/>
                  </a:lnTo>
                  <a:lnTo>
                    <a:pt x="2640" y="681"/>
                  </a:lnTo>
                  <a:lnTo>
                    <a:pt x="2659" y="681"/>
                  </a:lnTo>
                  <a:lnTo>
                    <a:pt x="2659" y="671"/>
                  </a:lnTo>
                  <a:lnTo>
                    <a:pt x="2683" y="662"/>
                  </a:lnTo>
                  <a:lnTo>
                    <a:pt x="2683" y="652"/>
                  </a:lnTo>
                  <a:lnTo>
                    <a:pt x="2707" y="652"/>
                  </a:lnTo>
                  <a:lnTo>
                    <a:pt x="2707" y="648"/>
                  </a:lnTo>
                  <a:lnTo>
                    <a:pt x="2736" y="623"/>
                  </a:lnTo>
                  <a:lnTo>
                    <a:pt x="2755" y="614"/>
                  </a:lnTo>
                  <a:lnTo>
                    <a:pt x="2793" y="595"/>
                  </a:lnTo>
                  <a:lnTo>
                    <a:pt x="2793" y="585"/>
                  </a:lnTo>
                  <a:lnTo>
                    <a:pt x="2812" y="585"/>
                  </a:lnTo>
                  <a:lnTo>
                    <a:pt x="2812" y="571"/>
                  </a:lnTo>
                  <a:lnTo>
                    <a:pt x="2841" y="566"/>
                  </a:lnTo>
                  <a:lnTo>
                    <a:pt x="2841" y="556"/>
                  </a:lnTo>
                  <a:lnTo>
                    <a:pt x="2870" y="556"/>
                  </a:lnTo>
                  <a:lnTo>
                    <a:pt x="2870" y="547"/>
                  </a:lnTo>
                  <a:lnTo>
                    <a:pt x="2904" y="537"/>
                  </a:lnTo>
                  <a:lnTo>
                    <a:pt x="2904" y="528"/>
                  </a:lnTo>
                  <a:lnTo>
                    <a:pt x="2918" y="528"/>
                  </a:lnTo>
                  <a:lnTo>
                    <a:pt x="2918" y="513"/>
                  </a:lnTo>
                  <a:lnTo>
                    <a:pt x="2952" y="494"/>
                  </a:lnTo>
                  <a:lnTo>
                    <a:pt x="2971" y="489"/>
                  </a:lnTo>
                  <a:lnTo>
                    <a:pt x="2995" y="470"/>
                  </a:lnTo>
                  <a:lnTo>
                    <a:pt x="3019" y="455"/>
                  </a:lnTo>
                  <a:lnTo>
                    <a:pt x="3048" y="436"/>
                  </a:lnTo>
                  <a:lnTo>
                    <a:pt x="3067" y="427"/>
                  </a:lnTo>
                  <a:lnTo>
                    <a:pt x="3096" y="412"/>
                  </a:lnTo>
                  <a:lnTo>
                    <a:pt x="3124" y="398"/>
                  </a:lnTo>
                  <a:lnTo>
                    <a:pt x="3139" y="398"/>
                  </a:lnTo>
                  <a:lnTo>
                    <a:pt x="3139" y="388"/>
                  </a:lnTo>
                  <a:lnTo>
                    <a:pt x="3163" y="369"/>
                  </a:lnTo>
                  <a:lnTo>
                    <a:pt x="3182" y="359"/>
                  </a:lnTo>
                  <a:lnTo>
                    <a:pt x="3216" y="335"/>
                  </a:lnTo>
                  <a:lnTo>
                    <a:pt x="3230" y="331"/>
                  </a:lnTo>
                  <a:lnTo>
                    <a:pt x="3264" y="311"/>
                  </a:lnTo>
                  <a:lnTo>
                    <a:pt x="3283" y="302"/>
                  </a:lnTo>
                  <a:lnTo>
                    <a:pt x="3312" y="278"/>
                  </a:lnTo>
                  <a:lnTo>
                    <a:pt x="3331" y="268"/>
                  </a:lnTo>
                  <a:lnTo>
                    <a:pt x="3360" y="249"/>
                  </a:lnTo>
                  <a:lnTo>
                    <a:pt x="3360" y="244"/>
                  </a:lnTo>
                  <a:lnTo>
                    <a:pt x="3388" y="244"/>
                  </a:lnTo>
                  <a:lnTo>
                    <a:pt x="3388" y="235"/>
                  </a:lnTo>
                  <a:lnTo>
                    <a:pt x="3417" y="220"/>
                  </a:lnTo>
                  <a:lnTo>
                    <a:pt x="3417" y="211"/>
                  </a:lnTo>
                  <a:lnTo>
                    <a:pt x="3436" y="211"/>
                  </a:lnTo>
                  <a:lnTo>
                    <a:pt x="3436" y="201"/>
                  </a:lnTo>
                  <a:lnTo>
                    <a:pt x="3475" y="182"/>
                  </a:lnTo>
                  <a:lnTo>
                    <a:pt x="3494" y="172"/>
                  </a:lnTo>
                  <a:lnTo>
                    <a:pt x="3528" y="153"/>
                  </a:lnTo>
                  <a:lnTo>
                    <a:pt x="3547" y="143"/>
                  </a:lnTo>
                  <a:lnTo>
                    <a:pt x="3576" y="124"/>
                  </a:lnTo>
                  <a:lnTo>
                    <a:pt x="3595" y="115"/>
                  </a:lnTo>
                  <a:lnTo>
                    <a:pt x="3595" y="100"/>
                  </a:lnTo>
                  <a:lnTo>
                    <a:pt x="3628" y="91"/>
                  </a:lnTo>
                  <a:lnTo>
                    <a:pt x="3628" y="86"/>
                  </a:lnTo>
                  <a:lnTo>
                    <a:pt x="3652" y="86"/>
                  </a:lnTo>
                  <a:lnTo>
                    <a:pt x="3652" y="76"/>
                  </a:lnTo>
                  <a:lnTo>
                    <a:pt x="3681" y="67"/>
                  </a:lnTo>
                  <a:lnTo>
                    <a:pt x="3681" y="57"/>
                  </a:lnTo>
                  <a:lnTo>
                    <a:pt x="3705" y="57"/>
                  </a:lnTo>
                  <a:lnTo>
                    <a:pt x="3705" y="43"/>
                  </a:lnTo>
                  <a:lnTo>
                    <a:pt x="3729" y="33"/>
                  </a:lnTo>
                  <a:lnTo>
                    <a:pt x="3729" y="23"/>
                  </a:lnTo>
                  <a:lnTo>
                    <a:pt x="3748" y="23"/>
                  </a:lnTo>
                  <a:lnTo>
                    <a:pt x="3748" y="14"/>
                  </a:lnTo>
                  <a:lnTo>
                    <a:pt x="3782" y="9"/>
                  </a:lnTo>
                  <a:lnTo>
                    <a:pt x="3782" y="0"/>
                  </a:lnTo>
                  <a:lnTo>
                    <a:pt x="0" y="0"/>
                  </a:lnTo>
                </a:path>
              </a:pathLst>
            </a:custGeom>
            <a:noFill/>
            <a:ln w="3048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" name="Freeform 92"/>
            <p:cNvSpPr>
              <a:spLocks/>
            </p:cNvSpPr>
            <p:nvPr/>
          </p:nvSpPr>
          <p:spPr bwMode="auto">
            <a:xfrm>
              <a:off x="7324" y="9436"/>
              <a:ext cx="0" cy="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"/>
                </a:cxn>
              </a:cxnLst>
              <a:rect l="0" t="0" r="r" b="b"/>
              <a:pathLst>
                <a:path h="10">
                  <a:moveTo>
                    <a:pt x="0" y="0"/>
                  </a:moveTo>
                  <a:lnTo>
                    <a:pt x="0" y="9"/>
                  </a:lnTo>
                </a:path>
              </a:pathLst>
            </a:custGeom>
            <a:noFill/>
            <a:ln w="3048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17" name="Group 93"/>
            <p:cNvGrpSpPr>
              <a:grpSpLocks/>
            </p:cNvGrpSpPr>
            <p:nvPr/>
          </p:nvGrpSpPr>
          <p:grpSpPr bwMode="auto">
            <a:xfrm>
              <a:off x="3528" y="9412"/>
              <a:ext cx="3854" cy="1642"/>
              <a:chOff x="3528" y="9412"/>
              <a:chExt cx="3854" cy="1642"/>
            </a:xfrm>
          </p:grpSpPr>
          <p:sp>
            <p:nvSpPr>
              <p:cNvPr id="1118" name="Freeform 94"/>
              <p:cNvSpPr>
                <a:spLocks/>
              </p:cNvSpPr>
              <p:nvPr/>
            </p:nvSpPr>
            <p:spPr bwMode="auto">
              <a:xfrm>
                <a:off x="3528" y="9412"/>
                <a:ext cx="3854" cy="1642"/>
              </a:xfrm>
              <a:custGeom>
                <a:avLst/>
                <a:gdLst/>
                <a:ahLst/>
                <a:cxnLst>
                  <a:cxn ang="0">
                    <a:pos x="3806" y="38"/>
                  </a:cxn>
                  <a:cxn ang="0">
                    <a:pos x="3804" y="30"/>
                  </a:cxn>
                  <a:cxn ang="0">
                    <a:pos x="3790" y="38"/>
                  </a:cxn>
                  <a:cxn ang="0">
                    <a:pos x="3806" y="38"/>
                  </a:cxn>
                </a:cxnLst>
                <a:rect l="0" t="0" r="r" b="b"/>
                <a:pathLst>
                  <a:path w="3854" h="1642">
                    <a:moveTo>
                      <a:pt x="3806" y="38"/>
                    </a:moveTo>
                    <a:lnTo>
                      <a:pt x="3804" y="30"/>
                    </a:lnTo>
                    <a:lnTo>
                      <a:pt x="3790" y="38"/>
                    </a:lnTo>
                    <a:lnTo>
                      <a:pt x="3806" y="38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" name="Freeform 95"/>
              <p:cNvSpPr>
                <a:spLocks/>
              </p:cNvSpPr>
              <p:nvPr/>
            </p:nvSpPr>
            <p:spPr bwMode="auto">
              <a:xfrm>
                <a:off x="3528" y="9412"/>
                <a:ext cx="3854" cy="1642"/>
              </a:xfrm>
              <a:custGeom>
                <a:avLst/>
                <a:gdLst/>
                <a:ahLst/>
                <a:cxnLst>
                  <a:cxn ang="0">
                    <a:pos x="3854" y="0"/>
                  </a:cxn>
                  <a:cxn ang="0">
                    <a:pos x="3796" y="0"/>
                  </a:cxn>
                  <a:cxn ang="0">
                    <a:pos x="3804" y="30"/>
                  </a:cxn>
                  <a:cxn ang="0">
                    <a:pos x="3854" y="0"/>
                  </a:cxn>
                </a:cxnLst>
                <a:rect l="0" t="0" r="r" b="b"/>
                <a:pathLst>
                  <a:path w="3854" h="1642">
                    <a:moveTo>
                      <a:pt x="3854" y="0"/>
                    </a:moveTo>
                    <a:lnTo>
                      <a:pt x="3796" y="0"/>
                    </a:lnTo>
                    <a:lnTo>
                      <a:pt x="3804" y="30"/>
                    </a:lnTo>
                    <a:lnTo>
                      <a:pt x="3854" y="0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0" name="Freeform 96"/>
              <p:cNvSpPr>
                <a:spLocks/>
              </p:cNvSpPr>
              <p:nvPr/>
            </p:nvSpPr>
            <p:spPr bwMode="auto">
              <a:xfrm>
                <a:off x="3528" y="9412"/>
                <a:ext cx="3854" cy="1642"/>
              </a:xfrm>
              <a:custGeom>
                <a:avLst/>
                <a:gdLst/>
                <a:ahLst/>
                <a:cxnLst>
                  <a:cxn ang="0">
                    <a:pos x="3732" y="38"/>
                  </a:cxn>
                  <a:cxn ang="0">
                    <a:pos x="1134" y="1594"/>
                  </a:cxn>
                  <a:cxn ang="0">
                    <a:pos x="1147" y="1612"/>
                  </a:cxn>
                  <a:cxn ang="0">
                    <a:pos x="3732" y="38"/>
                  </a:cxn>
                </a:cxnLst>
                <a:rect l="0" t="0" r="r" b="b"/>
                <a:pathLst>
                  <a:path w="3854" h="1642">
                    <a:moveTo>
                      <a:pt x="3732" y="38"/>
                    </a:moveTo>
                    <a:lnTo>
                      <a:pt x="1134" y="1594"/>
                    </a:lnTo>
                    <a:lnTo>
                      <a:pt x="1147" y="1612"/>
                    </a:lnTo>
                    <a:lnTo>
                      <a:pt x="3732" y="38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1" name="Freeform 97"/>
              <p:cNvSpPr>
                <a:spLocks/>
              </p:cNvSpPr>
              <p:nvPr/>
            </p:nvSpPr>
            <p:spPr bwMode="auto">
              <a:xfrm>
                <a:off x="3528" y="9412"/>
                <a:ext cx="3854" cy="1642"/>
              </a:xfrm>
              <a:custGeom>
                <a:avLst/>
                <a:gdLst/>
                <a:ahLst/>
                <a:cxnLst>
                  <a:cxn ang="0">
                    <a:pos x="26" y="38"/>
                  </a:cxn>
                  <a:cxn ang="0">
                    <a:pos x="24" y="36"/>
                  </a:cxn>
                  <a:cxn ang="0">
                    <a:pos x="23" y="38"/>
                  </a:cxn>
                  <a:cxn ang="0">
                    <a:pos x="26" y="38"/>
                  </a:cxn>
                </a:cxnLst>
                <a:rect l="0" t="0" r="r" b="b"/>
                <a:pathLst>
                  <a:path w="3854" h="1642">
                    <a:moveTo>
                      <a:pt x="26" y="38"/>
                    </a:moveTo>
                    <a:lnTo>
                      <a:pt x="24" y="36"/>
                    </a:lnTo>
                    <a:lnTo>
                      <a:pt x="23" y="38"/>
                    </a:lnTo>
                    <a:lnTo>
                      <a:pt x="26" y="38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2" name="Freeform 98"/>
              <p:cNvSpPr>
                <a:spLocks/>
              </p:cNvSpPr>
              <p:nvPr/>
            </p:nvSpPr>
            <p:spPr bwMode="auto">
              <a:xfrm>
                <a:off x="3528" y="9412"/>
                <a:ext cx="3854" cy="1642"/>
              </a:xfrm>
              <a:custGeom>
                <a:avLst/>
                <a:gdLst/>
                <a:ahLst/>
                <a:cxnLst>
                  <a:cxn ang="0">
                    <a:pos x="38" y="9"/>
                  </a:cxn>
                  <a:cxn ang="0">
                    <a:pos x="58" y="38"/>
                  </a:cxn>
                  <a:cxn ang="0">
                    <a:pos x="3732" y="38"/>
                  </a:cxn>
                  <a:cxn ang="0">
                    <a:pos x="3796" y="0"/>
                  </a:cxn>
                  <a:cxn ang="0">
                    <a:pos x="0" y="0"/>
                  </a:cxn>
                  <a:cxn ang="0">
                    <a:pos x="24" y="36"/>
                  </a:cxn>
                  <a:cxn ang="0">
                    <a:pos x="38" y="9"/>
                  </a:cxn>
                </a:cxnLst>
                <a:rect l="0" t="0" r="r" b="b"/>
                <a:pathLst>
                  <a:path w="3854" h="1642">
                    <a:moveTo>
                      <a:pt x="38" y="9"/>
                    </a:moveTo>
                    <a:lnTo>
                      <a:pt x="58" y="38"/>
                    </a:lnTo>
                    <a:lnTo>
                      <a:pt x="3732" y="38"/>
                    </a:lnTo>
                    <a:lnTo>
                      <a:pt x="3796" y="0"/>
                    </a:lnTo>
                    <a:lnTo>
                      <a:pt x="0" y="0"/>
                    </a:lnTo>
                    <a:lnTo>
                      <a:pt x="24" y="36"/>
                    </a:lnTo>
                    <a:lnTo>
                      <a:pt x="38" y="9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3" name="Freeform 99"/>
              <p:cNvSpPr>
                <a:spLocks/>
              </p:cNvSpPr>
              <p:nvPr/>
            </p:nvSpPr>
            <p:spPr bwMode="auto">
              <a:xfrm>
                <a:off x="3528" y="9412"/>
                <a:ext cx="3854" cy="1642"/>
              </a:xfrm>
              <a:custGeom>
                <a:avLst/>
                <a:gdLst/>
                <a:ahLst/>
                <a:cxnLst>
                  <a:cxn ang="0">
                    <a:pos x="1134" y="1594"/>
                  </a:cxn>
                  <a:cxn ang="0">
                    <a:pos x="58" y="38"/>
                  </a:cxn>
                  <a:cxn ang="0">
                    <a:pos x="26" y="38"/>
                  </a:cxn>
                  <a:cxn ang="0">
                    <a:pos x="1127" y="1641"/>
                  </a:cxn>
                  <a:cxn ang="0">
                    <a:pos x="3790" y="38"/>
                  </a:cxn>
                  <a:cxn ang="0">
                    <a:pos x="3732" y="38"/>
                  </a:cxn>
                  <a:cxn ang="0">
                    <a:pos x="1147" y="1612"/>
                  </a:cxn>
                  <a:cxn ang="0">
                    <a:pos x="1127" y="1598"/>
                  </a:cxn>
                  <a:cxn ang="0">
                    <a:pos x="1134" y="1594"/>
                  </a:cxn>
                </a:cxnLst>
                <a:rect l="0" t="0" r="r" b="b"/>
                <a:pathLst>
                  <a:path w="3854" h="1642">
                    <a:moveTo>
                      <a:pt x="1134" y="1594"/>
                    </a:moveTo>
                    <a:lnTo>
                      <a:pt x="58" y="38"/>
                    </a:lnTo>
                    <a:lnTo>
                      <a:pt x="26" y="38"/>
                    </a:lnTo>
                    <a:lnTo>
                      <a:pt x="1127" y="1641"/>
                    </a:lnTo>
                    <a:lnTo>
                      <a:pt x="3790" y="38"/>
                    </a:lnTo>
                    <a:lnTo>
                      <a:pt x="3732" y="38"/>
                    </a:lnTo>
                    <a:lnTo>
                      <a:pt x="1147" y="1612"/>
                    </a:lnTo>
                    <a:lnTo>
                      <a:pt x="1127" y="1598"/>
                    </a:lnTo>
                    <a:lnTo>
                      <a:pt x="1134" y="1594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24" name="Freeform 100"/>
            <p:cNvSpPr>
              <a:spLocks/>
            </p:cNvSpPr>
            <p:nvPr/>
          </p:nvSpPr>
          <p:spPr bwMode="auto">
            <a:xfrm>
              <a:off x="3523" y="9412"/>
              <a:ext cx="3859" cy="1637"/>
            </a:xfrm>
            <a:custGeom>
              <a:avLst/>
              <a:gdLst/>
              <a:ahLst/>
              <a:cxnLst>
                <a:cxn ang="0">
                  <a:pos x="43" y="9"/>
                </a:cxn>
                <a:cxn ang="0">
                  <a:pos x="28" y="38"/>
                </a:cxn>
                <a:cxn ang="0">
                  <a:pos x="3811" y="38"/>
                </a:cxn>
                <a:cxn ang="0">
                  <a:pos x="3801" y="0"/>
                </a:cxn>
                <a:cxn ang="0">
                  <a:pos x="1132" y="1598"/>
                </a:cxn>
                <a:cxn ang="0">
                  <a:pos x="1152" y="1612"/>
                </a:cxn>
                <a:cxn ang="0">
                  <a:pos x="43" y="9"/>
                </a:cxn>
                <a:cxn ang="0">
                  <a:pos x="0" y="0"/>
                </a:cxn>
                <a:cxn ang="0">
                  <a:pos x="1132" y="1636"/>
                </a:cxn>
                <a:cxn ang="0">
                  <a:pos x="3859" y="0"/>
                </a:cxn>
                <a:cxn ang="0">
                  <a:pos x="0" y="0"/>
                </a:cxn>
                <a:cxn ang="0">
                  <a:pos x="43" y="9"/>
                </a:cxn>
              </a:cxnLst>
              <a:rect l="0" t="0" r="r" b="b"/>
              <a:pathLst>
                <a:path w="3859" h="1637">
                  <a:moveTo>
                    <a:pt x="43" y="9"/>
                  </a:moveTo>
                  <a:lnTo>
                    <a:pt x="28" y="38"/>
                  </a:lnTo>
                  <a:lnTo>
                    <a:pt x="3811" y="38"/>
                  </a:lnTo>
                  <a:lnTo>
                    <a:pt x="3801" y="0"/>
                  </a:lnTo>
                  <a:lnTo>
                    <a:pt x="1132" y="1598"/>
                  </a:lnTo>
                  <a:lnTo>
                    <a:pt x="1152" y="1612"/>
                  </a:lnTo>
                  <a:lnTo>
                    <a:pt x="43" y="9"/>
                  </a:lnTo>
                  <a:lnTo>
                    <a:pt x="0" y="0"/>
                  </a:lnTo>
                  <a:lnTo>
                    <a:pt x="1132" y="1636"/>
                  </a:lnTo>
                  <a:lnTo>
                    <a:pt x="3859" y="0"/>
                  </a:lnTo>
                  <a:lnTo>
                    <a:pt x="0" y="0"/>
                  </a:lnTo>
                  <a:lnTo>
                    <a:pt x="43" y="9"/>
                  </a:lnTo>
                </a:path>
              </a:pathLst>
            </a:custGeom>
            <a:noFill/>
            <a:ln w="3048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5" name="Freeform 101"/>
            <p:cNvSpPr>
              <a:spLocks/>
            </p:cNvSpPr>
            <p:nvPr/>
          </p:nvSpPr>
          <p:spPr bwMode="auto">
            <a:xfrm>
              <a:off x="4631" y="9446"/>
              <a:ext cx="44" cy="182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0" y="182"/>
                </a:cxn>
                <a:cxn ang="0">
                  <a:pos x="43" y="182"/>
                </a:cxn>
                <a:cxn ang="0">
                  <a:pos x="24" y="0"/>
                </a:cxn>
              </a:cxnLst>
              <a:rect l="0" t="0" r="r" b="b"/>
              <a:pathLst>
                <a:path w="44" h="182">
                  <a:moveTo>
                    <a:pt x="24" y="0"/>
                  </a:moveTo>
                  <a:lnTo>
                    <a:pt x="0" y="182"/>
                  </a:lnTo>
                  <a:lnTo>
                    <a:pt x="43" y="182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6" name="Freeform 102"/>
            <p:cNvSpPr>
              <a:spLocks/>
            </p:cNvSpPr>
            <p:nvPr/>
          </p:nvSpPr>
          <p:spPr bwMode="auto">
            <a:xfrm>
              <a:off x="4631" y="9446"/>
              <a:ext cx="44" cy="182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0" y="182"/>
                </a:cxn>
                <a:cxn ang="0">
                  <a:pos x="43" y="182"/>
                </a:cxn>
                <a:cxn ang="0">
                  <a:pos x="24" y="0"/>
                </a:cxn>
              </a:cxnLst>
              <a:rect l="0" t="0" r="r" b="b"/>
              <a:pathLst>
                <a:path w="44" h="182">
                  <a:moveTo>
                    <a:pt x="24" y="0"/>
                  </a:moveTo>
                  <a:lnTo>
                    <a:pt x="0" y="182"/>
                  </a:lnTo>
                  <a:lnTo>
                    <a:pt x="43" y="182"/>
                  </a:lnTo>
                  <a:lnTo>
                    <a:pt x="24" y="0"/>
                  </a:lnTo>
                </a:path>
              </a:pathLst>
            </a:custGeom>
            <a:noFill/>
            <a:ln w="3048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" name="Freeform 103"/>
            <p:cNvSpPr>
              <a:spLocks/>
            </p:cNvSpPr>
            <p:nvPr/>
          </p:nvSpPr>
          <p:spPr bwMode="auto">
            <a:xfrm>
              <a:off x="4631" y="10824"/>
              <a:ext cx="44" cy="187"/>
            </a:xfrm>
            <a:custGeom>
              <a:avLst/>
              <a:gdLst/>
              <a:ahLst/>
              <a:cxnLst>
                <a:cxn ang="0">
                  <a:pos x="24" y="187"/>
                </a:cxn>
                <a:cxn ang="0">
                  <a:pos x="24" y="187"/>
                </a:cxn>
                <a:cxn ang="0">
                  <a:pos x="43" y="0"/>
                </a:cxn>
                <a:cxn ang="0">
                  <a:pos x="0" y="0"/>
                </a:cxn>
                <a:cxn ang="0">
                  <a:pos x="24" y="187"/>
                </a:cxn>
              </a:cxnLst>
              <a:rect l="0" t="0" r="r" b="b"/>
              <a:pathLst>
                <a:path w="44" h="187">
                  <a:moveTo>
                    <a:pt x="24" y="187"/>
                  </a:moveTo>
                  <a:lnTo>
                    <a:pt x="24" y="187"/>
                  </a:lnTo>
                  <a:lnTo>
                    <a:pt x="43" y="0"/>
                  </a:lnTo>
                  <a:lnTo>
                    <a:pt x="0" y="0"/>
                  </a:lnTo>
                  <a:lnTo>
                    <a:pt x="24" y="187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8" name="Freeform 104"/>
            <p:cNvSpPr>
              <a:spLocks/>
            </p:cNvSpPr>
            <p:nvPr/>
          </p:nvSpPr>
          <p:spPr bwMode="auto">
            <a:xfrm>
              <a:off x="4631" y="10824"/>
              <a:ext cx="44" cy="187"/>
            </a:xfrm>
            <a:custGeom>
              <a:avLst/>
              <a:gdLst/>
              <a:ahLst/>
              <a:cxnLst>
                <a:cxn ang="0">
                  <a:pos x="24" y="187"/>
                </a:cxn>
                <a:cxn ang="0">
                  <a:pos x="0" y="0"/>
                </a:cxn>
                <a:cxn ang="0">
                  <a:pos x="43" y="0"/>
                </a:cxn>
                <a:cxn ang="0">
                  <a:pos x="24" y="187"/>
                </a:cxn>
              </a:cxnLst>
              <a:rect l="0" t="0" r="r" b="b"/>
              <a:pathLst>
                <a:path w="44" h="187">
                  <a:moveTo>
                    <a:pt x="24" y="187"/>
                  </a:moveTo>
                  <a:lnTo>
                    <a:pt x="0" y="0"/>
                  </a:lnTo>
                  <a:lnTo>
                    <a:pt x="43" y="0"/>
                  </a:lnTo>
                  <a:lnTo>
                    <a:pt x="24" y="187"/>
                  </a:lnTo>
                </a:path>
              </a:pathLst>
            </a:custGeom>
            <a:noFill/>
            <a:ln w="3048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9" name="Freeform 105"/>
            <p:cNvSpPr>
              <a:spLocks/>
            </p:cNvSpPr>
            <p:nvPr/>
          </p:nvSpPr>
          <p:spPr bwMode="auto">
            <a:xfrm>
              <a:off x="3671" y="9436"/>
              <a:ext cx="0" cy="135"/>
            </a:xfrm>
            <a:custGeom>
              <a:avLst/>
              <a:gdLst/>
              <a:ahLst/>
              <a:cxnLst>
                <a:cxn ang="0">
                  <a:pos x="0" y="134"/>
                </a:cxn>
                <a:cxn ang="0">
                  <a:pos x="0" y="0"/>
                </a:cxn>
              </a:cxnLst>
              <a:rect l="0" t="0" r="r" b="b"/>
              <a:pathLst>
                <a:path h="135">
                  <a:moveTo>
                    <a:pt x="0" y="134"/>
                  </a:moveTo>
                  <a:lnTo>
                    <a:pt x="0" y="0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0" name="Freeform 106"/>
            <p:cNvSpPr>
              <a:spLocks/>
            </p:cNvSpPr>
            <p:nvPr/>
          </p:nvSpPr>
          <p:spPr bwMode="auto">
            <a:xfrm>
              <a:off x="3777" y="9446"/>
              <a:ext cx="0" cy="302"/>
            </a:xfrm>
            <a:custGeom>
              <a:avLst/>
              <a:gdLst/>
              <a:ahLst/>
              <a:cxnLst>
                <a:cxn ang="0">
                  <a:pos x="0" y="302"/>
                </a:cxn>
                <a:cxn ang="0">
                  <a:pos x="0" y="0"/>
                </a:cxn>
              </a:cxnLst>
              <a:rect l="0" t="0" r="r" b="b"/>
              <a:pathLst>
                <a:path h="302">
                  <a:moveTo>
                    <a:pt x="0" y="302"/>
                  </a:moveTo>
                  <a:lnTo>
                    <a:pt x="0" y="0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1" name="Freeform 107"/>
            <p:cNvSpPr>
              <a:spLocks/>
            </p:cNvSpPr>
            <p:nvPr/>
          </p:nvSpPr>
          <p:spPr bwMode="auto">
            <a:xfrm>
              <a:off x="3897" y="9436"/>
              <a:ext cx="0" cy="490"/>
            </a:xfrm>
            <a:custGeom>
              <a:avLst/>
              <a:gdLst/>
              <a:ahLst/>
              <a:cxnLst>
                <a:cxn ang="0">
                  <a:pos x="0" y="489"/>
                </a:cxn>
                <a:cxn ang="0">
                  <a:pos x="0" y="0"/>
                </a:cxn>
              </a:cxnLst>
              <a:rect l="0" t="0" r="r" b="b"/>
              <a:pathLst>
                <a:path h="490">
                  <a:moveTo>
                    <a:pt x="0" y="489"/>
                  </a:moveTo>
                  <a:lnTo>
                    <a:pt x="0" y="0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2" name="Freeform 108"/>
            <p:cNvSpPr>
              <a:spLocks/>
            </p:cNvSpPr>
            <p:nvPr/>
          </p:nvSpPr>
          <p:spPr bwMode="auto">
            <a:xfrm>
              <a:off x="4012" y="9436"/>
              <a:ext cx="0" cy="648"/>
            </a:xfrm>
            <a:custGeom>
              <a:avLst/>
              <a:gdLst/>
              <a:ahLst/>
              <a:cxnLst>
                <a:cxn ang="0">
                  <a:pos x="0" y="648"/>
                </a:cxn>
                <a:cxn ang="0">
                  <a:pos x="0" y="0"/>
                </a:cxn>
              </a:cxnLst>
              <a:rect l="0" t="0" r="r" b="b"/>
              <a:pathLst>
                <a:path h="648">
                  <a:moveTo>
                    <a:pt x="0" y="648"/>
                  </a:moveTo>
                  <a:lnTo>
                    <a:pt x="0" y="0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3" name="Freeform 109"/>
            <p:cNvSpPr>
              <a:spLocks/>
            </p:cNvSpPr>
            <p:nvPr/>
          </p:nvSpPr>
          <p:spPr bwMode="auto">
            <a:xfrm>
              <a:off x="4132" y="9446"/>
              <a:ext cx="0" cy="811"/>
            </a:xfrm>
            <a:custGeom>
              <a:avLst/>
              <a:gdLst/>
              <a:ahLst/>
              <a:cxnLst>
                <a:cxn ang="0">
                  <a:pos x="0" y="811"/>
                </a:cxn>
                <a:cxn ang="0">
                  <a:pos x="0" y="0"/>
                </a:cxn>
              </a:cxnLst>
              <a:rect l="0" t="0" r="r" b="b"/>
              <a:pathLst>
                <a:path h="811">
                  <a:moveTo>
                    <a:pt x="0" y="811"/>
                  </a:moveTo>
                  <a:lnTo>
                    <a:pt x="0" y="0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4" name="Freeform 110"/>
            <p:cNvSpPr>
              <a:spLocks/>
            </p:cNvSpPr>
            <p:nvPr/>
          </p:nvSpPr>
          <p:spPr bwMode="auto">
            <a:xfrm>
              <a:off x="4238" y="9446"/>
              <a:ext cx="0" cy="989"/>
            </a:xfrm>
            <a:custGeom>
              <a:avLst/>
              <a:gdLst/>
              <a:ahLst/>
              <a:cxnLst>
                <a:cxn ang="0">
                  <a:pos x="0" y="988"/>
                </a:cxn>
                <a:cxn ang="0">
                  <a:pos x="0" y="0"/>
                </a:cxn>
              </a:cxnLst>
              <a:rect l="0" t="0" r="r" b="b"/>
              <a:pathLst>
                <a:path h="989">
                  <a:moveTo>
                    <a:pt x="0" y="988"/>
                  </a:moveTo>
                  <a:lnTo>
                    <a:pt x="0" y="0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5" name="Freeform 111"/>
            <p:cNvSpPr>
              <a:spLocks/>
            </p:cNvSpPr>
            <p:nvPr/>
          </p:nvSpPr>
          <p:spPr bwMode="auto">
            <a:xfrm>
              <a:off x="4363" y="9446"/>
              <a:ext cx="0" cy="44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46"/>
                </a:cxn>
              </a:cxnLst>
              <a:rect l="0" t="0" r="r" b="b"/>
              <a:pathLst>
                <a:path h="446">
                  <a:moveTo>
                    <a:pt x="0" y="0"/>
                  </a:moveTo>
                  <a:lnTo>
                    <a:pt x="0" y="446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6" name="Freeform 112"/>
            <p:cNvSpPr>
              <a:spLocks/>
            </p:cNvSpPr>
            <p:nvPr/>
          </p:nvSpPr>
          <p:spPr bwMode="auto">
            <a:xfrm>
              <a:off x="4363" y="10334"/>
              <a:ext cx="0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44"/>
                </a:cxn>
              </a:cxnLst>
              <a:rect l="0" t="0" r="r" b="b"/>
              <a:pathLst>
                <a:path h="245">
                  <a:moveTo>
                    <a:pt x="0" y="0"/>
                  </a:moveTo>
                  <a:lnTo>
                    <a:pt x="0" y="244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7" name="Freeform 113"/>
            <p:cNvSpPr>
              <a:spLocks/>
            </p:cNvSpPr>
            <p:nvPr/>
          </p:nvSpPr>
          <p:spPr bwMode="auto">
            <a:xfrm>
              <a:off x="4473" y="9451"/>
              <a:ext cx="0" cy="4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41"/>
                </a:cxn>
              </a:cxnLst>
              <a:rect l="0" t="0" r="r" b="b"/>
              <a:pathLst>
                <a:path h="441">
                  <a:moveTo>
                    <a:pt x="0" y="0"/>
                  </a:moveTo>
                  <a:lnTo>
                    <a:pt x="0" y="441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" name="Freeform 114"/>
            <p:cNvSpPr>
              <a:spLocks/>
            </p:cNvSpPr>
            <p:nvPr/>
          </p:nvSpPr>
          <p:spPr bwMode="auto">
            <a:xfrm>
              <a:off x="4473" y="10334"/>
              <a:ext cx="0" cy="4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2"/>
                </a:cxn>
              </a:cxnLst>
              <a:rect l="0" t="0" r="r" b="b"/>
              <a:pathLst>
                <a:path h="422">
                  <a:moveTo>
                    <a:pt x="0" y="0"/>
                  </a:moveTo>
                  <a:lnTo>
                    <a:pt x="0" y="422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9" name="Freeform 115"/>
            <p:cNvSpPr>
              <a:spLocks/>
            </p:cNvSpPr>
            <p:nvPr/>
          </p:nvSpPr>
          <p:spPr bwMode="auto">
            <a:xfrm>
              <a:off x="4579" y="9446"/>
              <a:ext cx="0" cy="44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46"/>
                </a:cxn>
              </a:cxnLst>
              <a:rect l="0" t="0" r="r" b="b"/>
              <a:pathLst>
                <a:path h="446">
                  <a:moveTo>
                    <a:pt x="0" y="0"/>
                  </a:moveTo>
                  <a:lnTo>
                    <a:pt x="0" y="446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0" name="Freeform 116"/>
            <p:cNvSpPr>
              <a:spLocks/>
            </p:cNvSpPr>
            <p:nvPr/>
          </p:nvSpPr>
          <p:spPr bwMode="auto">
            <a:xfrm>
              <a:off x="4579" y="10334"/>
              <a:ext cx="0" cy="58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80"/>
                </a:cxn>
              </a:cxnLst>
              <a:rect l="0" t="0" r="r" b="b"/>
              <a:pathLst>
                <a:path h="581">
                  <a:moveTo>
                    <a:pt x="0" y="0"/>
                  </a:moveTo>
                  <a:lnTo>
                    <a:pt x="0" y="580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1" name="Freeform 117"/>
            <p:cNvSpPr>
              <a:spLocks/>
            </p:cNvSpPr>
            <p:nvPr/>
          </p:nvSpPr>
          <p:spPr bwMode="auto">
            <a:xfrm>
              <a:off x="4699" y="9436"/>
              <a:ext cx="0" cy="1565"/>
            </a:xfrm>
            <a:custGeom>
              <a:avLst/>
              <a:gdLst/>
              <a:ahLst/>
              <a:cxnLst>
                <a:cxn ang="0">
                  <a:pos x="0" y="1564"/>
                </a:cxn>
                <a:cxn ang="0">
                  <a:pos x="0" y="0"/>
                </a:cxn>
              </a:cxnLst>
              <a:rect l="0" t="0" r="r" b="b"/>
              <a:pathLst>
                <a:path h="1565">
                  <a:moveTo>
                    <a:pt x="0" y="1564"/>
                  </a:moveTo>
                  <a:lnTo>
                    <a:pt x="0" y="0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2" name="Freeform 118"/>
            <p:cNvSpPr>
              <a:spLocks/>
            </p:cNvSpPr>
            <p:nvPr/>
          </p:nvSpPr>
          <p:spPr bwMode="auto">
            <a:xfrm>
              <a:off x="4814" y="9422"/>
              <a:ext cx="0" cy="1521"/>
            </a:xfrm>
            <a:custGeom>
              <a:avLst/>
              <a:gdLst/>
              <a:ahLst/>
              <a:cxnLst>
                <a:cxn ang="0">
                  <a:pos x="0" y="1521"/>
                </a:cxn>
                <a:cxn ang="0">
                  <a:pos x="0" y="0"/>
                </a:cxn>
              </a:cxnLst>
              <a:rect l="0" t="0" r="r" b="b"/>
              <a:pathLst>
                <a:path h="1521">
                  <a:moveTo>
                    <a:pt x="0" y="1521"/>
                  </a:moveTo>
                  <a:lnTo>
                    <a:pt x="0" y="0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3" name="Freeform 119"/>
            <p:cNvSpPr>
              <a:spLocks/>
            </p:cNvSpPr>
            <p:nvPr/>
          </p:nvSpPr>
          <p:spPr bwMode="auto">
            <a:xfrm>
              <a:off x="4929" y="9436"/>
              <a:ext cx="0" cy="1450"/>
            </a:xfrm>
            <a:custGeom>
              <a:avLst/>
              <a:gdLst/>
              <a:ahLst/>
              <a:cxnLst>
                <a:cxn ang="0">
                  <a:pos x="0" y="1449"/>
                </a:cxn>
                <a:cxn ang="0">
                  <a:pos x="0" y="0"/>
                </a:cxn>
              </a:cxnLst>
              <a:rect l="0" t="0" r="r" b="b"/>
              <a:pathLst>
                <a:path h="1450">
                  <a:moveTo>
                    <a:pt x="0" y="1449"/>
                  </a:moveTo>
                  <a:lnTo>
                    <a:pt x="0" y="0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4" name="Freeform 120"/>
            <p:cNvSpPr>
              <a:spLocks/>
            </p:cNvSpPr>
            <p:nvPr/>
          </p:nvSpPr>
          <p:spPr bwMode="auto">
            <a:xfrm>
              <a:off x="5035" y="9436"/>
              <a:ext cx="0" cy="1373"/>
            </a:xfrm>
            <a:custGeom>
              <a:avLst/>
              <a:gdLst/>
              <a:ahLst/>
              <a:cxnLst>
                <a:cxn ang="0">
                  <a:pos x="0" y="1372"/>
                </a:cxn>
                <a:cxn ang="0">
                  <a:pos x="0" y="0"/>
                </a:cxn>
              </a:cxnLst>
              <a:rect l="0" t="0" r="r" b="b"/>
              <a:pathLst>
                <a:path h="1373">
                  <a:moveTo>
                    <a:pt x="0" y="1372"/>
                  </a:moveTo>
                  <a:lnTo>
                    <a:pt x="0" y="0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5" name="Freeform 121"/>
            <p:cNvSpPr>
              <a:spLocks/>
            </p:cNvSpPr>
            <p:nvPr/>
          </p:nvSpPr>
          <p:spPr bwMode="auto">
            <a:xfrm>
              <a:off x="5155" y="9446"/>
              <a:ext cx="0" cy="1286"/>
            </a:xfrm>
            <a:custGeom>
              <a:avLst/>
              <a:gdLst/>
              <a:ahLst/>
              <a:cxnLst>
                <a:cxn ang="0">
                  <a:pos x="0" y="1286"/>
                </a:cxn>
                <a:cxn ang="0">
                  <a:pos x="0" y="0"/>
                </a:cxn>
              </a:cxnLst>
              <a:rect l="0" t="0" r="r" b="b"/>
              <a:pathLst>
                <a:path h="1286">
                  <a:moveTo>
                    <a:pt x="0" y="1286"/>
                  </a:moveTo>
                  <a:lnTo>
                    <a:pt x="0" y="0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6" name="Freeform 122"/>
            <p:cNvSpPr>
              <a:spLocks/>
            </p:cNvSpPr>
            <p:nvPr/>
          </p:nvSpPr>
          <p:spPr bwMode="auto">
            <a:xfrm>
              <a:off x="5275" y="9446"/>
              <a:ext cx="0" cy="1224"/>
            </a:xfrm>
            <a:custGeom>
              <a:avLst/>
              <a:gdLst/>
              <a:ahLst/>
              <a:cxnLst>
                <a:cxn ang="0">
                  <a:pos x="0" y="1224"/>
                </a:cxn>
                <a:cxn ang="0">
                  <a:pos x="0" y="0"/>
                </a:cxn>
              </a:cxnLst>
              <a:rect l="0" t="0" r="r" b="b"/>
              <a:pathLst>
                <a:path h="1224">
                  <a:moveTo>
                    <a:pt x="0" y="1224"/>
                  </a:moveTo>
                  <a:lnTo>
                    <a:pt x="0" y="0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" name="Freeform 123"/>
            <p:cNvSpPr>
              <a:spLocks/>
            </p:cNvSpPr>
            <p:nvPr/>
          </p:nvSpPr>
          <p:spPr bwMode="auto">
            <a:xfrm>
              <a:off x="5380" y="9446"/>
              <a:ext cx="0" cy="1142"/>
            </a:xfrm>
            <a:custGeom>
              <a:avLst/>
              <a:gdLst/>
              <a:ahLst/>
              <a:cxnLst>
                <a:cxn ang="0">
                  <a:pos x="0" y="1142"/>
                </a:cxn>
                <a:cxn ang="0">
                  <a:pos x="0" y="0"/>
                </a:cxn>
              </a:cxnLst>
              <a:rect l="0" t="0" r="r" b="b"/>
              <a:pathLst>
                <a:path h="1142">
                  <a:moveTo>
                    <a:pt x="0" y="1142"/>
                  </a:moveTo>
                  <a:lnTo>
                    <a:pt x="0" y="0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" name="Freeform 124"/>
            <p:cNvSpPr>
              <a:spLocks/>
            </p:cNvSpPr>
            <p:nvPr/>
          </p:nvSpPr>
          <p:spPr bwMode="auto">
            <a:xfrm>
              <a:off x="5496" y="9422"/>
              <a:ext cx="0" cy="1099"/>
            </a:xfrm>
            <a:custGeom>
              <a:avLst/>
              <a:gdLst/>
              <a:ahLst/>
              <a:cxnLst>
                <a:cxn ang="0">
                  <a:pos x="0" y="1099"/>
                </a:cxn>
                <a:cxn ang="0">
                  <a:pos x="0" y="0"/>
                </a:cxn>
              </a:cxnLst>
              <a:rect l="0" t="0" r="r" b="b"/>
              <a:pathLst>
                <a:path h="1099">
                  <a:moveTo>
                    <a:pt x="0" y="1099"/>
                  </a:moveTo>
                  <a:lnTo>
                    <a:pt x="0" y="0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9" name="Freeform 125"/>
            <p:cNvSpPr>
              <a:spLocks/>
            </p:cNvSpPr>
            <p:nvPr/>
          </p:nvSpPr>
          <p:spPr bwMode="auto">
            <a:xfrm>
              <a:off x="5611" y="9436"/>
              <a:ext cx="0" cy="1028"/>
            </a:xfrm>
            <a:custGeom>
              <a:avLst/>
              <a:gdLst/>
              <a:ahLst/>
              <a:cxnLst>
                <a:cxn ang="0">
                  <a:pos x="0" y="1027"/>
                </a:cxn>
                <a:cxn ang="0">
                  <a:pos x="0" y="0"/>
                </a:cxn>
              </a:cxnLst>
              <a:rect l="0" t="0" r="r" b="b"/>
              <a:pathLst>
                <a:path h="1028">
                  <a:moveTo>
                    <a:pt x="0" y="1027"/>
                  </a:moveTo>
                  <a:lnTo>
                    <a:pt x="0" y="0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0" name="Freeform 126"/>
            <p:cNvSpPr>
              <a:spLocks/>
            </p:cNvSpPr>
            <p:nvPr/>
          </p:nvSpPr>
          <p:spPr bwMode="auto">
            <a:xfrm>
              <a:off x="5731" y="9446"/>
              <a:ext cx="0" cy="960"/>
            </a:xfrm>
            <a:custGeom>
              <a:avLst/>
              <a:gdLst/>
              <a:ahLst/>
              <a:cxnLst>
                <a:cxn ang="0">
                  <a:pos x="0" y="960"/>
                </a:cxn>
                <a:cxn ang="0">
                  <a:pos x="0" y="0"/>
                </a:cxn>
              </a:cxnLst>
              <a:rect l="0" t="0" r="r" b="b"/>
              <a:pathLst>
                <a:path h="960">
                  <a:moveTo>
                    <a:pt x="0" y="960"/>
                  </a:moveTo>
                  <a:lnTo>
                    <a:pt x="0" y="0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1" name="Freeform 127"/>
            <p:cNvSpPr>
              <a:spLocks/>
            </p:cNvSpPr>
            <p:nvPr/>
          </p:nvSpPr>
          <p:spPr bwMode="auto">
            <a:xfrm>
              <a:off x="5831" y="9451"/>
              <a:ext cx="0" cy="883"/>
            </a:xfrm>
            <a:custGeom>
              <a:avLst/>
              <a:gdLst/>
              <a:ahLst/>
              <a:cxnLst>
                <a:cxn ang="0">
                  <a:pos x="0" y="883"/>
                </a:cxn>
                <a:cxn ang="0">
                  <a:pos x="0" y="0"/>
                </a:cxn>
              </a:cxnLst>
              <a:rect l="0" t="0" r="r" b="b"/>
              <a:pathLst>
                <a:path h="883">
                  <a:moveTo>
                    <a:pt x="0" y="883"/>
                  </a:moveTo>
                  <a:lnTo>
                    <a:pt x="0" y="0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2" name="Freeform 128"/>
            <p:cNvSpPr>
              <a:spLocks/>
            </p:cNvSpPr>
            <p:nvPr/>
          </p:nvSpPr>
          <p:spPr bwMode="auto">
            <a:xfrm>
              <a:off x="5956" y="9446"/>
              <a:ext cx="0" cy="811"/>
            </a:xfrm>
            <a:custGeom>
              <a:avLst/>
              <a:gdLst/>
              <a:ahLst/>
              <a:cxnLst>
                <a:cxn ang="0">
                  <a:pos x="0" y="811"/>
                </a:cxn>
                <a:cxn ang="0">
                  <a:pos x="0" y="0"/>
                </a:cxn>
              </a:cxnLst>
              <a:rect l="0" t="0" r="r" b="b"/>
              <a:pathLst>
                <a:path h="811">
                  <a:moveTo>
                    <a:pt x="0" y="811"/>
                  </a:moveTo>
                  <a:lnTo>
                    <a:pt x="0" y="0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3" name="Freeform 129"/>
            <p:cNvSpPr>
              <a:spLocks/>
            </p:cNvSpPr>
            <p:nvPr/>
          </p:nvSpPr>
          <p:spPr bwMode="auto">
            <a:xfrm>
              <a:off x="6067" y="9436"/>
              <a:ext cx="0" cy="764"/>
            </a:xfrm>
            <a:custGeom>
              <a:avLst/>
              <a:gdLst/>
              <a:ahLst/>
              <a:cxnLst>
                <a:cxn ang="0">
                  <a:pos x="0" y="763"/>
                </a:cxn>
                <a:cxn ang="0">
                  <a:pos x="0" y="0"/>
                </a:cxn>
              </a:cxnLst>
              <a:rect l="0" t="0" r="r" b="b"/>
              <a:pathLst>
                <a:path h="764">
                  <a:moveTo>
                    <a:pt x="0" y="763"/>
                  </a:moveTo>
                  <a:lnTo>
                    <a:pt x="0" y="0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" name="Freeform 130"/>
            <p:cNvSpPr>
              <a:spLocks/>
            </p:cNvSpPr>
            <p:nvPr/>
          </p:nvSpPr>
          <p:spPr bwMode="auto">
            <a:xfrm>
              <a:off x="6177" y="9436"/>
              <a:ext cx="0" cy="692"/>
            </a:xfrm>
            <a:custGeom>
              <a:avLst/>
              <a:gdLst/>
              <a:ahLst/>
              <a:cxnLst>
                <a:cxn ang="0">
                  <a:pos x="0" y="691"/>
                </a:cxn>
                <a:cxn ang="0">
                  <a:pos x="0" y="0"/>
                </a:cxn>
              </a:cxnLst>
              <a:rect l="0" t="0" r="r" b="b"/>
              <a:pathLst>
                <a:path h="692">
                  <a:moveTo>
                    <a:pt x="0" y="691"/>
                  </a:moveTo>
                  <a:lnTo>
                    <a:pt x="0" y="0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5" name="Freeform 131"/>
            <p:cNvSpPr>
              <a:spLocks/>
            </p:cNvSpPr>
            <p:nvPr/>
          </p:nvSpPr>
          <p:spPr bwMode="auto">
            <a:xfrm>
              <a:off x="6297" y="9446"/>
              <a:ext cx="0" cy="605"/>
            </a:xfrm>
            <a:custGeom>
              <a:avLst/>
              <a:gdLst/>
              <a:ahLst/>
              <a:cxnLst>
                <a:cxn ang="0">
                  <a:pos x="0" y="604"/>
                </a:cxn>
                <a:cxn ang="0">
                  <a:pos x="0" y="0"/>
                </a:cxn>
              </a:cxnLst>
              <a:rect l="0" t="0" r="r" b="b"/>
              <a:pathLst>
                <a:path h="605">
                  <a:moveTo>
                    <a:pt x="0" y="604"/>
                  </a:moveTo>
                  <a:lnTo>
                    <a:pt x="0" y="0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6" name="Freeform 132"/>
            <p:cNvSpPr>
              <a:spLocks/>
            </p:cNvSpPr>
            <p:nvPr/>
          </p:nvSpPr>
          <p:spPr bwMode="auto">
            <a:xfrm>
              <a:off x="6412" y="9436"/>
              <a:ext cx="0" cy="548"/>
            </a:xfrm>
            <a:custGeom>
              <a:avLst/>
              <a:gdLst/>
              <a:ahLst/>
              <a:cxnLst>
                <a:cxn ang="0">
                  <a:pos x="0" y="547"/>
                </a:cxn>
                <a:cxn ang="0">
                  <a:pos x="0" y="0"/>
                </a:cxn>
              </a:cxnLst>
              <a:rect l="0" t="0" r="r" b="b"/>
              <a:pathLst>
                <a:path h="548">
                  <a:moveTo>
                    <a:pt x="0" y="547"/>
                  </a:moveTo>
                  <a:lnTo>
                    <a:pt x="0" y="0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7" name="Freeform 133"/>
            <p:cNvSpPr>
              <a:spLocks/>
            </p:cNvSpPr>
            <p:nvPr/>
          </p:nvSpPr>
          <p:spPr bwMode="auto">
            <a:xfrm>
              <a:off x="6523" y="9446"/>
              <a:ext cx="0" cy="470"/>
            </a:xfrm>
            <a:custGeom>
              <a:avLst/>
              <a:gdLst/>
              <a:ahLst/>
              <a:cxnLst>
                <a:cxn ang="0">
                  <a:pos x="0" y="470"/>
                </a:cxn>
                <a:cxn ang="0">
                  <a:pos x="0" y="0"/>
                </a:cxn>
              </a:cxnLst>
              <a:rect l="0" t="0" r="r" b="b"/>
              <a:pathLst>
                <a:path h="470">
                  <a:moveTo>
                    <a:pt x="0" y="470"/>
                  </a:moveTo>
                  <a:lnTo>
                    <a:pt x="0" y="0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" name="Freeform 134"/>
            <p:cNvSpPr>
              <a:spLocks/>
            </p:cNvSpPr>
            <p:nvPr/>
          </p:nvSpPr>
          <p:spPr bwMode="auto">
            <a:xfrm>
              <a:off x="6638" y="9436"/>
              <a:ext cx="0" cy="413"/>
            </a:xfrm>
            <a:custGeom>
              <a:avLst/>
              <a:gdLst/>
              <a:ahLst/>
              <a:cxnLst>
                <a:cxn ang="0">
                  <a:pos x="0" y="412"/>
                </a:cxn>
                <a:cxn ang="0">
                  <a:pos x="0" y="0"/>
                </a:cxn>
              </a:cxnLst>
              <a:rect l="0" t="0" r="r" b="b"/>
              <a:pathLst>
                <a:path h="413">
                  <a:moveTo>
                    <a:pt x="0" y="412"/>
                  </a:moveTo>
                  <a:lnTo>
                    <a:pt x="0" y="0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9" name="Freeform 135"/>
            <p:cNvSpPr>
              <a:spLocks/>
            </p:cNvSpPr>
            <p:nvPr/>
          </p:nvSpPr>
          <p:spPr bwMode="auto">
            <a:xfrm>
              <a:off x="6743" y="9451"/>
              <a:ext cx="0" cy="336"/>
            </a:xfrm>
            <a:custGeom>
              <a:avLst/>
              <a:gdLst/>
              <a:ahLst/>
              <a:cxnLst>
                <a:cxn ang="0">
                  <a:pos x="0" y="335"/>
                </a:cxn>
                <a:cxn ang="0">
                  <a:pos x="0" y="0"/>
                </a:cxn>
              </a:cxnLst>
              <a:rect l="0" t="0" r="r" b="b"/>
              <a:pathLst>
                <a:path h="336">
                  <a:moveTo>
                    <a:pt x="0" y="335"/>
                  </a:moveTo>
                  <a:lnTo>
                    <a:pt x="0" y="0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0" name="Freeform 136"/>
            <p:cNvSpPr>
              <a:spLocks/>
            </p:cNvSpPr>
            <p:nvPr/>
          </p:nvSpPr>
          <p:spPr bwMode="auto">
            <a:xfrm>
              <a:off x="6863" y="9436"/>
              <a:ext cx="0" cy="293"/>
            </a:xfrm>
            <a:custGeom>
              <a:avLst/>
              <a:gdLst/>
              <a:ahLst/>
              <a:cxnLst>
                <a:cxn ang="0">
                  <a:pos x="0" y="292"/>
                </a:cxn>
                <a:cxn ang="0">
                  <a:pos x="0" y="0"/>
                </a:cxn>
              </a:cxnLst>
              <a:rect l="0" t="0" r="r" b="b"/>
              <a:pathLst>
                <a:path h="293">
                  <a:moveTo>
                    <a:pt x="0" y="292"/>
                  </a:moveTo>
                  <a:lnTo>
                    <a:pt x="0" y="0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1" name="Freeform 137"/>
            <p:cNvSpPr>
              <a:spLocks/>
            </p:cNvSpPr>
            <p:nvPr/>
          </p:nvSpPr>
          <p:spPr bwMode="auto">
            <a:xfrm>
              <a:off x="6979" y="9451"/>
              <a:ext cx="0" cy="187"/>
            </a:xfrm>
            <a:custGeom>
              <a:avLst/>
              <a:gdLst/>
              <a:ahLst/>
              <a:cxnLst>
                <a:cxn ang="0">
                  <a:pos x="0" y="187"/>
                </a:cxn>
                <a:cxn ang="0">
                  <a:pos x="0" y="0"/>
                </a:cxn>
              </a:cxnLst>
              <a:rect l="0" t="0" r="r" b="b"/>
              <a:pathLst>
                <a:path h="187">
                  <a:moveTo>
                    <a:pt x="0" y="187"/>
                  </a:moveTo>
                  <a:lnTo>
                    <a:pt x="0" y="0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2" name="Freeform 138"/>
            <p:cNvSpPr>
              <a:spLocks/>
            </p:cNvSpPr>
            <p:nvPr/>
          </p:nvSpPr>
          <p:spPr bwMode="auto">
            <a:xfrm>
              <a:off x="7099" y="9446"/>
              <a:ext cx="0" cy="125"/>
            </a:xfrm>
            <a:custGeom>
              <a:avLst/>
              <a:gdLst/>
              <a:ahLst/>
              <a:cxnLst>
                <a:cxn ang="0">
                  <a:pos x="0" y="124"/>
                </a:cxn>
                <a:cxn ang="0">
                  <a:pos x="0" y="0"/>
                </a:cxn>
              </a:cxnLst>
              <a:rect l="0" t="0" r="r" b="b"/>
              <a:pathLst>
                <a:path h="125">
                  <a:moveTo>
                    <a:pt x="0" y="124"/>
                  </a:moveTo>
                  <a:lnTo>
                    <a:pt x="0" y="0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3" name="Freeform 139"/>
            <p:cNvSpPr>
              <a:spLocks/>
            </p:cNvSpPr>
            <p:nvPr/>
          </p:nvSpPr>
          <p:spPr bwMode="auto">
            <a:xfrm>
              <a:off x="7204" y="9436"/>
              <a:ext cx="0" cy="77"/>
            </a:xfrm>
            <a:custGeom>
              <a:avLst/>
              <a:gdLst/>
              <a:ahLst/>
              <a:cxnLst>
                <a:cxn ang="0">
                  <a:pos x="0" y="76"/>
                </a:cxn>
                <a:cxn ang="0">
                  <a:pos x="0" y="0"/>
                </a:cxn>
              </a:cxnLst>
              <a:rect l="0" t="0" r="r" b="b"/>
              <a:pathLst>
                <a:path h="77">
                  <a:moveTo>
                    <a:pt x="0" y="76"/>
                  </a:moveTo>
                  <a:lnTo>
                    <a:pt x="0" y="0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4" name="Rectangle 140"/>
            <p:cNvSpPr>
              <a:spLocks/>
            </p:cNvSpPr>
            <p:nvPr/>
          </p:nvSpPr>
          <p:spPr bwMode="auto">
            <a:xfrm>
              <a:off x="4228" y="9892"/>
              <a:ext cx="369" cy="44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5" name="Freeform 141"/>
            <p:cNvSpPr>
              <a:spLocks/>
            </p:cNvSpPr>
            <p:nvPr/>
          </p:nvSpPr>
          <p:spPr bwMode="auto">
            <a:xfrm>
              <a:off x="4276" y="9926"/>
              <a:ext cx="245" cy="341"/>
            </a:xfrm>
            <a:custGeom>
              <a:avLst/>
              <a:gdLst/>
              <a:ahLst/>
              <a:cxnLst>
                <a:cxn ang="0">
                  <a:pos x="235" y="172"/>
                </a:cxn>
                <a:cxn ang="0">
                  <a:pos x="244" y="76"/>
                </a:cxn>
                <a:cxn ang="0">
                  <a:pos x="235" y="76"/>
                </a:cxn>
                <a:cxn ang="0">
                  <a:pos x="235" y="86"/>
                </a:cxn>
                <a:cxn ang="0">
                  <a:pos x="225" y="96"/>
                </a:cxn>
                <a:cxn ang="0">
                  <a:pos x="196" y="96"/>
                </a:cxn>
                <a:cxn ang="0">
                  <a:pos x="57" y="48"/>
                </a:cxn>
                <a:cxn ang="0">
                  <a:pos x="43" y="38"/>
                </a:cxn>
                <a:cxn ang="0">
                  <a:pos x="28" y="38"/>
                </a:cxn>
                <a:cxn ang="0">
                  <a:pos x="28" y="24"/>
                </a:cxn>
                <a:cxn ang="0">
                  <a:pos x="19" y="24"/>
                </a:cxn>
                <a:cxn ang="0">
                  <a:pos x="19" y="0"/>
                </a:cxn>
                <a:cxn ang="0">
                  <a:pos x="9" y="0"/>
                </a:cxn>
                <a:cxn ang="0">
                  <a:pos x="9" y="57"/>
                </a:cxn>
                <a:cxn ang="0">
                  <a:pos x="187" y="201"/>
                </a:cxn>
                <a:cxn ang="0">
                  <a:pos x="0" y="216"/>
                </a:cxn>
                <a:cxn ang="0">
                  <a:pos x="0" y="273"/>
                </a:cxn>
                <a:cxn ang="0">
                  <a:pos x="9" y="273"/>
                </a:cxn>
                <a:cxn ang="0">
                  <a:pos x="9" y="244"/>
                </a:cxn>
                <a:cxn ang="0">
                  <a:pos x="19" y="244"/>
                </a:cxn>
                <a:cxn ang="0">
                  <a:pos x="187" y="302"/>
                </a:cxn>
                <a:cxn ang="0">
                  <a:pos x="201" y="312"/>
                </a:cxn>
                <a:cxn ang="0">
                  <a:pos x="211" y="312"/>
                </a:cxn>
                <a:cxn ang="0">
                  <a:pos x="211" y="340"/>
                </a:cxn>
                <a:cxn ang="0">
                  <a:pos x="225" y="340"/>
                </a:cxn>
                <a:cxn ang="0">
                  <a:pos x="225" y="283"/>
                </a:cxn>
                <a:cxn ang="0">
                  <a:pos x="211" y="292"/>
                </a:cxn>
                <a:cxn ang="0">
                  <a:pos x="196" y="292"/>
                </a:cxn>
                <a:cxn ang="0">
                  <a:pos x="187" y="283"/>
                </a:cxn>
                <a:cxn ang="0">
                  <a:pos x="47" y="235"/>
                </a:cxn>
                <a:cxn ang="0">
                  <a:pos x="235" y="225"/>
                </a:cxn>
                <a:cxn ang="0">
                  <a:pos x="47" y="76"/>
                </a:cxn>
                <a:cxn ang="0">
                  <a:pos x="187" y="124"/>
                </a:cxn>
                <a:cxn ang="0">
                  <a:pos x="201" y="124"/>
                </a:cxn>
                <a:cxn ang="0">
                  <a:pos x="211" y="134"/>
                </a:cxn>
                <a:cxn ang="0">
                  <a:pos x="225" y="134"/>
                </a:cxn>
                <a:cxn ang="0">
                  <a:pos x="225" y="163"/>
                </a:cxn>
                <a:cxn ang="0">
                  <a:pos x="235" y="172"/>
                </a:cxn>
              </a:cxnLst>
              <a:rect l="0" t="0" r="r" b="b"/>
              <a:pathLst>
                <a:path w="245" h="341">
                  <a:moveTo>
                    <a:pt x="235" y="172"/>
                  </a:moveTo>
                  <a:lnTo>
                    <a:pt x="244" y="76"/>
                  </a:lnTo>
                  <a:lnTo>
                    <a:pt x="235" y="76"/>
                  </a:lnTo>
                  <a:lnTo>
                    <a:pt x="235" y="86"/>
                  </a:lnTo>
                  <a:lnTo>
                    <a:pt x="225" y="96"/>
                  </a:lnTo>
                  <a:lnTo>
                    <a:pt x="196" y="96"/>
                  </a:lnTo>
                  <a:lnTo>
                    <a:pt x="57" y="48"/>
                  </a:lnTo>
                  <a:lnTo>
                    <a:pt x="43" y="38"/>
                  </a:lnTo>
                  <a:lnTo>
                    <a:pt x="28" y="38"/>
                  </a:lnTo>
                  <a:lnTo>
                    <a:pt x="28" y="24"/>
                  </a:lnTo>
                  <a:lnTo>
                    <a:pt x="19" y="24"/>
                  </a:lnTo>
                  <a:lnTo>
                    <a:pt x="19" y="0"/>
                  </a:lnTo>
                  <a:lnTo>
                    <a:pt x="9" y="0"/>
                  </a:lnTo>
                  <a:lnTo>
                    <a:pt x="9" y="57"/>
                  </a:lnTo>
                  <a:lnTo>
                    <a:pt x="187" y="201"/>
                  </a:lnTo>
                  <a:lnTo>
                    <a:pt x="0" y="216"/>
                  </a:lnTo>
                  <a:lnTo>
                    <a:pt x="0" y="273"/>
                  </a:lnTo>
                  <a:lnTo>
                    <a:pt x="9" y="273"/>
                  </a:lnTo>
                  <a:lnTo>
                    <a:pt x="9" y="244"/>
                  </a:lnTo>
                  <a:lnTo>
                    <a:pt x="19" y="244"/>
                  </a:lnTo>
                  <a:lnTo>
                    <a:pt x="187" y="302"/>
                  </a:lnTo>
                  <a:lnTo>
                    <a:pt x="201" y="312"/>
                  </a:lnTo>
                  <a:lnTo>
                    <a:pt x="211" y="312"/>
                  </a:lnTo>
                  <a:lnTo>
                    <a:pt x="211" y="340"/>
                  </a:lnTo>
                  <a:lnTo>
                    <a:pt x="225" y="340"/>
                  </a:lnTo>
                  <a:lnTo>
                    <a:pt x="225" y="283"/>
                  </a:lnTo>
                  <a:lnTo>
                    <a:pt x="211" y="292"/>
                  </a:lnTo>
                  <a:lnTo>
                    <a:pt x="196" y="292"/>
                  </a:lnTo>
                  <a:lnTo>
                    <a:pt x="187" y="283"/>
                  </a:lnTo>
                  <a:lnTo>
                    <a:pt x="47" y="235"/>
                  </a:lnTo>
                  <a:lnTo>
                    <a:pt x="235" y="225"/>
                  </a:lnTo>
                  <a:lnTo>
                    <a:pt x="47" y="76"/>
                  </a:lnTo>
                  <a:lnTo>
                    <a:pt x="187" y="124"/>
                  </a:lnTo>
                  <a:lnTo>
                    <a:pt x="201" y="124"/>
                  </a:lnTo>
                  <a:lnTo>
                    <a:pt x="211" y="134"/>
                  </a:lnTo>
                  <a:lnTo>
                    <a:pt x="225" y="134"/>
                  </a:lnTo>
                  <a:lnTo>
                    <a:pt x="225" y="163"/>
                  </a:lnTo>
                  <a:lnTo>
                    <a:pt x="235" y="172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6" name="Freeform 142"/>
            <p:cNvSpPr>
              <a:spLocks/>
            </p:cNvSpPr>
            <p:nvPr/>
          </p:nvSpPr>
          <p:spPr bwMode="auto">
            <a:xfrm>
              <a:off x="4276" y="9926"/>
              <a:ext cx="245" cy="341"/>
            </a:xfrm>
            <a:custGeom>
              <a:avLst/>
              <a:gdLst/>
              <a:ahLst/>
              <a:cxnLst>
                <a:cxn ang="0">
                  <a:pos x="0" y="216"/>
                </a:cxn>
                <a:cxn ang="0">
                  <a:pos x="187" y="201"/>
                </a:cxn>
                <a:cxn ang="0">
                  <a:pos x="9" y="57"/>
                </a:cxn>
                <a:cxn ang="0">
                  <a:pos x="9" y="0"/>
                </a:cxn>
                <a:cxn ang="0">
                  <a:pos x="19" y="0"/>
                </a:cxn>
                <a:cxn ang="0">
                  <a:pos x="19" y="14"/>
                </a:cxn>
                <a:cxn ang="0">
                  <a:pos x="19" y="24"/>
                </a:cxn>
                <a:cxn ang="0">
                  <a:pos x="28" y="24"/>
                </a:cxn>
                <a:cxn ang="0">
                  <a:pos x="28" y="38"/>
                </a:cxn>
                <a:cxn ang="0">
                  <a:pos x="43" y="38"/>
                </a:cxn>
                <a:cxn ang="0">
                  <a:pos x="57" y="48"/>
                </a:cxn>
                <a:cxn ang="0">
                  <a:pos x="196" y="96"/>
                </a:cxn>
                <a:cxn ang="0">
                  <a:pos x="201" y="96"/>
                </a:cxn>
                <a:cxn ang="0">
                  <a:pos x="211" y="96"/>
                </a:cxn>
                <a:cxn ang="0">
                  <a:pos x="225" y="96"/>
                </a:cxn>
                <a:cxn ang="0">
                  <a:pos x="235" y="86"/>
                </a:cxn>
                <a:cxn ang="0">
                  <a:pos x="235" y="76"/>
                </a:cxn>
                <a:cxn ang="0">
                  <a:pos x="244" y="76"/>
                </a:cxn>
                <a:cxn ang="0">
                  <a:pos x="235" y="172"/>
                </a:cxn>
                <a:cxn ang="0">
                  <a:pos x="225" y="163"/>
                </a:cxn>
                <a:cxn ang="0">
                  <a:pos x="225" y="158"/>
                </a:cxn>
                <a:cxn ang="0">
                  <a:pos x="225" y="144"/>
                </a:cxn>
                <a:cxn ang="0">
                  <a:pos x="225" y="134"/>
                </a:cxn>
                <a:cxn ang="0">
                  <a:pos x="211" y="134"/>
                </a:cxn>
                <a:cxn ang="0">
                  <a:pos x="201" y="124"/>
                </a:cxn>
                <a:cxn ang="0">
                  <a:pos x="187" y="124"/>
                </a:cxn>
                <a:cxn ang="0">
                  <a:pos x="47" y="76"/>
                </a:cxn>
                <a:cxn ang="0">
                  <a:pos x="235" y="225"/>
                </a:cxn>
                <a:cxn ang="0">
                  <a:pos x="47" y="235"/>
                </a:cxn>
                <a:cxn ang="0">
                  <a:pos x="187" y="283"/>
                </a:cxn>
                <a:cxn ang="0">
                  <a:pos x="196" y="292"/>
                </a:cxn>
                <a:cxn ang="0">
                  <a:pos x="201" y="292"/>
                </a:cxn>
                <a:cxn ang="0">
                  <a:pos x="211" y="292"/>
                </a:cxn>
                <a:cxn ang="0">
                  <a:pos x="225" y="283"/>
                </a:cxn>
                <a:cxn ang="0">
                  <a:pos x="225" y="259"/>
                </a:cxn>
                <a:cxn ang="0">
                  <a:pos x="225" y="273"/>
                </a:cxn>
                <a:cxn ang="0">
                  <a:pos x="225" y="340"/>
                </a:cxn>
                <a:cxn ang="0">
                  <a:pos x="211" y="340"/>
                </a:cxn>
                <a:cxn ang="0">
                  <a:pos x="211" y="321"/>
                </a:cxn>
                <a:cxn ang="0">
                  <a:pos x="211" y="312"/>
                </a:cxn>
                <a:cxn ang="0">
                  <a:pos x="201" y="312"/>
                </a:cxn>
                <a:cxn ang="0">
                  <a:pos x="187" y="302"/>
                </a:cxn>
                <a:cxn ang="0">
                  <a:pos x="19" y="244"/>
                </a:cxn>
                <a:cxn ang="0">
                  <a:pos x="9" y="244"/>
                </a:cxn>
                <a:cxn ang="0">
                  <a:pos x="9" y="249"/>
                </a:cxn>
                <a:cxn ang="0">
                  <a:pos x="9" y="259"/>
                </a:cxn>
                <a:cxn ang="0">
                  <a:pos x="9" y="273"/>
                </a:cxn>
                <a:cxn ang="0">
                  <a:pos x="0" y="273"/>
                </a:cxn>
                <a:cxn ang="0">
                  <a:pos x="0" y="216"/>
                </a:cxn>
              </a:cxnLst>
              <a:rect l="0" t="0" r="r" b="b"/>
              <a:pathLst>
                <a:path w="245" h="341">
                  <a:moveTo>
                    <a:pt x="0" y="216"/>
                  </a:moveTo>
                  <a:lnTo>
                    <a:pt x="187" y="201"/>
                  </a:lnTo>
                  <a:lnTo>
                    <a:pt x="9" y="57"/>
                  </a:lnTo>
                  <a:lnTo>
                    <a:pt x="9" y="0"/>
                  </a:lnTo>
                  <a:lnTo>
                    <a:pt x="19" y="0"/>
                  </a:lnTo>
                  <a:lnTo>
                    <a:pt x="19" y="14"/>
                  </a:lnTo>
                  <a:lnTo>
                    <a:pt x="19" y="24"/>
                  </a:lnTo>
                  <a:lnTo>
                    <a:pt x="28" y="24"/>
                  </a:lnTo>
                  <a:lnTo>
                    <a:pt x="28" y="38"/>
                  </a:lnTo>
                  <a:lnTo>
                    <a:pt x="43" y="38"/>
                  </a:lnTo>
                  <a:lnTo>
                    <a:pt x="57" y="48"/>
                  </a:lnTo>
                  <a:lnTo>
                    <a:pt x="196" y="96"/>
                  </a:lnTo>
                  <a:lnTo>
                    <a:pt x="201" y="96"/>
                  </a:lnTo>
                  <a:lnTo>
                    <a:pt x="211" y="96"/>
                  </a:lnTo>
                  <a:lnTo>
                    <a:pt x="225" y="96"/>
                  </a:lnTo>
                  <a:lnTo>
                    <a:pt x="235" y="86"/>
                  </a:lnTo>
                  <a:lnTo>
                    <a:pt x="235" y="76"/>
                  </a:lnTo>
                  <a:lnTo>
                    <a:pt x="244" y="76"/>
                  </a:lnTo>
                  <a:lnTo>
                    <a:pt x="235" y="172"/>
                  </a:lnTo>
                  <a:lnTo>
                    <a:pt x="225" y="163"/>
                  </a:lnTo>
                  <a:lnTo>
                    <a:pt x="225" y="158"/>
                  </a:lnTo>
                  <a:lnTo>
                    <a:pt x="225" y="144"/>
                  </a:lnTo>
                  <a:lnTo>
                    <a:pt x="225" y="134"/>
                  </a:lnTo>
                  <a:lnTo>
                    <a:pt x="211" y="134"/>
                  </a:lnTo>
                  <a:lnTo>
                    <a:pt x="201" y="124"/>
                  </a:lnTo>
                  <a:lnTo>
                    <a:pt x="187" y="124"/>
                  </a:lnTo>
                  <a:lnTo>
                    <a:pt x="47" y="76"/>
                  </a:lnTo>
                  <a:lnTo>
                    <a:pt x="235" y="225"/>
                  </a:lnTo>
                  <a:lnTo>
                    <a:pt x="47" y="235"/>
                  </a:lnTo>
                  <a:lnTo>
                    <a:pt x="187" y="283"/>
                  </a:lnTo>
                  <a:lnTo>
                    <a:pt x="196" y="292"/>
                  </a:lnTo>
                  <a:lnTo>
                    <a:pt x="201" y="292"/>
                  </a:lnTo>
                  <a:lnTo>
                    <a:pt x="211" y="292"/>
                  </a:lnTo>
                  <a:lnTo>
                    <a:pt x="225" y="283"/>
                  </a:lnTo>
                  <a:lnTo>
                    <a:pt x="225" y="259"/>
                  </a:lnTo>
                  <a:lnTo>
                    <a:pt x="225" y="273"/>
                  </a:lnTo>
                  <a:lnTo>
                    <a:pt x="225" y="340"/>
                  </a:lnTo>
                  <a:lnTo>
                    <a:pt x="211" y="340"/>
                  </a:lnTo>
                  <a:lnTo>
                    <a:pt x="211" y="321"/>
                  </a:lnTo>
                  <a:lnTo>
                    <a:pt x="211" y="312"/>
                  </a:lnTo>
                  <a:lnTo>
                    <a:pt x="201" y="312"/>
                  </a:lnTo>
                  <a:lnTo>
                    <a:pt x="187" y="302"/>
                  </a:lnTo>
                  <a:lnTo>
                    <a:pt x="19" y="244"/>
                  </a:lnTo>
                  <a:lnTo>
                    <a:pt x="9" y="244"/>
                  </a:lnTo>
                  <a:lnTo>
                    <a:pt x="9" y="249"/>
                  </a:lnTo>
                  <a:lnTo>
                    <a:pt x="9" y="259"/>
                  </a:lnTo>
                  <a:lnTo>
                    <a:pt x="9" y="273"/>
                  </a:lnTo>
                  <a:lnTo>
                    <a:pt x="0" y="273"/>
                  </a:lnTo>
                  <a:lnTo>
                    <a:pt x="0" y="216"/>
                  </a:lnTo>
                </a:path>
              </a:pathLst>
            </a:custGeom>
            <a:noFill/>
            <a:ln w="4914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7" name="Freeform 143"/>
            <p:cNvSpPr>
              <a:spLocks/>
            </p:cNvSpPr>
            <p:nvPr/>
          </p:nvSpPr>
          <p:spPr bwMode="auto">
            <a:xfrm>
              <a:off x="4655" y="9609"/>
              <a:ext cx="0" cy="124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47"/>
                </a:cxn>
              </a:cxnLst>
              <a:rect l="0" t="0" r="r" b="b"/>
              <a:pathLst>
                <a:path h="1248">
                  <a:moveTo>
                    <a:pt x="0" y="0"/>
                  </a:moveTo>
                  <a:lnTo>
                    <a:pt x="0" y="1247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" name="Freeform 144"/>
            <p:cNvSpPr>
              <a:spLocks/>
            </p:cNvSpPr>
            <p:nvPr/>
          </p:nvSpPr>
          <p:spPr bwMode="auto">
            <a:xfrm>
              <a:off x="3551" y="9057"/>
              <a:ext cx="0" cy="3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79"/>
                </a:cxn>
              </a:cxnLst>
              <a:rect l="0" t="0" r="r" b="b"/>
              <a:pathLst>
                <a:path h="379">
                  <a:moveTo>
                    <a:pt x="0" y="0"/>
                  </a:moveTo>
                  <a:lnTo>
                    <a:pt x="0" y="379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9" name="Freeform 145"/>
            <p:cNvSpPr>
              <a:spLocks/>
            </p:cNvSpPr>
            <p:nvPr/>
          </p:nvSpPr>
          <p:spPr bwMode="auto">
            <a:xfrm>
              <a:off x="7334" y="9081"/>
              <a:ext cx="0" cy="3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64"/>
                </a:cxn>
              </a:cxnLst>
              <a:rect l="0" t="0" r="r" b="b"/>
              <a:pathLst>
                <a:path h="365">
                  <a:moveTo>
                    <a:pt x="0" y="0"/>
                  </a:moveTo>
                  <a:lnTo>
                    <a:pt x="0" y="364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70" name="Group 146"/>
          <p:cNvGrpSpPr>
            <a:grpSpLocks/>
          </p:cNvGrpSpPr>
          <p:nvPr/>
        </p:nvGrpSpPr>
        <p:grpSpPr bwMode="auto">
          <a:xfrm>
            <a:off x="4786314" y="3786190"/>
            <a:ext cx="3136900" cy="2735262"/>
            <a:chOff x="7842" y="1873"/>
            <a:chExt cx="4941" cy="4307"/>
          </a:xfrm>
        </p:grpSpPr>
        <p:grpSp>
          <p:nvGrpSpPr>
            <p:cNvPr id="1171" name="Group 147"/>
            <p:cNvGrpSpPr>
              <a:grpSpLocks/>
            </p:cNvGrpSpPr>
            <p:nvPr/>
          </p:nvGrpSpPr>
          <p:grpSpPr bwMode="auto">
            <a:xfrm>
              <a:off x="8169" y="2594"/>
              <a:ext cx="697" cy="77"/>
              <a:chOff x="8169" y="2594"/>
              <a:chExt cx="697" cy="77"/>
            </a:xfrm>
          </p:grpSpPr>
          <p:sp>
            <p:nvSpPr>
              <p:cNvPr id="1172" name="Freeform 148"/>
              <p:cNvSpPr>
                <a:spLocks/>
              </p:cNvSpPr>
              <p:nvPr/>
            </p:nvSpPr>
            <p:spPr bwMode="auto">
              <a:xfrm>
                <a:off x="8169" y="2594"/>
                <a:ext cx="697" cy="77"/>
              </a:xfrm>
              <a:custGeom>
                <a:avLst/>
                <a:gdLst/>
                <a:ahLst/>
                <a:cxnLst>
                  <a:cxn ang="0">
                    <a:pos x="676" y="12"/>
                  </a:cxn>
                  <a:cxn ang="0">
                    <a:pos x="691" y="12"/>
                  </a:cxn>
                  <a:cxn ang="0">
                    <a:pos x="697" y="0"/>
                  </a:cxn>
                  <a:cxn ang="0">
                    <a:pos x="676" y="12"/>
                  </a:cxn>
                </a:cxnLst>
                <a:rect l="0" t="0" r="r" b="b"/>
                <a:pathLst>
                  <a:path w="697" h="77">
                    <a:moveTo>
                      <a:pt x="676" y="12"/>
                    </a:moveTo>
                    <a:lnTo>
                      <a:pt x="691" y="12"/>
                    </a:lnTo>
                    <a:lnTo>
                      <a:pt x="697" y="0"/>
                    </a:lnTo>
                    <a:lnTo>
                      <a:pt x="676" y="12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3" name="Freeform 149"/>
              <p:cNvSpPr>
                <a:spLocks/>
              </p:cNvSpPr>
              <p:nvPr/>
            </p:nvSpPr>
            <p:spPr bwMode="auto">
              <a:xfrm>
                <a:off x="8169" y="2594"/>
                <a:ext cx="697" cy="77"/>
              </a:xfrm>
              <a:custGeom>
                <a:avLst/>
                <a:gdLst/>
                <a:ahLst/>
                <a:cxnLst>
                  <a:cxn ang="0">
                    <a:pos x="0" y="21"/>
                  </a:cxn>
                  <a:cxn ang="0">
                    <a:pos x="0" y="50"/>
                  </a:cxn>
                  <a:cxn ang="0">
                    <a:pos x="667" y="50"/>
                  </a:cxn>
                  <a:cxn ang="0">
                    <a:pos x="667" y="21"/>
                  </a:cxn>
                  <a:cxn ang="0">
                    <a:pos x="691" y="50"/>
                  </a:cxn>
                  <a:cxn ang="0">
                    <a:pos x="715" y="31"/>
                  </a:cxn>
                  <a:cxn ang="0">
                    <a:pos x="734" y="-2"/>
                  </a:cxn>
                  <a:cxn ang="0">
                    <a:pos x="734" y="-16"/>
                  </a:cxn>
                  <a:cxn ang="0">
                    <a:pos x="700" y="-26"/>
                  </a:cxn>
                  <a:cxn ang="0">
                    <a:pos x="700" y="-6"/>
                  </a:cxn>
                  <a:cxn ang="0">
                    <a:pos x="697" y="0"/>
                  </a:cxn>
                  <a:cxn ang="0">
                    <a:pos x="700" y="-2"/>
                  </a:cxn>
                  <a:cxn ang="0">
                    <a:pos x="691" y="12"/>
                  </a:cxn>
                  <a:cxn ang="0">
                    <a:pos x="676" y="12"/>
                  </a:cxn>
                  <a:cxn ang="0">
                    <a:pos x="657" y="21"/>
                  </a:cxn>
                  <a:cxn ang="0">
                    <a:pos x="0" y="21"/>
                  </a:cxn>
                </a:cxnLst>
                <a:rect l="0" t="0" r="r" b="b"/>
                <a:pathLst>
                  <a:path w="697" h="77">
                    <a:moveTo>
                      <a:pt x="0" y="21"/>
                    </a:moveTo>
                    <a:lnTo>
                      <a:pt x="0" y="50"/>
                    </a:lnTo>
                    <a:lnTo>
                      <a:pt x="667" y="50"/>
                    </a:lnTo>
                    <a:lnTo>
                      <a:pt x="667" y="21"/>
                    </a:lnTo>
                    <a:lnTo>
                      <a:pt x="691" y="50"/>
                    </a:lnTo>
                    <a:lnTo>
                      <a:pt x="715" y="31"/>
                    </a:lnTo>
                    <a:lnTo>
                      <a:pt x="734" y="-2"/>
                    </a:lnTo>
                    <a:lnTo>
                      <a:pt x="734" y="-16"/>
                    </a:lnTo>
                    <a:lnTo>
                      <a:pt x="700" y="-26"/>
                    </a:lnTo>
                    <a:lnTo>
                      <a:pt x="700" y="-6"/>
                    </a:lnTo>
                    <a:lnTo>
                      <a:pt x="697" y="0"/>
                    </a:lnTo>
                    <a:lnTo>
                      <a:pt x="700" y="-2"/>
                    </a:lnTo>
                    <a:lnTo>
                      <a:pt x="691" y="12"/>
                    </a:lnTo>
                    <a:lnTo>
                      <a:pt x="676" y="12"/>
                    </a:lnTo>
                    <a:lnTo>
                      <a:pt x="657" y="21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4" name="Freeform 150"/>
              <p:cNvSpPr>
                <a:spLocks/>
              </p:cNvSpPr>
              <p:nvPr/>
            </p:nvSpPr>
            <p:spPr bwMode="auto">
              <a:xfrm>
                <a:off x="8169" y="2594"/>
                <a:ext cx="697" cy="77"/>
              </a:xfrm>
              <a:custGeom>
                <a:avLst/>
                <a:gdLst/>
                <a:ahLst/>
                <a:cxnLst>
                  <a:cxn ang="0">
                    <a:pos x="667" y="21"/>
                  </a:cxn>
                  <a:cxn ang="0">
                    <a:pos x="667" y="50"/>
                  </a:cxn>
                  <a:cxn ang="0">
                    <a:pos x="691" y="50"/>
                  </a:cxn>
                  <a:cxn ang="0">
                    <a:pos x="667" y="21"/>
                  </a:cxn>
                </a:cxnLst>
                <a:rect l="0" t="0" r="r" b="b"/>
                <a:pathLst>
                  <a:path w="697" h="77">
                    <a:moveTo>
                      <a:pt x="667" y="21"/>
                    </a:moveTo>
                    <a:lnTo>
                      <a:pt x="667" y="50"/>
                    </a:lnTo>
                    <a:lnTo>
                      <a:pt x="691" y="50"/>
                    </a:lnTo>
                    <a:lnTo>
                      <a:pt x="667" y="21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75" name="Freeform 151"/>
            <p:cNvSpPr>
              <a:spLocks/>
            </p:cNvSpPr>
            <p:nvPr/>
          </p:nvSpPr>
          <p:spPr bwMode="auto">
            <a:xfrm>
              <a:off x="8169" y="2568"/>
              <a:ext cx="734" cy="77"/>
            </a:xfrm>
            <a:custGeom>
              <a:avLst/>
              <a:gdLst/>
              <a:ahLst/>
              <a:cxnLst>
                <a:cxn ang="0">
                  <a:pos x="0" y="76"/>
                </a:cxn>
                <a:cxn ang="0">
                  <a:pos x="667" y="76"/>
                </a:cxn>
                <a:cxn ang="0">
                  <a:pos x="691" y="76"/>
                </a:cxn>
                <a:cxn ang="0">
                  <a:pos x="715" y="57"/>
                </a:cxn>
                <a:cxn ang="0">
                  <a:pos x="734" y="24"/>
                </a:cxn>
                <a:cxn ang="0">
                  <a:pos x="734" y="9"/>
                </a:cxn>
                <a:cxn ang="0">
                  <a:pos x="700" y="0"/>
                </a:cxn>
                <a:cxn ang="0">
                  <a:pos x="700" y="14"/>
                </a:cxn>
                <a:cxn ang="0">
                  <a:pos x="691" y="38"/>
                </a:cxn>
                <a:cxn ang="0">
                  <a:pos x="700" y="24"/>
                </a:cxn>
                <a:cxn ang="0">
                  <a:pos x="676" y="38"/>
                </a:cxn>
                <a:cxn ang="0">
                  <a:pos x="657" y="47"/>
                </a:cxn>
                <a:cxn ang="0">
                  <a:pos x="667" y="47"/>
                </a:cxn>
                <a:cxn ang="0">
                  <a:pos x="0" y="47"/>
                </a:cxn>
                <a:cxn ang="0">
                  <a:pos x="0" y="76"/>
                </a:cxn>
              </a:cxnLst>
              <a:rect l="0" t="0" r="r" b="b"/>
              <a:pathLst>
                <a:path w="734" h="77">
                  <a:moveTo>
                    <a:pt x="0" y="76"/>
                  </a:moveTo>
                  <a:lnTo>
                    <a:pt x="667" y="76"/>
                  </a:lnTo>
                  <a:lnTo>
                    <a:pt x="691" y="76"/>
                  </a:lnTo>
                  <a:lnTo>
                    <a:pt x="715" y="57"/>
                  </a:lnTo>
                  <a:lnTo>
                    <a:pt x="734" y="24"/>
                  </a:lnTo>
                  <a:lnTo>
                    <a:pt x="734" y="9"/>
                  </a:lnTo>
                  <a:lnTo>
                    <a:pt x="700" y="0"/>
                  </a:lnTo>
                  <a:lnTo>
                    <a:pt x="700" y="14"/>
                  </a:lnTo>
                  <a:lnTo>
                    <a:pt x="691" y="38"/>
                  </a:lnTo>
                  <a:lnTo>
                    <a:pt x="700" y="24"/>
                  </a:lnTo>
                  <a:lnTo>
                    <a:pt x="676" y="38"/>
                  </a:lnTo>
                  <a:lnTo>
                    <a:pt x="657" y="47"/>
                  </a:lnTo>
                  <a:lnTo>
                    <a:pt x="667" y="47"/>
                  </a:lnTo>
                  <a:lnTo>
                    <a:pt x="0" y="47"/>
                  </a:lnTo>
                  <a:lnTo>
                    <a:pt x="0" y="76"/>
                  </a:lnTo>
                </a:path>
              </a:pathLst>
            </a:custGeom>
            <a:noFill/>
            <a:ln w="3048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6" name="Freeform 152"/>
            <p:cNvSpPr>
              <a:spLocks/>
            </p:cNvSpPr>
            <p:nvPr/>
          </p:nvSpPr>
          <p:spPr bwMode="auto">
            <a:xfrm>
              <a:off x="8169" y="3240"/>
              <a:ext cx="667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67" y="0"/>
                </a:cxn>
              </a:cxnLst>
              <a:rect l="0" t="0" r="r" b="b"/>
              <a:pathLst>
                <a:path w="667">
                  <a:moveTo>
                    <a:pt x="0" y="0"/>
                  </a:moveTo>
                  <a:lnTo>
                    <a:pt x="667" y="0"/>
                  </a:lnTo>
                </a:path>
              </a:pathLst>
            </a:custGeom>
            <a:noFill/>
            <a:ln w="19545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7" name="Rectangle 153"/>
            <p:cNvSpPr>
              <a:spLocks/>
            </p:cNvSpPr>
            <p:nvPr/>
          </p:nvSpPr>
          <p:spPr bwMode="auto">
            <a:xfrm>
              <a:off x="8169" y="3226"/>
              <a:ext cx="667" cy="28"/>
            </a:xfrm>
            <a:prstGeom prst="rect">
              <a:avLst/>
            </a:prstGeom>
            <a:noFill/>
            <a:ln w="3048">
              <a:solidFill>
                <a:srgbClr val="22272A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" name="Freeform 154"/>
            <p:cNvSpPr>
              <a:spLocks/>
            </p:cNvSpPr>
            <p:nvPr/>
          </p:nvSpPr>
          <p:spPr bwMode="auto">
            <a:xfrm>
              <a:off x="8870" y="3284"/>
              <a:ext cx="33" cy="19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0" y="19"/>
                </a:cxn>
                <a:cxn ang="0">
                  <a:pos x="33" y="9"/>
                </a:cxn>
                <a:cxn ang="0">
                  <a:pos x="33" y="0"/>
                </a:cxn>
                <a:cxn ang="0">
                  <a:pos x="0" y="9"/>
                </a:cxn>
              </a:cxnLst>
              <a:rect l="0" t="0" r="r" b="b"/>
              <a:pathLst>
                <a:path w="33" h="19">
                  <a:moveTo>
                    <a:pt x="0" y="9"/>
                  </a:moveTo>
                  <a:lnTo>
                    <a:pt x="0" y="19"/>
                  </a:lnTo>
                  <a:lnTo>
                    <a:pt x="33" y="9"/>
                  </a:lnTo>
                  <a:lnTo>
                    <a:pt x="33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9" name="Freeform 155"/>
            <p:cNvSpPr>
              <a:spLocks/>
            </p:cNvSpPr>
            <p:nvPr/>
          </p:nvSpPr>
          <p:spPr bwMode="auto">
            <a:xfrm>
              <a:off x="8812" y="3216"/>
              <a:ext cx="58" cy="58"/>
            </a:xfrm>
            <a:custGeom>
              <a:avLst/>
              <a:gdLst/>
              <a:ahLst/>
              <a:cxnLst>
                <a:cxn ang="0">
                  <a:pos x="47" y="9"/>
                </a:cxn>
                <a:cxn ang="0">
                  <a:pos x="14" y="0"/>
                </a:cxn>
                <a:cxn ang="0">
                  <a:pos x="0" y="23"/>
                </a:cxn>
                <a:cxn ang="0">
                  <a:pos x="33" y="38"/>
                </a:cxn>
                <a:cxn ang="0">
                  <a:pos x="33" y="23"/>
                </a:cxn>
                <a:cxn ang="0">
                  <a:pos x="47" y="48"/>
                </a:cxn>
                <a:cxn ang="0">
                  <a:pos x="47" y="38"/>
                </a:cxn>
                <a:cxn ang="0">
                  <a:pos x="57" y="57"/>
                </a:cxn>
                <a:cxn ang="0">
                  <a:pos x="57" y="15"/>
                </a:cxn>
                <a:cxn ang="0">
                  <a:pos x="47" y="9"/>
                </a:cxn>
              </a:cxnLst>
              <a:rect l="0" t="0" r="r" b="b"/>
              <a:pathLst>
                <a:path w="58" h="58">
                  <a:moveTo>
                    <a:pt x="47" y="9"/>
                  </a:moveTo>
                  <a:lnTo>
                    <a:pt x="14" y="0"/>
                  </a:lnTo>
                  <a:lnTo>
                    <a:pt x="0" y="23"/>
                  </a:lnTo>
                  <a:lnTo>
                    <a:pt x="33" y="38"/>
                  </a:lnTo>
                  <a:lnTo>
                    <a:pt x="33" y="23"/>
                  </a:lnTo>
                  <a:lnTo>
                    <a:pt x="47" y="48"/>
                  </a:lnTo>
                  <a:lnTo>
                    <a:pt x="47" y="38"/>
                  </a:lnTo>
                  <a:lnTo>
                    <a:pt x="57" y="57"/>
                  </a:lnTo>
                  <a:lnTo>
                    <a:pt x="57" y="15"/>
                  </a:lnTo>
                  <a:lnTo>
                    <a:pt x="47" y="9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0" name="Freeform 156"/>
            <p:cNvSpPr>
              <a:spLocks/>
            </p:cNvSpPr>
            <p:nvPr/>
          </p:nvSpPr>
          <p:spPr bwMode="auto">
            <a:xfrm>
              <a:off x="8870" y="2559"/>
              <a:ext cx="33" cy="705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0" y="0"/>
                </a:cxn>
                <a:cxn ang="0">
                  <a:pos x="0" y="672"/>
                </a:cxn>
                <a:cxn ang="0">
                  <a:pos x="14" y="681"/>
                </a:cxn>
                <a:cxn ang="0">
                  <a:pos x="23" y="681"/>
                </a:cxn>
                <a:cxn ang="0">
                  <a:pos x="33" y="705"/>
                </a:cxn>
                <a:cxn ang="0">
                  <a:pos x="33" y="0"/>
                </a:cxn>
              </a:cxnLst>
              <a:rect l="0" t="0" r="r" b="b"/>
              <a:pathLst>
                <a:path w="33" h="705">
                  <a:moveTo>
                    <a:pt x="33" y="0"/>
                  </a:moveTo>
                  <a:lnTo>
                    <a:pt x="0" y="0"/>
                  </a:lnTo>
                  <a:lnTo>
                    <a:pt x="0" y="672"/>
                  </a:lnTo>
                  <a:lnTo>
                    <a:pt x="14" y="681"/>
                  </a:lnTo>
                  <a:lnTo>
                    <a:pt x="23" y="681"/>
                  </a:lnTo>
                  <a:lnTo>
                    <a:pt x="33" y="705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1" name="Freeform 157"/>
            <p:cNvSpPr>
              <a:spLocks/>
            </p:cNvSpPr>
            <p:nvPr/>
          </p:nvSpPr>
          <p:spPr bwMode="auto">
            <a:xfrm>
              <a:off x="8812" y="2559"/>
              <a:ext cx="91" cy="744"/>
            </a:xfrm>
            <a:custGeom>
              <a:avLst/>
              <a:gdLst/>
              <a:ahLst/>
              <a:cxnLst>
                <a:cxn ang="0">
                  <a:pos x="57" y="0"/>
                </a:cxn>
                <a:cxn ang="0">
                  <a:pos x="57" y="734"/>
                </a:cxn>
                <a:cxn ang="0">
                  <a:pos x="91" y="724"/>
                </a:cxn>
                <a:cxn ang="0">
                  <a:pos x="91" y="705"/>
                </a:cxn>
                <a:cxn ang="0">
                  <a:pos x="81" y="681"/>
                </a:cxn>
                <a:cxn ang="0">
                  <a:pos x="72" y="681"/>
                </a:cxn>
                <a:cxn ang="0">
                  <a:pos x="47" y="667"/>
                </a:cxn>
                <a:cxn ang="0">
                  <a:pos x="14" y="657"/>
                </a:cxn>
                <a:cxn ang="0">
                  <a:pos x="0" y="681"/>
                </a:cxn>
                <a:cxn ang="0">
                  <a:pos x="33" y="695"/>
                </a:cxn>
                <a:cxn ang="0">
                  <a:pos x="33" y="681"/>
                </a:cxn>
                <a:cxn ang="0">
                  <a:pos x="47" y="705"/>
                </a:cxn>
                <a:cxn ang="0">
                  <a:pos x="47" y="695"/>
                </a:cxn>
                <a:cxn ang="0">
                  <a:pos x="57" y="715"/>
                </a:cxn>
                <a:cxn ang="0">
                  <a:pos x="57" y="743"/>
                </a:cxn>
                <a:cxn ang="0">
                  <a:pos x="91" y="734"/>
                </a:cxn>
                <a:cxn ang="0">
                  <a:pos x="91" y="0"/>
                </a:cxn>
                <a:cxn ang="0">
                  <a:pos x="57" y="0"/>
                </a:cxn>
              </a:cxnLst>
              <a:rect l="0" t="0" r="r" b="b"/>
              <a:pathLst>
                <a:path w="91" h="744">
                  <a:moveTo>
                    <a:pt x="57" y="0"/>
                  </a:moveTo>
                  <a:lnTo>
                    <a:pt x="57" y="734"/>
                  </a:lnTo>
                  <a:lnTo>
                    <a:pt x="91" y="724"/>
                  </a:lnTo>
                  <a:lnTo>
                    <a:pt x="91" y="705"/>
                  </a:lnTo>
                  <a:lnTo>
                    <a:pt x="81" y="681"/>
                  </a:lnTo>
                  <a:lnTo>
                    <a:pt x="72" y="681"/>
                  </a:lnTo>
                  <a:lnTo>
                    <a:pt x="47" y="667"/>
                  </a:lnTo>
                  <a:lnTo>
                    <a:pt x="14" y="657"/>
                  </a:lnTo>
                  <a:lnTo>
                    <a:pt x="0" y="681"/>
                  </a:lnTo>
                  <a:lnTo>
                    <a:pt x="33" y="695"/>
                  </a:lnTo>
                  <a:lnTo>
                    <a:pt x="33" y="681"/>
                  </a:lnTo>
                  <a:lnTo>
                    <a:pt x="47" y="705"/>
                  </a:lnTo>
                  <a:lnTo>
                    <a:pt x="47" y="695"/>
                  </a:lnTo>
                  <a:lnTo>
                    <a:pt x="57" y="715"/>
                  </a:lnTo>
                  <a:lnTo>
                    <a:pt x="57" y="743"/>
                  </a:lnTo>
                  <a:lnTo>
                    <a:pt x="91" y="734"/>
                  </a:lnTo>
                  <a:lnTo>
                    <a:pt x="91" y="0"/>
                  </a:lnTo>
                  <a:lnTo>
                    <a:pt x="57" y="0"/>
                  </a:lnTo>
                </a:path>
              </a:pathLst>
            </a:custGeom>
            <a:noFill/>
            <a:ln w="3048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2" name="Rectangle 158"/>
            <p:cNvSpPr>
              <a:spLocks/>
            </p:cNvSpPr>
            <p:nvPr/>
          </p:nvSpPr>
          <p:spPr bwMode="auto">
            <a:xfrm>
              <a:off x="9714" y="2439"/>
              <a:ext cx="25" cy="993"/>
            </a:xfrm>
            <a:prstGeom prst="rect">
              <a:avLst/>
            </a:prstGeom>
            <a:solidFill>
              <a:srgbClr val="12141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3" name="Rectangle 159"/>
            <p:cNvSpPr>
              <a:spLocks/>
            </p:cNvSpPr>
            <p:nvPr/>
          </p:nvSpPr>
          <p:spPr bwMode="auto">
            <a:xfrm>
              <a:off x="9711" y="2436"/>
              <a:ext cx="30" cy="998"/>
            </a:xfrm>
            <a:prstGeom prst="rect">
              <a:avLst/>
            </a:prstGeom>
            <a:solidFill>
              <a:srgbClr val="22272A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4" name="Freeform 160"/>
            <p:cNvSpPr>
              <a:spLocks/>
            </p:cNvSpPr>
            <p:nvPr/>
          </p:nvSpPr>
          <p:spPr bwMode="auto">
            <a:xfrm>
              <a:off x="8894" y="3293"/>
              <a:ext cx="777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77" y="0"/>
                </a:cxn>
              </a:cxnLst>
              <a:rect l="0" t="0" r="r" b="b"/>
              <a:pathLst>
                <a:path w="777">
                  <a:moveTo>
                    <a:pt x="0" y="0"/>
                  </a:moveTo>
                  <a:lnTo>
                    <a:pt x="777" y="0"/>
                  </a:lnTo>
                </a:path>
              </a:pathLst>
            </a:custGeom>
            <a:noFill/>
            <a:ln w="25653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5" name="Rectangle 161"/>
            <p:cNvSpPr>
              <a:spLocks/>
            </p:cNvSpPr>
            <p:nvPr/>
          </p:nvSpPr>
          <p:spPr bwMode="auto">
            <a:xfrm>
              <a:off x="8894" y="3274"/>
              <a:ext cx="777" cy="38"/>
            </a:xfrm>
            <a:prstGeom prst="rect">
              <a:avLst/>
            </a:prstGeom>
            <a:noFill/>
            <a:ln w="3048">
              <a:solidFill>
                <a:srgbClr val="22272A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6" name="Freeform 162"/>
            <p:cNvSpPr>
              <a:spLocks/>
            </p:cNvSpPr>
            <p:nvPr/>
          </p:nvSpPr>
          <p:spPr bwMode="auto">
            <a:xfrm>
              <a:off x="8894" y="2506"/>
              <a:ext cx="845" cy="82"/>
            </a:xfrm>
            <a:custGeom>
              <a:avLst/>
              <a:gdLst/>
              <a:ahLst/>
              <a:cxnLst>
                <a:cxn ang="0">
                  <a:pos x="777" y="81"/>
                </a:cxn>
                <a:cxn ang="0">
                  <a:pos x="801" y="81"/>
                </a:cxn>
                <a:cxn ang="0">
                  <a:pos x="830" y="62"/>
                </a:cxn>
                <a:cxn ang="0">
                  <a:pos x="835" y="28"/>
                </a:cxn>
                <a:cxn ang="0">
                  <a:pos x="844" y="9"/>
                </a:cxn>
                <a:cxn ang="0">
                  <a:pos x="820" y="0"/>
                </a:cxn>
                <a:cxn ang="0">
                  <a:pos x="811" y="19"/>
                </a:cxn>
                <a:cxn ang="0">
                  <a:pos x="801" y="43"/>
                </a:cxn>
                <a:cxn ang="0">
                  <a:pos x="811" y="43"/>
                </a:cxn>
                <a:cxn ang="0">
                  <a:pos x="787" y="52"/>
                </a:cxn>
                <a:cxn ang="0">
                  <a:pos x="0" y="52"/>
                </a:cxn>
                <a:cxn ang="0">
                  <a:pos x="0" y="81"/>
                </a:cxn>
                <a:cxn ang="0">
                  <a:pos x="777" y="81"/>
                </a:cxn>
              </a:cxnLst>
              <a:rect l="0" t="0" r="r" b="b"/>
              <a:pathLst>
                <a:path w="845" h="82">
                  <a:moveTo>
                    <a:pt x="777" y="81"/>
                  </a:moveTo>
                  <a:lnTo>
                    <a:pt x="801" y="81"/>
                  </a:lnTo>
                  <a:lnTo>
                    <a:pt x="830" y="62"/>
                  </a:lnTo>
                  <a:lnTo>
                    <a:pt x="835" y="28"/>
                  </a:lnTo>
                  <a:lnTo>
                    <a:pt x="844" y="9"/>
                  </a:lnTo>
                  <a:lnTo>
                    <a:pt x="820" y="0"/>
                  </a:lnTo>
                  <a:lnTo>
                    <a:pt x="811" y="19"/>
                  </a:lnTo>
                  <a:lnTo>
                    <a:pt x="801" y="43"/>
                  </a:lnTo>
                  <a:lnTo>
                    <a:pt x="811" y="43"/>
                  </a:lnTo>
                  <a:lnTo>
                    <a:pt x="787" y="52"/>
                  </a:lnTo>
                  <a:lnTo>
                    <a:pt x="0" y="52"/>
                  </a:lnTo>
                  <a:lnTo>
                    <a:pt x="0" y="81"/>
                  </a:lnTo>
                  <a:lnTo>
                    <a:pt x="777" y="81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7" name="Freeform 163"/>
            <p:cNvSpPr>
              <a:spLocks/>
            </p:cNvSpPr>
            <p:nvPr/>
          </p:nvSpPr>
          <p:spPr bwMode="auto">
            <a:xfrm>
              <a:off x="8894" y="2506"/>
              <a:ext cx="845" cy="77"/>
            </a:xfrm>
            <a:custGeom>
              <a:avLst/>
              <a:gdLst/>
              <a:ahLst/>
              <a:cxnLst>
                <a:cxn ang="0">
                  <a:pos x="0" y="76"/>
                </a:cxn>
                <a:cxn ang="0">
                  <a:pos x="777" y="76"/>
                </a:cxn>
                <a:cxn ang="0">
                  <a:pos x="801" y="76"/>
                </a:cxn>
                <a:cxn ang="0">
                  <a:pos x="830" y="62"/>
                </a:cxn>
                <a:cxn ang="0">
                  <a:pos x="835" y="28"/>
                </a:cxn>
                <a:cxn ang="0">
                  <a:pos x="844" y="9"/>
                </a:cxn>
                <a:cxn ang="0">
                  <a:pos x="820" y="0"/>
                </a:cxn>
                <a:cxn ang="0">
                  <a:pos x="811" y="19"/>
                </a:cxn>
                <a:cxn ang="0">
                  <a:pos x="801" y="43"/>
                </a:cxn>
                <a:cxn ang="0">
                  <a:pos x="811" y="43"/>
                </a:cxn>
                <a:cxn ang="0">
                  <a:pos x="787" y="52"/>
                </a:cxn>
                <a:cxn ang="0">
                  <a:pos x="768" y="52"/>
                </a:cxn>
                <a:cxn ang="0">
                  <a:pos x="777" y="52"/>
                </a:cxn>
                <a:cxn ang="0">
                  <a:pos x="0" y="52"/>
                </a:cxn>
                <a:cxn ang="0">
                  <a:pos x="0" y="76"/>
                </a:cxn>
              </a:cxnLst>
              <a:rect l="0" t="0" r="r" b="b"/>
              <a:pathLst>
                <a:path w="845" h="77">
                  <a:moveTo>
                    <a:pt x="0" y="76"/>
                  </a:moveTo>
                  <a:lnTo>
                    <a:pt x="777" y="76"/>
                  </a:lnTo>
                  <a:lnTo>
                    <a:pt x="801" y="76"/>
                  </a:lnTo>
                  <a:lnTo>
                    <a:pt x="830" y="62"/>
                  </a:lnTo>
                  <a:lnTo>
                    <a:pt x="835" y="28"/>
                  </a:lnTo>
                  <a:lnTo>
                    <a:pt x="844" y="9"/>
                  </a:lnTo>
                  <a:lnTo>
                    <a:pt x="820" y="0"/>
                  </a:lnTo>
                  <a:lnTo>
                    <a:pt x="811" y="19"/>
                  </a:lnTo>
                  <a:lnTo>
                    <a:pt x="801" y="43"/>
                  </a:lnTo>
                  <a:lnTo>
                    <a:pt x="811" y="43"/>
                  </a:lnTo>
                  <a:lnTo>
                    <a:pt x="787" y="52"/>
                  </a:lnTo>
                  <a:lnTo>
                    <a:pt x="768" y="52"/>
                  </a:lnTo>
                  <a:lnTo>
                    <a:pt x="777" y="52"/>
                  </a:lnTo>
                  <a:lnTo>
                    <a:pt x="0" y="52"/>
                  </a:lnTo>
                  <a:lnTo>
                    <a:pt x="0" y="76"/>
                  </a:lnTo>
                </a:path>
              </a:pathLst>
            </a:custGeom>
            <a:noFill/>
            <a:ln w="3048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88" name="Group 164"/>
            <p:cNvGrpSpPr>
              <a:grpSpLocks/>
            </p:cNvGrpSpPr>
            <p:nvPr/>
          </p:nvGrpSpPr>
          <p:grpSpPr bwMode="auto">
            <a:xfrm>
              <a:off x="12052" y="3226"/>
              <a:ext cx="677" cy="77"/>
              <a:chOff x="12052" y="3226"/>
              <a:chExt cx="677" cy="77"/>
            </a:xfrm>
          </p:grpSpPr>
          <p:sp>
            <p:nvSpPr>
              <p:cNvPr id="1189" name="Freeform 165"/>
              <p:cNvSpPr>
                <a:spLocks/>
              </p:cNvSpPr>
              <p:nvPr/>
            </p:nvSpPr>
            <p:spPr bwMode="auto">
              <a:xfrm>
                <a:off x="12052" y="3226"/>
                <a:ext cx="677" cy="77"/>
              </a:xfrm>
              <a:custGeom>
                <a:avLst/>
                <a:gdLst/>
                <a:ahLst/>
                <a:cxnLst>
                  <a:cxn ang="0">
                    <a:pos x="43" y="38"/>
                  </a:cxn>
                  <a:cxn ang="0">
                    <a:pos x="52" y="28"/>
                  </a:cxn>
                  <a:cxn ang="0">
                    <a:pos x="52" y="0"/>
                  </a:cxn>
                  <a:cxn ang="0">
                    <a:pos x="24" y="14"/>
                  </a:cxn>
                  <a:cxn ang="0">
                    <a:pos x="0" y="38"/>
                  </a:cxn>
                  <a:cxn ang="0">
                    <a:pos x="0" y="67"/>
                  </a:cxn>
                  <a:cxn ang="0">
                    <a:pos x="33" y="76"/>
                  </a:cxn>
                  <a:cxn ang="0">
                    <a:pos x="43" y="47"/>
                  </a:cxn>
                  <a:cxn ang="0">
                    <a:pos x="50" y="33"/>
                  </a:cxn>
                  <a:cxn ang="0">
                    <a:pos x="43" y="38"/>
                  </a:cxn>
                </a:cxnLst>
                <a:rect l="0" t="0" r="r" b="b"/>
                <a:pathLst>
                  <a:path w="677" h="77">
                    <a:moveTo>
                      <a:pt x="43" y="38"/>
                    </a:moveTo>
                    <a:lnTo>
                      <a:pt x="52" y="28"/>
                    </a:lnTo>
                    <a:lnTo>
                      <a:pt x="52" y="0"/>
                    </a:lnTo>
                    <a:lnTo>
                      <a:pt x="24" y="14"/>
                    </a:lnTo>
                    <a:lnTo>
                      <a:pt x="0" y="38"/>
                    </a:lnTo>
                    <a:lnTo>
                      <a:pt x="0" y="67"/>
                    </a:lnTo>
                    <a:lnTo>
                      <a:pt x="33" y="76"/>
                    </a:lnTo>
                    <a:lnTo>
                      <a:pt x="43" y="47"/>
                    </a:lnTo>
                    <a:lnTo>
                      <a:pt x="50" y="33"/>
                    </a:lnTo>
                    <a:lnTo>
                      <a:pt x="43" y="38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" name="Freeform 166"/>
              <p:cNvSpPr>
                <a:spLocks/>
              </p:cNvSpPr>
              <p:nvPr/>
            </p:nvSpPr>
            <p:spPr bwMode="auto">
              <a:xfrm>
                <a:off x="12052" y="3226"/>
                <a:ext cx="677" cy="77"/>
              </a:xfrm>
              <a:custGeom>
                <a:avLst/>
                <a:gdLst/>
                <a:ahLst/>
                <a:cxnLst>
                  <a:cxn ang="0">
                    <a:pos x="57" y="28"/>
                  </a:cxn>
                  <a:cxn ang="0">
                    <a:pos x="676" y="28"/>
                  </a:cxn>
                  <a:cxn ang="0">
                    <a:pos x="676" y="0"/>
                  </a:cxn>
                  <a:cxn ang="0">
                    <a:pos x="52" y="0"/>
                  </a:cxn>
                  <a:cxn ang="0">
                    <a:pos x="52" y="28"/>
                  </a:cxn>
                  <a:cxn ang="0">
                    <a:pos x="50" y="33"/>
                  </a:cxn>
                  <a:cxn ang="0">
                    <a:pos x="57" y="28"/>
                  </a:cxn>
                </a:cxnLst>
                <a:rect l="0" t="0" r="r" b="b"/>
                <a:pathLst>
                  <a:path w="677" h="77">
                    <a:moveTo>
                      <a:pt x="57" y="28"/>
                    </a:moveTo>
                    <a:lnTo>
                      <a:pt x="676" y="28"/>
                    </a:lnTo>
                    <a:lnTo>
                      <a:pt x="676" y="0"/>
                    </a:lnTo>
                    <a:lnTo>
                      <a:pt x="52" y="0"/>
                    </a:lnTo>
                    <a:lnTo>
                      <a:pt x="52" y="28"/>
                    </a:lnTo>
                    <a:lnTo>
                      <a:pt x="50" y="33"/>
                    </a:lnTo>
                    <a:lnTo>
                      <a:pt x="57" y="28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91" name="Freeform 167"/>
            <p:cNvSpPr>
              <a:spLocks/>
            </p:cNvSpPr>
            <p:nvPr/>
          </p:nvSpPr>
          <p:spPr bwMode="auto">
            <a:xfrm>
              <a:off x="12052" y="3226"/>
              <a:ext cx="677" cy="77"/>
            </a:xfrm>
            <a:custGeom>
              <a:avLst/>
              <a:gdLst/>
              <a:ahLst/>
              <a:cxnLst>
                <a:cxn ang="0">
                  <a:pos x="676" y="0"/>
                </a:cxn>
                <a:cxn ang="0">
                  <a:pos x="67" y="0"/>
                </a:cxn>
                <a:cxn ang="0">
                  <a:pos x="52" y="0"/>
                </a:cxn>
                <a:cxn ang="0">
                  <a:pos x="24" y="14"/>
                </a:cxn>
                <a:cxn ang="0">
                  <a:pos x="0" y="38"/>
                </a:cxn>
                <a:cxn ang="0">
                  <a:pos x="0" y="67"/>
                </a:cxn>
                <a:cxn ang="0">
                  <a:pos x="33" y="76"/>
                </a:cxn>
                <a:cxn ang="0">
                  <a:pos x="43" y="47"/>
                </a:cxn>
                <a:cxn ang="0">
                  <a:pos x="52" y="28"/>
                </a:cxn>
                <a:cxn ang="0">
                  <a:pos x="43" y="38"/>
                </a:cxn>
                <a:cxn ang="0">
                  <a:pos x="57" y="28"/>
                </a:cxn>
                <a:cxn ang="0">
                  <a:pos x="76" y="28"/>
                </a:cxn>
                <a:cxn ang="0">
                  <a:pos x="67" y="28"/>
                </a:cxn>
                <a:cxn ang="0">
                  <a:pos x="676" y="28"/>
                </a:cxn>
                <a:cxn ang="0">
                  <a:pos x="676" y="0"/>
                </a:cxn>
              </a:cxnLst>
              <a:rect l="0" t="0" r="r" b="b"/>
              <a:pathLst>
                <a:path w="677" h="77">
                  <a:moveTo>
                    <a:pt x="676" y="0"/>
                  </a:moveTo>
                  <a:lnTo>
                    <a:pt x="67" y="0"/>
                  </a:lnTo>
                  <a:lnTo>
                    <a:pt x="52" y="0"/>
                  </a:lnTo>
                  <a:lnTo>
                    <a:pt x="24" y="14"/>
                  </a:lnTo>
                  <a:lnTo>
                    <a:pt x="0" y="38"/>
                  </a:lnTo>
                  <a:lnTo>
                    <a:pt x="0" y="67"/>
                  </a:lnTo>
                  <a:lnTo>
                    <a:pt x="33" y="76"/>
                  </a:lnTo>
                  <a:lnTo>
                    <a:pt x="43" y="47"/>
                  </a:lnTo>
                  <a:lnTo>
                    <a:pt x="52" y="28"/>
                  </a:lnTo>
                  <a:lnTo>
                    <a:pt x="43" y="38"/>
                  </a:lnTo>
                  <a:lnTo>
                    <a:pt x="57" y="28"/>
                  </a:lnTo>
                  <a:lnTo>
                    <a:pt x="76" y="28"/>
                  </a:lnTo>
                  <a:lnTo>
                    <a:pt x="67" y="28"/>
                  </a:lnTo>
                  <a:lnTo>
                    <a:pt x="676" y="28"/>
                  </a:lnTo>
                  <a:lnTo>
                    <a:pt x="676" y="0"/>
                  </a:lnTo>
                </a:path>
              </a:pathLst>
            </a:custGeom>
            <a:noFill/>
            <a:ln w="3048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2" name="Rectangle 168"/>
            <p:cNvSpPr>
              <a:spLocks/>
            </p:cNvSpPr>
            <p:nvPr/>
          </p:nvSpPr>
          <p:spPr bwMode="auto">
            <a:xfrm>
              <a:off x="11216" y="2439"/>
              <a:ext cx="25" cy="993"/>
            </a:xfrm>
            <a:prstGeom prst="rect">
              <a:avLst/>
            </a:prstGeom>
            <a:solidFill>
              <a:srgbClr val="12141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3" name="Rectangle 169"/>
            <p:cNvSpPr>
              <a:spLocks/>
            </p:cNvSpPr>
            <p:nvPr/>
          </p:nvSpPr>
          <p:spPr bwMode="auto">
            <a:xfrm>
              <a:off x="11214" y="2436"/>
              <a:ext cx="30" cy="998"/>
            </a:xfrm>
            <a:prstGeom prst="rect">
              <a:avLst/>
            </a:prstGeom>
            <a:solidFill>
              <a:srgbClr val="22272A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4" name="Freeform 170"/>
            <p:cNvSpPr>
              <a:spLocks/>
            </p:cNvSpPr>
            <p:nvPr/>
          </p:nvSpPr>
          <p:spPr bwMode="auto">
            <a:xfrm>
              <a:off x="11217" y="3274"/>
              <a:ext cx="845" cy="86"/>
            </a:xfrm>
            <a:custGeom>
              <a:avLst/>
              <a:gdLst/>
              <a:ahLst/>
              <a:cxnLst>
                <a:cxn ang="0">
                  <a:pos x="23" y="86"/>
                </a:cxn>
                <a:cxn ang="0">
                  <a:pos x="33" y="67"/>
                </a:cxn>
                <a:cxn ang="0">
                  <a:pos x="47" y="48"/>
                </a:cxn>
                <a:cxn ang="0">
                  <a:pos x="33" y="48"/>
                </a:cxn>
                <a:cxn ang="0">
                  <a:pos x="57" y="38"/>
                </a:cxn>
                <a:cxn ang="0">
                  <a:pos x="844" y="38"/>
                </a:cxn>
                <a:cxn ang="0">
                  <a:pos x="844" y="0"/>
                </a:cxn>
                <a:cxn ang="0">
                  <a:pos x="67" y="0"/>
                </a:cxn>
                <a:cxn ang="0">
                  <a:pos x="47" y="9"/>
                </a:cxn>
                <a:cxn ang="0">
                  <a:pos x="19" y="28"/>
                </a:cxn>
                <a:cxn ang="0">
                  <a:pos x="9" y="57"/>
                </a:cxn>
                <a:cxn ang="0">
                  <a:pos x="0" y="76"/>
                </a:cxn>
                <a:cxn ang="0">
                  <a:pos x="23" y="86"/>
                </a:cxn>
              </a:cxnLst>
              <a:rect l="0" t="0" r="r" b="b"/>
              <a:pathLst>
                <a:path w="845" h="86">
                  <a:moveTo>
                    <a:pt x="23" y="86"/>
                  </a:moveTo>
                  <a:lnTo>
                    <a:pt x="33" y="67"/>
                  </a:lnTo>
                  <a:lnTo>
                    <a:pt x="47" y="48"/>
                  </a:lnTo>
                  <a:lnTo>
                    <a:pt x="33" y="48"/>
                  </a:lnTo>
                  <a:lnTo>
                    <a:pt x="57" y="38"/>
                  </a:lnTo>
                  <a:lnTo>
                    <a:pt x="844" y="38"/>
                  </a:lnTo>
                  <a:lnTo>
                    <a:pt x="844" y="0"/>
                  </a:lnTo>
                  <a:lnTo>
                    <a:pt x="67" y="0"/>
                  </a:lnTo>
                  <a:lnTo>
                    <a:pt x="47" y="9"/>
                  </a:lnTo>
                  <a:lnTo>
                    <a:pt x="19" y="28"/>
                  </a:lnTo>
                  <a:lnTo>
                    <a:pt x="9" y="57"/>
                  </a:lnTo>
                  <a:lnTo>
                    <a:pt x="0" y="76"/>
                  </a:lnTo>
                  <a:lnTo>
                    <a:pt x="23" y="86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5" name="Freeform 171"/>
            <p:cNvSpPr>
              <a:spLocks/>
            </p:cNvSpPr>
            <p:nvPr/>
          </p:nvSpPr>
          <p:spPr bwMode="auto">
            <a:xfrm>
              <a:off x="11217" y="3274"/>
              <a:ext cx="845" cy="86"/>
            </a:xfrm>
            <a:custGeom>
              <a:avLst/>
              <a:gdLst/>
              <a:ahLst/>
              <a:cxnLst>
                <a:cxn ang="0">
                  <a:pos x="23" y="86"/>
                </a:cxn>
                <a:cxn ang="0">
                  <a:pos x="33" y="67"/>
                </a:cxn>
                <a:cxn ang="0">
                  <a:pos x="47" y="48"/>
                </a:cxn>
                <a:cxn ang="0">
                  <a:pos x="33" y="48"/>
                </a:cxn>
                <a:cxn ang="0">
                  <a:pos x="57" y="38"/>
                </a:cxn>
                <a:cxn ang="0">
                  <a:pos x="76" y="38"/>
                </a:cxn>
                <a:cxn ang="0">
                  <a:pos x="67" y="38"/>
                </a:cxn>
                <a:cxn ang="0">
                  <a:pos x="844" y="38"/>
                </a:cxn>
                <a:cxn ang="0">
                  <a:pos x="844" y="0"/>
                </a:cxn>
                <a:cxn ang="0">
                  <a:pos x="67" y="0"/>
                </a:cxn>
                <a:cxn ang="0">
                  <a:pos x="47" y="9"/>
                </a:cxn>
                <a:cxn ang="0">
                  <a:pos x="19" y="28"/>
                </a:cxn>
                <a:cxn ang="0">
                  <a:pos x="9" y="57"/>
                </a:cxn>
                <a:cxn ang="0">
                  <a:pos x="0" y="76"/>
                </a:cxn>
                <a:cxn ang="0">
                  <a:pos x="23" y="86"/>
                </a:cxn>
              </a:cxnLst>
              <a:rect l="0" t="0" r="r" b="b"/>
              <a:pathLst>
                <a:path w="845" h="86">
                  <a:moveTo>
                    <a:pt x="23" y="86"/>
                  </a:moveTo>
                  <a:lnTo>
                    <a:pt x="33" y="67"/>
                  </a:lnTo>
                  <a:lnTo>
                    <a:pt x="47" y="48"/>
                  </a:lnTo>
                  <a:lnTo>
                    <a:pt x="33" y="48"/>
                  </a:lnTo>
                  <a:lnTo>
                    <a:pt x="57" y="38"/>
                  </a:lnTo>
                  <a:lnTo>
                    <a:pt x="76" y="38"/>
                  </a:lnTo>
                  <a:lnTo>
                    <a:pt x="67" y="38"/>
                  </a:lnTo>
                  <a:lnTo>
                    <a:pt x="844" y="38"/>
                  </a:lnTo>
                  <a:lnTo>
                    <a:pt x="844" y="0"/>
                  </a:lnTo>
                  <a:lnTo>
                    <a:pt x="67" y="0"/>
                  </a:lnTo>
                  <a:lnTo>
                    <a:pt x="47" y="9"/>
                  </a:lnTo>
                  <a:lnTo>
                    <a:pt x="19" y="28"/>
                  </a:lnTo>
                  <a:lnTo>
                    <a:pt x="9" y="57"/>
                  </a:lnTo>
                  <a:lnTo>
                    <a:pt x="0" y="76"/>
                  </a:lnTo>
                  <a:lnTo>
                    <a:pt x="23" y="86"/>
                  </a:lnTo>
                </a:path>
              </a:pathLst>
            </a:custGeom>
            <a:noFill/>
            <a:ln w="3048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6" name="Rectangle 172"/>
            <p:cNvSpPr>
              <a:spLocks/>
            </p:cNvSpPr>
            <p:nvPr/>
          </p:nvSpPr>
          <p:spPr bwMode="auto">
            <a:xfrm>
              <a:off x="11275" y="2558"/>
              <a:ext cx="811" cy="30"/>
            </a:xfrm>
            <a:prstGeom prst="rect">
              <a:avLst/>
            </a:prstGeom>
            <a:solidFill>
              <a:srgbClr val="12141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7" name="Rectangle 173"/>
            <p:cNvSpPr>
              <a:spLocks/>
            </p:cNvSpPr>
            <p:nvPr/>
          </p:nvSpPr>
          <p:spPr bwMode="auto">
            <a:xfrm>
              <a:off x="11272" y="2555"/>
              <a:ext cx="815" cy="30"/>
            </a:xfrm>
            <a:prstGeom prst="rect">
              <a:avLst/>
            </a:prstGeom>
            <a:solidFill>
              <a:srgbClr val="22272A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8" name="Freeform 174"/>
            <p:cNvSpPr>
              <a:spLocks/>
            </p:cNvSpPr>
            <p:nvPr/>
          </p:nvSpPr>
          <p:spPr bwMode="auto">
            <a:xfrm>
              <a:off x="9729" y="3416"/>
              <a:ext cx="149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97" y="0"/>
                </a:cxn>
              </a:cxnLst>
              <a:rect l="0" t="0" r="r" b="b"/>
              <a:pathLst>
                <a:path w="1498">
                  <a:moveTo>
                    <a:pt x="0" y="0"/>
                  </a:moveTo>
                  <a:lnTo>
                    <a:pt x="1497" y="0"/>
                  </a:lnTo>
                </a:path>
              </a:pathLst>
            </a:custGeom>
            <a:noFill/>
            <a:ln w="22606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" name="Rectangle 175"/>
            <p:cNvSpPr>
              <a:spLocks/>
            </p:cNvSpPr>
            <p:nvPr/>
          </p:nvSpPr>
          <p:spPr bwMode="auto">
            <a:xfrm>
              <a:off x="9729" y="3399"/>
              <a:ext cx="1497" cy="33"/>
            </a:xfrm>
            <a:prstGeom prst="rect">
              <a:avLst/>
            </a:prstGeom>
            <a:noFill/>
            <a:ln w="3048">
              <a:solidFill>
                <a:srgbClr val="22272A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0" name="Freeform 176"/>
            <p:cNvSpPr>
              <a:spLocks/>
            </p:cNvSpPr>
            <p:nvPr/>
          </p:nvSpPr>
          <p:spPr bwMode="auto">
            <a:xfrm>
              <a:off x="9729" y="2453"/>
              <a:ext cx="149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97" y="0"/>
                </a:cxn>
              </a:cxnLst>
              <a:rect l="0" t="0" r="r" b="b"/>
              <a:pathLst>
                <a:path w="1498">
                  <a:moveTo>
                    <a:pt x="0" y="0"/>
                  </a:moveTo>
                  <a:lnTo>
                    <a:pt x="1497" y="0"/>
                  </a:lnTo>
                </a:path>
              </a:pathLst>
            </a:custGeom>
            <a:noFill/>
            <a:ln w="19545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1" name="Rectangle 177"/>
            <p:cNvSpPr>
              <a:spLocks/>
            </p:cNvSpPr>
            <p:nvPr/>
          </p:nvSpPr>
          <p:spPr bwMode="auto">
            <a:xfrm>
              <a:off x="9729" y="2439"/>
              <a:ext cx="1497" cy="28"/>
            </a:xfrm>
            <a:prstGeom prst="rect">
              <a:avLst/>
            </a:prstGeom>
            <a:noFill/>
            <a:ln w="3048">
              <a:solidFill>
                <a:srgbClr val="22272A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2" name="Freeform 178"/>
            <p:cNvSpPr>
              <a:spLocks/>
            </p:cNvSpPr>
            <p:nvPr/>
          </p:nvSpPr>
          <p:spPr bwMode="auto">
            <a:xfrm>
              <a:off x="12120" y="2631"/>
              <a:ext cx="609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09" y="0"/>
                </a:cxn>
              </a:cxnLst>
              <a:rect l="0" t="0" r="r" b="b"/>
              <a:pathLst>
                <a:path w="609">
                  <a:moveTo>
                    <a:pt x="0" y="0"/>
                  </a:moveTo>
                  <a:lnTo>
                    <a:pt x="609" y="0"/>
                  </a:lnTo>
                </a:path>
              </a:pathLst>
            </a:custGeom>
            <a:noFill/>
            <a:ln w="19545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3" name="Rectangle 179"/>
            <p:cNvSpPr>
              <a:spLocks/>
            </p:cNvSpPr>
            <p:nvPr/>
          </p:nvSpPr>
          <p:spPr bwMode="auto">
            <a:xfrm>
              <a:off x="12120" y="2616"/>
              <a:ext cx="609" cy="28"/>
            </a:xfrm>
            <a:prstGeom prst="rect">
              <a:avLst/>
            </a:prstGeom>
            <a:noFill/>
            <a:ln w="3048">
              <a:solidFill>
                <a:srgbClr val="22272A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4" name="Freeform 180"/>
            <p:cNvSpPr>
              <a:spLocks/>
            </p:cNvSpPr>
            <p:nvPr/>
          </p:nvSpPr>
          <p:spPr bwMode="auto">
            <a:xfrm>
              <a:off x="12724" y="2616"/>
              <a:ext cx="0" cy="63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638"/>
                </a:cxn>
              </a:cxnLst>
              <a:rect l="0" t="0" r="r" b="b"/>
              <a:pathLst>
                <a:path h="639">
                  <a:moveTo>
                    <a:pt x="0" y="0"/>
                  </a:moveTo>
                  <a:lnTo>
                    <a:pt x="0" y="638"/>
                  </a:lnTo>
                </a:path>
              </a:pathLst>
            </a:custGeom>
            <a:noFill/>
            <a:ln w="19545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5" name="Rectangle 181"/>
            <p:cNvSpPr>
              <a:spLocks/>
            </p:cNvSpPr>
            <p:nvPr/>
          </p:nvSpPr>
          <p:spPr bwMode="auto">
            <a:xfrm>
              <a:off x="12710" y="2616"/>
              <a:ext cx="28" cy="638"/>
            </a:xfrm>
            <a:prstGeom prst="rect">
              <a:avLst/>
            </a:prstGeom>
            <a:noFill/>
            <a:ln w="3048">
              <a:solidFill>
                <a:srgbClr val="22272A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6" name="Freeform 182"/>
            <p:cNvSpPr>
              <a:spLocks/>
            </p:cNvSpPr>
            <p:nvPr/>
          </p:nvSpPr>
          <p:spPr bwMode="auto">
            <a:xfrm>
              <a:off x="8176" y="2616"/>
              <a:ext cx="0" cy="63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638"/>
                </a:cxn>
              </a:cxnLst>
              <a:rect l="0" t="0" r="r" b="b"/>
              <a:pathLst>
                <a:path h="639">
                  <a:moveTo>
                    <a:pt x="0" y="0"/>
                  </a:moveTo>
                  <a:lnTo>
                    <a:pt x="0" y="638"/>
                  </a:lnTo>
                </a:path>
              </a:pathLst>
            </a:custGeom>
            <a:noFill/>
            <a:ln w="22606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7" name="Rectangle 183"/>
            <p:cNvSpPr>
              <a:spLocks/>
            </p:cNvSpPr>
            <p:nvPr/>
          </p:nvSpPr>
          <p:spPr bwMode="auto">
            <a:xfrm>
              <a:off x="8160" y="2616"/>
              <a:ext cx="33" cy="638"/>
            </a:xfrm>
            <a:prstGeom prst="rect">
              <a:avLst/>
            </a:prstGeom>
            <a:noFill/>
            <a:ln w="3048">
              <a:solidFill>
                <a:srgbClr val="22272A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208" name="Group 184"/>
            <p:cNvGrpSpPr>
              <a:grpSpLocks/>
            </p:cNvGrpSpPr>
            <p:nvPr/>
          </p:nvGrpSpPr>
          <p:grpSpPr bwMode="auto">
            <a:xfrm>
              <a:off x="9671" y="3284"/>
              <a:ext cx="68" cy="67"/>
              <a:chOff x="9671" y="3284"/>
              <a:chExt cx="68" cy="67"/>
            </a:xfrm>
          </p:grpSpPr>
          <p:sp>
            <p:nvSpPr>
              <p:cNvPr id="1209" name="Freeform 185"/>
              <p:cNvSpPr>
                <a:spLocks/>
              </p:cNvSpPr>
              <p:nvPr/>
            </p:nvSpPr>
            <p:spPr bwMode="auto">
              <a:xfrm>
                <a:off x="9671" y="3284"/>
                <a:ext cx="68" cy="67"/>
              </a:xfrm>
              <a:custGeom>
                <a:avLst/>
                <a:gdLst/>
                <a:ahLst/>
                <a:cxnLst>
                  <a:cxn ang="0">
                    <a:pos x="33" y="38"/>
                  </a:cxn>
                  <a:cxn ang="0">
                    <a:pos x="33" y="9"/>
                  </a:cxn>
                  <a:cxn ang="0">
                    <a:pos x="23" y="0"/>
                  </a:cxn>
                  <a:cxn ang="0">
                    <a:pos x="0" y="0"/>
                  </a:cxn>
                  <a:cxn ang="0">
                    <a:pos x="0" y="28"/>
                  </a:cxn>
                  <a:cxn ang="0">
                    <a:pos x="9" y="38"/>
                  </a:cxn>
                  <a:cxn ang="0">
                    <a:pos x="23" y="38"/>
                  </a:cxn>
                  <a:cxn ang="0">
                    <a:pos x="33" y="47"/>
                  </a:cxn>
                  <a:cxn ang="0">
                    <a:pos x="33" y="38"/>
                  </a:cxn>
                </a:cxnLst>
                <a:rect l="0" t="0" r="r" b="b"/>
                <a:pathLst>
                  <a:path w="68" h="67">
                    <a:moveTo>
                      <a:pt x="33" y="38"/>
                    </a:moveTo>
                    <a:lnTo>
                      <a:pt x="33" y="9"/>
                    </a:lnTo>
                    <a:lnTo>
                      <a:pt x="23" y="0"/>
                    </a:lnTo>
                    <a:lnTo>
                      <a:pt x="0" y="0"/>
                    </a:lnTo>
                    <a:lnTo>
                      <a:pt x="0" y="28"/>
                    </a:lnTo>
                    <a:lnTo>
                      <a:pt x="9" y="38"/>
                    </a:lnTo>
                    <a:lnTo>
                      <a:pt x="23" y="38"/>
                    </a:lnTo>
                    <a:lnTo>
                      <a:pt x="33" y="47"/>
                    </a:lnTo>
                    <a:lnTo>
                      <a:pt x="33" y="38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" name="Freeform 186"/>
              <p:cNvSpPr>
                <a:spLocks/>
              </p:cNvSpPr>
              <p:nvPr/>
            </p:nvSpPr>
            <p:spPr bwMode="auto">
              <a:xfrm>
                <a:off x="9671" y="3284"/>
                <a:ext cx="68" cy="67"/>
              </a:xfrm>
              <a:custGeom>
                <a:avLst/>
                <a:gdLst/>
                <a:ahLst/>
                <a:cxnLst>
                  <a:cxn ang="0">
                    <a:pos x="43" y="67"/>
                  </a:cxn>
                  <a:cxn ang="0">
                    <a:pos x="67" y="67"/>
                  </a:cxn>
                  <a:cxn ang="0">
                    <a:pos x="67" y="57"/>
                  </a:cxn>
                  <a:cxn ang="0">
                    <a:pos x="57" y="47"/>
                  </a:cxn>
                  <a:cxn ang="0">
                    <a:pos x="57" y="38"/>
                  </a:cxn>
                  <a:cxn ang="0">
                    <a:pos x="52" y="38"/>
                  </a:cxn>
                  <a:cxn ang="0">
                    <a:pos x="52" y="19"/>
                  </a:cxn>
                  <a:cxn ang="0">
                    <a:pos x="43" y="19"/>
                  </a:cxn>
                  <a:cxn ang="0">
                    <a:pos x="43" y="67"/>
                  </a:cxn>
                </a:cxnLst>
                <a:rect l="0" t="0" r="r" b="b"/>
                <a:pathLst>
                  <a:path w="68" h="67">
                    <a:moveTo>
                      <a:pt x="43" y="67"/>
                    </a:moveTo>
                    <a:lnTo>
                      <a:pt x="67" y="67"/>
                    </a:lnTo>
                    <a:lnTo>
                      <a:pt x="67" y="57"/>
                    </a:lnTo>
                    <a:lnTo>
                      <a:pt x="57" y="47"/>
                    </a:lnTo>
                    <a:lnTo>
                      <a:pt x="57" y="38"/>
                    </a:lnTo>
                    <a:lnTo>
                      <a:pt x="52" y="38"/>
                    </a:lnTo>
                    <a:lnTo>
                      <a:pt x="52" y="19"/>
                    </a:lnTo>
                    <a:lnTo>
                      <a:pt x="43" y="19"/>
                    </a:lnTo>
                    <a:lnTo>
                      <a:pt x="43" y="67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" name="Freeform 187"/>
              <p:cNvSpPr>
                <a:spLocks/>
              </p:cNvSpPr>
              <p:nvPr/>
            </p:nvSpPr>
            <p:spPr bwMode="auto">
              <a:xfrm>
                <a:off x="9671" y="3284"/>
                <a:ext cx="68" cy="67"/>
              </a:xfrm>
              <a:custGeom>
                <a:avLst/>
                <a:gdLst/>
                <a:ahLst/>
                <a:cxnLst>
                  <a:cxn ang="0">
                    <a:pos x="43" y="57"/>
                  </a:cxn>
                  <a:cxn ang="0">
                    <a:pos x="43" y="19"/>
                  </a:cxn>
                  <a:cxn ang="0">
                    <a:pos x="33" y="9"/>
                  </a:cxn>
                  <a:cxn ang="0">
                    <a:pos x="33" y="57"/>
                  </a:cxn>
                  <a:cxn ang="0">
                    <a:pos x="43" y="67"/>
                  </a:cxn>
                  <a:cxn ang="0">
                    <a:pos x="43" y="57"/>
                  </a:cxn>
                </a:cxnLst>
                <a:rect l="0" t="0" r="r" b="b"/>
                <a:pathLst>
                  <a:path w="68" h="67">
                    <a:moveTo>
                      <a:pt x="43" y="57"/>
                    </a:moveTo>
                    <a:lnTo>
                      <a:pt x="43" y="19"/>
                    </a:lnTo>
                    <a:lnTo>
                      <a:pt x="33" y="9"/>
                    </a:lnTo>
                    <a:lnTo>
                      <a:pt x="33" y="57"/>
                    </a:lnTo>
                    <a:lnTo>
                      <a:pt x="43" y="67"/>
                    </a:lnTo>
                    <a:lnTo>
                      <a:pt x="43" y="57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212" name="Freeform 188"/>
            <p:cNvSpPr>
              <a:spLocks/>
            </p:cNvSpPr>
            <p:nvPr/>
          </p:nvSpPr>
          <p:spPr bwMode="auto">
            <a:xfrm>
              <a:off x="9671" y="3284"/>
              <a:ext cx="68" cy="67"/>
            </a:xfrm>
            <a:custGeom>
              <a:avLst/>
              <a:gdLst/>
              <a:ahLst/>
              <a:cxnLst>
                <a:cxn ang="0">
                  <a:pos x="67" y="67"/>
                </a:cxn>
                <a:cxn ang="0">
                  <a:pos x="67" y="57"/>
                </a:cxn>
                <a:cxn ang="0">
                  <a:pos x="57" y="47"/>
                </a:cxn>
                <a:cxn ang="0">
                  <a:pos x="57" y="38"/>
                </a:cxn>
                <a:cxn ang="0">
                  <a:pos x="52" y="38"/>
                </a:cxn>
                <a:cxn ang="0">
                  <a:pos x="52" y="28"/>
                </a:cxn>
                <a:cxn ang="0">
                  <a:pos x="52" y="19"/>
                </a:cxn>
                <a:cxn ang="0">
                  <a:pos x="43" y="19"/>
                </a:cxn>
                <a:cxn ang="0">
                  <a:pos x="33" y="9"/>
                </a:cxn>
                <a:cxn ang="0">
                  <a:pos x="23" y="0"/>
                </a:cxn>
                <a:cxn ang="0">
                  <a:pos x="9" y="0"/>
                </a:cxn>
                <a:cxn ang="0">
                  <a:pos x="0" y="0"/>
                </a:cxn>
                <a:cxn ang="0">
                  <a:pos x="0" y="28"/>
                </a:cxn>
                <a:cxn ang="0">
                  <a:pos x="9" y="38"/>
                </a:cxn>
                <a:cxn ang="0">
                  <a:pos x="23" y="38"/>
                </a:cxn>
                <a:cxn ang="0">
                  <a:pos x="33" y="47"/>
                </a:cxn>
                <a:cxn ang="0">
                  <a:pos x="33" y="38"/>
                </a:cxn>
                <a:cxn ang="0">
                  <a:pos x="33" y="47"/>
                </a:cxn>
                <a:cxn ang="0">
                  <a:pos x="33" y="57"/>
                </a:cxn>
                <a:cxn ang="0">
                  <a:pos x="43" y="57"/>
                </a:cxn>
                <a:cxn ang="0">
                  <a:pos x="33" y="57"/>
                </a:cxn>
                <a:cxn ang="0">
                  <a:pos x="43" y="67"/>
                </a:cxn>
                <a:cxn ang="0">
                  <a:pos x="67" y="67"/>
                </a:cxn>
              </a:cxnLst>
              <a:rect l="0" t="0" r="r" b="b"/>
              <a:pathLst>
                <a:path w="68" h="67">
                  <a:moveTo>
                    <a:pt x="67" y="67"/>
                  </a:moveTo>
                  <a:lnTo>
                    <a:pt x="67" y="57"/>
                  </a:lnTo>
                  <a:lnTo>
                    <a:pt x="57" y="47"/>
                  </a:lnTo>
                  <a:lnTo>
                    <a:pt x="57" y="38"/>
                  </a:lnTo>
                  <a:lnTo>
                    <a:pt x="52" y="38"/>
                  </a:lnTo>
                  <a:lnTo>
                    <a:pt x="52" y="28"/>
                  </a:lnTo>
                  <a:lnTo>
                    <a:pt x="52" y="19"/>
                  </a:lnTo>
                  <a:lnTo>
                    <a:pt x="43" y="19"/>
                  </a:lnTo>
                  <a:lnTo>
                    <a:pt x="33" y="9"/>
                  </a:lnTo>
                  <a:lnTo>
                    <a:pt x="23" y="0"/>
                  </a:lnTo>
                  <a:lnTo>
                    <a:pt x="9" y="0"/>
                  </a:lnTo>
                  <a:lnTo>
                    <a:pt x="0" y="0"/>
                  </a:lnTo>
                  <a:lnTo>
                    <a:pt x="0" y="28"/>
                  </a:lnTo>
                  <a:lnTo>
                    <a:pt x="9" y="38"/>
                  </a:lnTo>
                  <a:lnTo>
                    <a:pt x="23" y="38"/>
                  </a:lnTo>
                  <a:lnTo>
                    <a:pt x="33" y="47"/>
                  </a:lnTo>
                  <a:lnTo>
                    <a:pt x="33" y="38"/>
                  </a:lnTo>
                  <a:lnTo>
                    <a:pt x="33" y="47"/>
                  </a:lnTo>
                  <a:lnTo>
                    <a:pt x="33" y="57"/>
                  </a:lnTo>
                  <a:lnTo>
                    <a:pt x="43" y="57"/>
                  </a:lnTo>
                  <a:lnTo>
                    <a:pt x="33" y="57"/>
                  </a:lnTo>
                  <a:lnTo>
                    <a:pt x="43" y="67"/>
                  </a:lnTo>
                  <a:lnTo>
                    <a:pt x="67" y="67"/>
                  </a:lnTo>
                </a:path>
              </a:pathLst>
            </a:custGeom>
            <a:noFill/>
            <a:ln w="3048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3" name="Freeform 189"/>
            <p:cNvSpPr>
              <a:spLocks/>
            </p:cNvSpPr>
            <p:nvPr/>
          </p:nvSpPr>
          <p:spPr bwMode="auto">
            <a:xfrm>
              <a:off x="11217" y="2516"/>
              <a:ext cx="77" cy="72"/>
            </a:xfrm>
            <a:custGeom>
              <a:avLst/>
              <a:gdLst/>
              <a:ahLst/>
              <a:cxnLst>
                <a:cxn ang="0">
                  <a:pos x="76" y="43"/>
                </a:cxn>
                <a:cxn ang="0">
                  <a:pos x="67" y="43"/>
                </a:cxn>
                <a:cxn ang="0">
                  <a:pos x="47" y="33"/>
                </a:cxn>
                <a:cxn ang="0">
                  <a:pos x="33" y="19"/>
                </a:cxn>
                <a:cxn ang="0">
                  <a:pos x="23" y="9"/>
                </a:cxn>
                <a:cxn ang="0">
                  <a:pos x="23" y="0"/>
                </a:cxn>
                <a:cxn ang="0">
                  <a:pos x="0" y="0"/>
                </a:cxn>
                <a:cxn ang="0">
                  <a:pos x="0" y="19"/>
                </a:cxn>
                <a:cxn ang="0">
                  <a:pos x="9" y="33"/>
                </a:cxn>
                <a:cxn ang="0">
                  <a:pos x="23" y="52"/>
                </a:cxn>
                <a:cxn ang="0">
                  <a:pos x="33" y="62"/>
                </a:cxn>
                <a:cxn ang="0">
                  <a:pos x="47" y="62"/>
                </a:cxn>
                <a:cxn ang="0">
                  <a:pos x="76" y="72"/>
                </a:cxn>
                <a:cxn ang="0">
                  <a:pos x="76" y="43"/>
                </a:cxn>
              </a:cxnLst>
              <a:rect l="0" t="0" r="r" b="b"/>
              <a:pathLst>
                <a:path w="77" h="72">
                  <a:moveTo>
                    <a:pt x="76" y="43"/>
                  </a:moveTo>
                  <a:lnTo>
                    <a:pt x="67" y="43"/>
                  </a:lnTo>
                  <a:lnTo>
                    <a:pt x="47" y="33"/>
                  </a:lnTo>
                  <a:lnTo>
                    <a:pt x="33" y="19"/>
                  </a:lnTo>
                  <a:lnTo>
                    <a:pt x="23" y="9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19"/>
                  </a:lnTo>
                  <a:lnTo>
                    <a:pt x="9" y="33"/>
                  </a:lnTo>
                  <a:lnTo>
                    <a:pt x="23" y="52"/>
                  </a:lnTo>
                  <a:lnTo>
                    <a:pt x="33" y="62"/>
                  </a:lnTo>
                  <a:lnTo>
                    <a:pt x="47" y="62"/>
                  </a:lnTo>
                  <a:lnTo>
                    <a:pt x="76" y="72"/>
                  </a:lnTo>
                  <a:lnTo>
                    <a:pt x="76" y="43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4" name="Freeform 190"/>
            <p:cNvSpPr>
              <a:spLocks/>
            </p:cNvSpPr>
            <p:nvPr/>
          </p:nvSpPr>
          <p:spPr bwMode="auto">
            <a:xfrm>
              <a:off x="11217" y="2516"/>
              <a:ext cx="77" cy="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"/>
                </a:cxn>
                <a:cxn ang="0">
                  <a:pos x="9" y="33"/>
                </a:cxn>
                <a:cxn ang="0">
                  <a:pos x="23" y="52"/>
                </a:cxn>
                <a:cxn ang="0">
                  <a:pos x="33" y="62"/>
                </a:cxn>
                <a:cxn ang="0">
                  <a:pos x="47" y="62"/>
                </a:cxn>
                <a:cxn ang="0">
                  <a:pos x="76" y="67"/>
                </a:cxn>
                <a:cxn ang="0">
                  <a:pos x="76" y="43"/>
                </a:cxn>
                <a:cxn ang="0">
                  <a:pos x="67" y="43"/>
                </a:cxn>
                <a:cxn ang="0">
                  <a:pos x="47" y="33"/>
                </a:cxn>
                <a:cxn ang="0">
                  <a:pos x="33" y="19"/>
                </a:cxn>
                <a:cxn ang="0">
                  <a:pos x="23" y="9"/>
                </a:cxn>
                <a:cxn ang="0">
                  <a:pos x="23" y="0"/>
                </a:cxn>
                <a:cxn ang="0">
                  <a:pos x="0" y="0"/>
                </a:cxn>
              </a:cxnLst>
              <a:rect l="0" t="0" r="r" b="b"/>
              <a:pathLst>
                <a:path w="77" h="67">
                  <a:moveTo>
                    <a:pt x="0" y="0"/>
                  </a:moveTo>
                  <a:lnTo>
                    <a:pt x="0" y="19"/>
                  </a:lnTo>
                  <a:lnTo>
                    <a:pt x="9" y="33"/>
                  </a:lnTo>
                  <a:lnTo>
                    <a:pt x="23" y="52"/>
                  </a:lnTo>
                  <a:lnTo>
                    <a:pt x="33" y="62"/>
                  </a:lnTo>
                  <a:lnTo>
                    <a:pt x="47" y="62"/>
                  </a:lnTo>
                  <a:lnTo>
                    <a:pt x="76" y="67"/>
                  </a:lnTo>
                  <a:lnTo>
                    <a:pt x="76" y="43"/>
                  </a:lnTo>
                  <a:lnTo>
                    <a:pt x="67" y="43"/>
                  </a:lnTo>
                  <a:lnTo>
                    <a:pt x="47" y="33"/>
                  </a:lnTo>
                  <a:lnTo>
                    <a:pt x="33" y="19"/>
                  </a:lnTo>
                  <a:lnTo>
                    <a:pt x="23" y="9"/>
                  </a:lnTo>
                  <a:lnTo>
                    <a:pt x="23" y="0"/>
                  </a:lnTo>
                  <a:lnTo>
                    <a:pt x="0" y="0"/>
                  </a:lnTo>
                </a:path>
              </a:pathLst>
            </a:custGeom>
            <a:noFill/>
            <a:ln w="3048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215" name="Group 191"/>
            <p:cNvGrpSpPr>
              <a:grpSpLocks/>
            </p:cNvGrpSpPr>
            <p:nvPr/>
          </p:nvGrpSpPr>
          <p:grpSpPr bwMode="auto">
            <a:xfrm>
              <a:off x="11265" y="2333"/>
              <a:ext cx="763" cy="202"/>
              <a:chOff x="11265" y="2333"/>
              <a:chExt cx="763" cy="202"/>
            </a:xfrm>
          </p:grpSpPr>
          <p:sp>
            <p:nvSpPr>
              <p:cNvPr id="1216" name="Freeform 192"/>
              <p:cNvSpPr>
                <a:spLocks/>
              </p:cNvSpPr>
              <p:nvPr/>
            </p:nvSpPr>
            <p:spPr bwMode="auto">
              <a:xfrm>
                <a:off x="11265" y="2333"/>
                <a:ext cx="763" cy="202"/>
              </a:xfrm>
              <a:custGeom>
                <a:avLst/>
                <a:gdLst/>
                <a:ahLst/>
                <a:cxnLst>
                  <a:cxn ang="0">
                    <a:pos x="710" y="191"/>
                  </a:cxn>
                  <a:cxn ang="0">
                    <a:pos x="739" y="172"/>
                  </a:cxn>
                  <a:cxn ang="0">
                    <a:pos x="720" y="134"/>
                  </a:cxn>
                  <a:cxn ang="0">
                    <a:pos x="739" y="172"/>
                  </a:cxn>
                  <a:cxn ang="0">
                    <a:pos x="763" y="143"/>
                  </a:cxn>
                  <a:cxn ang="0">
                    <a:pos x="763" y="0"/>
                  </a:cxn>
                  <a:cxn ang="0">
                    <a:pos x="720" y="0"/>
                  </a:cxn>
                  <a:cxn ang="0">
                    <a:pos x="720" y="124"/>
                  </a:cxn>
                  <a:cxn ang="0">
                    <a:pos x="710" y="143"/>
                  </a:cxn>
                  <a:cxn ang="0">
                    <a:pos x="691" y="158"/>
                  </a:cxn>
                  <a:cxn ang="0">
                    <a:pos x="67" y="158"/>
                  </a:cxn>
                  <a:cxn ang="0">
                    <a:pos x="47" y="143"/>
                  </a:cxn>
                  <a:cxn ang="0">
                    <a:pos x="47" y="0"/>
                  </a:cxn>
                  <a:cxn ang="0">
                    <a:pos x="0" y="0"/>
                  </a:cxn>
                  <a:cxn ang="0">
                    <a:pos x="0" y="115"/>
                  </a:cxn>
                  <a:cxn ang="0">
                    <a:pos x="9" y="143"/>
                  </a:cxn>
                  <a:cxn ang="0">
                    <a:pos x="19" y="172"/>
                  </a:cxn>
                  <a:cxn ang="0">
                    <a:pos x="47" y="191"/>
                  </a:cxn>
                  <a:cxn ang="0">
                    <a:pos x="86" y="201"/>
                  </a:cxn>
                  <a:cxn ang="0">
                    <a:pos x="686" y="201"/>
                  </a:cxn>
                  <a:cxn ang="0">
                    <a:pos x="710" y="191"/>
                  </a:cxn>
                  <a:cxn ang="0">
                    <a:pos x="700" y="158"/>
                  </a:cxn>
                  <a:cxn ang="0">
                    <a:pos x="710" y="191"/>
                  </a:cxn>
                </a:cxnLst>
                <a:rect l="0" t="0" r="r" b="b"/>
                <a:pathLst>
                  <a:path w="763" h="202">
                    <a:moveTo>
                      <a:pt x="710" y="191"/>
                    </a:moveTo>
                    <a:lnTo>
                      <a:pt x="739" y="172"/>
                    </a:lnTo>
                    <a:lnTo>
                      <a:pt x="720" y="134"/>
                    </a:lnTo>
                    <a:lnTo>
                      <a:pt x="739" y="172"/>
                    </a:lnTo>
                    <a:lnTo>
                      <a:pt x="763" y="143"/>
                    </a:lnTo>
                    <a:lnTo>
                      <a:pt x="763" y="0"/>
                    </a:lnTo>
                    <a:lnTo>
                      <a:pt x="720" y="0"/>
                    </a:lnTo>
                    <a:lnTo>
                      <a:pt x="720" y="124"/>
                    </a:lnTo>
                    <a:lnTo>
                      <a:pt x="710" y="143"/>
                    </a:lnTo>
                    <a:lnTo>
                      <a:pt x="691" y="158"/>
                    </a:lnTo>
                    <a:lnTo>
                      <a:pt x="67" y="158"/>
                    </a:lnTo>
                    <a:lnTo>
                      <a:pt x="47" y="143"/>
                    </a:lnTo>
                    <a:lnTo>
                      <a:pt x="47" y="0"/>
                    </a:lnTo>
                    <a:lnTo>
                      <a:pt x="0" y="0"/>
                    </a:lnTo>
                    <a:lnTo>
                      <a:pt x="0" y="115"/>
                    </a:lnTo>
                    <a:lnTo>
                      <a:pt x="9" y="143"/>
                    </a:lnTo>
                    <a:lnTo>
                      <a:pt x="19" y="172"/>
                    </a:lnTo>
                    <a:lnTo>
                      <a:pt x="47" y="191"/>
                    </a:lnTo>
                    <a:lnTo>
                      <a:pt x="86" y="201"/>
                    </a:lnTo>
                    <a:lnTo>
                      <a:pt x="686" y="201"/>
                    </a:lnTo>
                    <a:lnTo>
                      <a:pt x="710" y="191"/>
                    </a:lnTo>
                    <a:lnTo>
                      <a:pt x="700" y="158"/>
                    </a:lnTo>
                    <a:lnTo>
                      <a:pt x="710" y="191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7" name="Freeform 193"/>
              <p:cNvSpPr>
                <a:spLocks/>
              </p:cNvSpPr>
              <p:nvPr/>
            </p:nvSpPr>
            <p:spPr bwMode="auto">
              <a:xfrm>
                <a:off x="11265" y="2333"/>
                <a:ext cx="763" cy="202"/>
              </a:xfrm>
              <a:custGeom>
                <a:avLst/>
                <a:gdLst/>
                <a:ahLst/>
                <a:cxnLst>
                  <a:cxn ang="0">
                    <a:pos x="47" y="134"/>
                  </a:cxn>
                  <a:cxn ang="0">
                    <a:pos x="47" y="143"/>
                  </a:cxn>
                  <a:cxn ang="0">
                    <a:pos x="57" y="143"/>
                  </a:cxn>
                  <a:cxn ang="0">
                    <a:pos x="47" y="124"/>
                  </a:cxn>
                  <a:cxn ang="0">
                    <a:pos x="47" y="134"/>
                  </a:cxn>
                </a:cxnLst>
                <a:rect l="0" t="0" r="r" b="b"/>
                <a:pathLst>
                  <a:path w="763" h="202">
                    <a:moveTo>
                      <a:pt x="47" y="134"/>
                    </a:moveTo>
                    <a:lnTo>
                      <a:pt x="47" y="143"/>
                    </a:lnTo>
                    <a:lnTo>
                      <a:pt x="57" y="143"/>
                    </a:lnTo>
                    <a:lnTo>
                      <a:pt x="47" y="124"/>
                    </a:lnTo>
                    <a:lnTo>
                      <a:pt x="47" y="134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218" name="Freeform 194"/>
            <p:cNvSpPr>
              <a:spLocks/>
            </p:cNvSpPr>
            <p:nvPr/>
          </p:nvSpPr>
          <p:spPr bwMode="auto">
            <a:xfrm>
              <a:off x="11265" y="2333"/>
              <a:ext cx="763" cy="20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15"/>
                </a:cxn>
                <a:cxn ang="0">
                  <a:pos x="9" y="143"/>
                </a:cxn>
                <a:cxn ang="0">
                  <a:pos x="19" y="172"/>
                </a:cxn>
                <a:cxn ang="0">
                  <a:pos x="47" y="191"/>
                </a:cxn>
                <a:cxn ang="0">
                  <a:pos x="86" y="201"/>
                </a:cxn>
                <a:cxn ang="0">
                  <a:pos x="686" y="201"/>
                </a:cxn>
                <a:cxn ang="0">
                  <a:pos x="710" y="191"/>
                </a:cxn>
                <a:cxn ang="0">
                  <a:pos x="739" y="172"/>
                </a:cxn>
                <a:cxn ang="0">
                  <a:pos x="763" y="143"/>
                </a:cxn>
                <a:cxn ang="0">
                  <a:pos x="763" y="115"/>
                </a:cxn>
                <a:cxn ang="0">
                  <a:pos x="763" y="0"/>
                </a:cxn>
                <a:cxn ang="0">
                  <a:pos x="720" y="0"/>
                </a:cxn>
                <a:cxn ang="0">
                  <a:pos x="720" y="115"/>
                </a:cxn>
                <a:cxn ang="0">
                  <a:pos x="720" y="134"/>
                </a:cxn>
                <a:cxn ang="0">
                  <a:pos x="720" y="124"/>
                </a:cxn>
                <a:cxn ang="0">
                  <a:pos x="710" y="143"/>
                </a:cxn>
                <a:cxn ang="0">
                  <a:pos x="691" y="158"/>
                </a:cxn>
                <a:cxn ang="0">
                  <a:pos x="700" y="158"/>
                </a:cxn>
                <a:cxn ang="0">
                  <a:pos x="672" y="158"/>
                </a:cxn>
                <a:cxn ang="0">
                  <a:pos x="686" y="158"/>
                </a:cxn>
                <a:cxn ang="0">
                  <a:pos x="86" y="158"/>
                </a:cxn>
                <a:cxn ang="0">
                  <a:pos x="67" y="158"/>
                </a:cxn>
                <a:cxn ang="0">
                  <a:pos x="47" y="143"/>
                </a:cxn>
                <a:cxn ang="0">
                  <a:pos x="57" y="143"/>
                </a:cxn>
                <a:cxn ang="0">
                  <a:pos x="47" y="124"/>
                </a:cxn>
                <a:cxn ang="0">
                  <a:pos x="47" y="134"/>
                </a:cxn>
                <a:cxn ang="0">
                  <a:pos x="47" y="115"/>
                </a:cxn>
                <a:cxn ang="0">
                  <a:pos x="47" y="0"/>
                </a:cxn>
                <a:cxn ang="0">
                  <a:pos x="0" y="0"/>
                </a:cxn>
              </a:cxnLst>
              <a:rect l="0" t="0" r="r" b="b"/>
              <a:pathLst>
                <a:path w="763" h="202">
                  <a:moveTo>
                    <a:pt x="0" y="0"/>
                  </a:moveTo>
                  <a:lnTo>
                    <a:pt x="0" y="115"/>
                  </a:lnTo>
                  <a:lnTo>
                    <a:pt x="9" y="143"/>
                  </a:lnTo>
                  <a:lnTo>
                    <a:pt x="19" y="172"/>
                  </a:lnTo>
                  <a:lnTo>
                    <a:pt x="47" y="191"/>
                  </a:lnTo>
                  <a:lnTo>
                    <a:pt x="86" y="201"/>
                  </a:lnTo>
                  <a:lnTo>
                    <a:pt x="686" y="201"/>
                  </a:lnTo>
                  <a:lnTo>
                    <a:pt x="710" y="191"/>
                  </a:lnTo>
                  <a:lnTo>
                    <a:pt x="739" y="172"/>
                  </a:lnTo>
                  <a:lnTo>
                    <a:pt x="763" y="143"/>
                  </a:lnTo>
                  <a:lnTo>
                    <a:pt x="763" y="115"/>
                  </a:lnTo>
                  <a:lnTo>
                    <a:pt x="763" y="0"/>
                  </a:lnTo>
                  <a:lnTo>
                    <a:pt x="720" y="0"/>
                  </a:lnTo>
                  <a:lnTo>
                    <a:pt x="720" y="115"/>
                  </a:lnTo>
                  <a:lnTo>
                    <a:pt x="720" y="134"/>
                  </a:lnTo>
                  <a:lnTo>
                    <a:pt x="720" y="124"/>
                  </a:lnTo>
                  <a:lnTo>
                    <a:pt x="710" y="143"/>
                  </a:lnTo>
                  <a:lnTo>
                    <a:pt x="691" y="158"/>
                  </a:lnTo>
                  <a:lnTo>
                    <a:pt x="700" y="158"/>
                  </a:lnTo>
                  <a:lnTo>
                    <a:pt x="672" y="158"/>
                  </a:lnTo>
                  <a:lnTo>
                    <a:pt x="686" y="158"/>
                  </a:lnTo>
                  <a:lnTo>
                    <a:pt x="86" y="158"/>
                  </a:lnTo>
                  <a:lnTo>
                    <a:pt x="67" y="158"/>
                  </a:lnTo>
                  <a:lnTo>
                    <a:pt x="47" y="143"/>
                  </a:lnTo>
                  <a:lnTo>
                    <a:pt x="57" y="143"/>
                  </a:lnTo>
                  <a:lnTo>
                    <a:pt x="47" y="124"/>
                  </a:lnTo>
                  <a:lnTo>
                    <a:pt x="47" y="134"/>
                  </a:lnTo>
                  <a:lnTo>
                    <a:pt x="47" y="115"/>
                  </a:lnTo>
                  <a:lnTo>
                    <a:pt x="47" y="0"/>
                  </a:lnTo>
                  <a:lnTo>
                    <a:pt x="0" y="0"/>
                  </a:lnTo>
                </a:path>
              </a:pathLst>
            </a:custGeom>
            <a:noFill/>
            <a:ln w="3048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219" name="Group 195"/>
            <p:cNvGrpSpPr>
              <a:grpSpLocks/>
            </p:cNvGrpSpPr>
            <p:nvPr/>
          </p:nvGrpSpPr>
          <p:grpSpPr bwMode="auto">
            <a:xfrm>
              <a:off x="11265" y="3332"/>
              <a:ext cx="763" cy="196"/>
              <a:chOff x="11265" y="3332"/>
              <a:chExt cx="763" cy="196"/>
            </a:xfrm>
          </p:grpSpPr>
          <p:sp>
            <p:nvSpPr>
              <p:cNvPr id="1220" name="Freeform 196"/>
              <p:cNvSpPr>
                <a:spLocks/>
              </p:cNvSpPr>
              <p:nvPr/>
            </p:nvSpPr>
            <p:spPr bwMode="auto">
              <a:xfrm>
                <a:off x="11265" y="3332"/>
                <a:ext cx="763" cy="196"/>
              </a:xfrm>
              <a:custGeom>
                <a:avLst/>
                <a:gdLst/>
                <a:ahLst/>
                <a:cxnLst>
                  <a:cxn ang="0">
                    <a:pos x="47" y="52"/>
                  </a:cxn>
                  <a:cxn ang="0">
                    <a:pos x="57" y="43"/>
                  </a:cxn>
                  <a:cxn ang="0">
                    <a:pos x="57" y="0"/>
                  </a:cxn>
                  <a:cxn ang="0">
                    <a:pos x="19" y="19"/>
                  </a:cxn>
                  <a:cxn ang="0">
                    <a:pos x="9" y="52"/>
                  </a:cxn>
                  <a:cxn ang="0">
                    <a:pos x="0" y="76"/>
                  </a:cxn>
                  <a:cxn ang="0">
                    <a:pos x="0" y="196"/>
                  </a:cxn>
                  <a:cxn ang="0">
                    <a:pos x="47" y="196"/>
                  </a:cxn>
                  <a:cxn ang="0">
                    <a:pos x="47" y="57"/>
                  </a:cxn>
                  <a:cxn ang="0">
                    <a:pos x="52" y="50"/>
                  </a:cxn>
                  <a:cxn ang="0">
                    <a:pos x="47" y="52"/>
                  </a:cxn>
                </a:cxnLst>
                <a:rect l="0" t="0" r="r" b="b"/>
                <a:pathLst>
                  <a:path w="763" h="196">
                    <a:moveTo>
                      <a:pt x="47" y="52"/>
                    </a:moveTo>
                    <a:lnTo>
                      <a:pt x="57" y="43"/>
                    </a:lnTo>
                    <a:lnTo>
                      <a:pt x="57" y="0"/>
                    </a:lnTo>
                    <a:lnTo>
                      <a:pt x="19" y="19"/>
                    </a:lnTo>
                    <a:lnTo>
                      <a:pt x="9" y="52"/>
                    </a:lnTo>
                    <a:lnTo>
                      <a:pt x="0" y="76"/>
                    </a:lnTo>
                    <a:lnTo>
                      <a:pt x="0" y="196"/>
                    </a:lnTo>
                    <a:lnTo>
                      <a:pt x="47" y="196"/>
                    </a:lnTo>
                    <a:lnTo>
                      <a:pt x="47" y="57"/>
                    </a:lnTo>
                    <a:lnTo>
                      <a:pt x="52" y="50"/>
                    </a:lnTo>
                    <a:lnTo>
                      <a:pt x="47" y="52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" name="Freeform 197"/>
              <p:cNvSpPr>
                <a:spLocks/>
              </p:cNvSpPr>
              <p:nvPr/>
            </p:nvSpPr>
            <p:spPr bwMode="auto">
              <a:xfrm>
                <a:off x="11265" y="3332"/>
                <a:ext cx="763" cy="196"/>
              </a:xfrm>
              <a:custGeom>
                <a:avLst/>
                <a:gdLst/>
                <a:ahLst/>
                <a:cxnLst>
                  <a:cxn ang="0">
                    <a:pos x="67" y="43"/>
                  </a:cxn>
                  <a:cxn ang="0">
                    <a:pos x="700" y="43"/>
                  </a:cxn>
                  <a:cxn ang="0">
                    <a:pos x="710" y="52"/>
                  </a:cxn>
                  <a:cxn ang="0">
                    <a:pos x="710" y="43"/>
                  </a:cxn>
                  <a:cxn ang="0">
                    <a:pos x="720" y="57"/>
                  </a:cxn>
                  <a:cxn ang="0">
                    <a:pos x="720" y="196"/>
                  </a:cxn>
                  <a:cxn ang="0">
                    <a:pos x="763" y="196"/>
                  </a:cxn>
                  <a:cxn ang="0">
                    <a:pos x="763" y="43"/>
                  </a:cxn>
                  <a:cxn ang="0">
                    <a:pos x="739" y="19"/>
                  </a:cxn>
                  <a:cxn ang="0">
                    <a:pos x="710" y="0"/>
                  </a:cxn>
                  <a:cxn ang="0">
                    <a:pos x="57" y="0"/>
                  </a:cxn>
                  <a:cxn ang="0">
                    <a:pos x="57" y="43"/>
                  </a:cxn>
                  <a:cxn ang="0">
                    <a:pos x="52" y="50"/>
                  </a:cxn>
                  <a:cxn ang="0">
                    <a:pos x="67" y="43"/>
                  </a:cxn>
                </a:cxnLst>
                <a:rect l="0" t="0" r="r" b="b"/>
                <a:pathLst>
                  <a:path w="763" h="196">
                    <a:moveTo>
                      <a:pt x="67" y="43"/>
                    </a:moveTo>
                    <a:lnTo>
                      <a:pt x="700" y="43"/>
                    </a:lnTo>
                    <a:lnTo>
                      <a:pt x="710" y="52"/>
                    </a:lnTo>
                    <a:lnTo>
                      <a:pt x="710" y="43"/>
                    </a:lnTo>
                    <a:lnTo>
                      <a:pt x="720" y="57"/>
                    </a:lnTo>
                    <a:lnTo>
                      <a:pt x="720" y="196"/>
                    </a:lnTo>
                    <a:lnTo>
                      <a:pt x="763" y="196"/>
                    </a:lnTo>
                    <a:lnTo>
                      <a:pt x="763" y="43"/>
                    </a:lnTo>
                    <a:lnTo>
                      <a:pt x="739" y="19"/>
                    </a:lnTo>
                    <a:lnTo>
                      <a:pt x="710" y="0"/>
                    </a:lnTo>
                    <a:lnTo>
                      <a:pt x="57" y="0"/>
                    </a:lnTo>
                    <a:lnTo>
                      <a:pt x="57" y="43"/>
                    </a:lnTo>
                    <a:lnTo>
                      <a:pt x="52" y="50"/>
                    </a:lnTo>
                    <a:lnTo>
                      <a:pt x="67" y="43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2" name="Freeform 198"/>
              <p:cNvSpPr>
                <a:spLocks/>
              </p:cNvSpPr>
              <p:nvPr/>
            </p:nvSpPr>
            <p:spPr bwMode="auto">
              <a:xfrm>
                <a:off x="11265" y="3332"/>
                <a:ext cx="763" cy="196"/>
              </a:xfrm>
              <a:custGeom>
                <a:avLst/>
                <a:gdLst/>
                <a:ahLst/>
                <a:cxnLst>
                  <a:cxn ang="0">
                    <a:pos x="710" y="52"/>
                  </a:cxn>
                  <a:cxn ang="0">
                    <a:pos x="700" y="43"/>
                  </a:cxn>
                  <a:cxn ang="0">
                    <a:pos x="691" y="43"/>
                  </a:cxn>
                  <a:cxn ang="0">
                    <a:pos x="710" y="52"/>
                  </a:cxn>
                </a:cxnLst>
                <a:rect l="0" t="0" r="r" b="b"/>
                <a:pathLst>
                  <a:path w="763" h="196">
                    <a:moveTo>
                      <a:pt x="710" y="52"/>
                    </a:moveTo>
                    <a:lnTo>
                      <a:pt x="700" y="43"/>
                    </a:lnTo>
                    <a:lnTo>
                      <a:pt x="691" y="43"/>
                    </a:lnTo>
                    <a:lnTo>
                      <a:pt x="710" y="52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223" name="Freeform 199"/>
            <p:cNvSpPr>
              <a:spLocks/>
            </p:cNvSpPr>
            <p:nvPr/>
          </p:nvSpPr>
          <p:spPr bwMode="auto">
            <a:xfrm>
              <a:off x="11265" y="3332"/>
              <a:ext cx="763" cy="196"/>
            </a:xfrm>
            <a:custGeom>
              <a:avLst/>
              <a:gdLst/>
              <a:ahLst/>
              <a:cxnLst>
                <a:cxn ang="0">
                  <a:pos x="47" y="196"/>
                </a:cxn>
                <a:cxn ang="0">
                  <a:pos x="47" y="76"/>
                </a:cxn>
                <a:cxn ang="0">
                  <a:pos x="47" y="57"/>
                </a:cxn>
                <a:cxn ang="0">
                  <a:pos x="57" y="43"/>
                </a:cxn>
                <a:cxn ang="0">
                  <a:pos x="47" y="52"/>
                </a:cxn>
                <a:cxn ang="0">
                  <a:pos x="67" y="43"/>
                </a:cxn>
                <a:cxn ang="0">
                  <a:pos x="86" y="43"/>
                </a:cxn>
                <a:cxn ang="0">
                  <a:pos x="686" y="43"/>
                </a:cxn>
                <a:cxn ang="0">
                  <a:pos x="672" y="43"/>
                </a:cxn>
                <a:cxn ang="0">
                  <a:pos x="700" y="43"/>
                </a:cxn>
                <a:cxn ang="0">
                  <a:pos x="691" y="43"/>
                </a:cxn>
                <a:cxn ang="0">
                  <a:pos x="710" y="52"/>
                </a:cxn>
                <a:cxn ang="0">
                  <a:pos x="710" y="43"/>
                </a:cxn>
                <a:cxn ang="0">
                  <a:pos x="720" y="57"/>
                </a:cxn>
                <a:cxn ang="0">
                  <a:pos x="720" y="76"/>
                </a:cxn>
                <a:cxn ang="0">
                  <a:pos x="720" y="196"/>
                </a:cxn>
                <a:cxn ang="0">
                  <a:pos x="763" y="196"/>
                </a:cxn>
                <a:cxn ang="0">
                  <a:pos x="763" y="76"/>
                </a:cxn>
                <a:cxn ang="0">
                  <a:pos x="763" y="43"/>
                </a:cxn>
                <a:cxn ang="0">
                  <a:pos x="739" y="19"/>
                </a:cxn>
                <a:cxn ang="0">
                  <a:pos x="710" y="0"/>
                </a:cxn>
                <a:cxn ang="0">
                  <a:pos x="686" y="0"/>
                </a:cxn>
                <a:cxn ang="0">
                  <a:pos x="86" y="0"/>
                </a:cxn>
                <a:cxn ang="0">
                  <a:pos x="57" y="0"/>
                </a:cxn>
                <a:cxn ang="0">
                  <a:pos x="19" y="19"/>
                </a:cxn>
                <a:cxn ang="0">
                  <a:pos x="9" y="52"/>
                </a:cxn>
                <a:cxn ang="0">
                  <a:pos x="0" y="76"/>
                </a:cxn>
                <a:cxn ang="0">
                  <a:pos x="0" y="196"/>
                </a:cxn>
                <a:cxn ang="0">
                  <a:pos x="47" y="196"/>
                </a:cxn>
              </a:cxnLst>
              <a:rect l="0" t="0" r="r" b="b"/>
              <a:pathLst>
                <a:path w="763" h="196">
                  <a:moveTo>
                    <a:pt x="47" y="196"/>
                  </a:moveTo>
                  <a:lnTo>
                    <a:pt x="47" y="76"/>
                  </a:lnTo>
                  <a:lnTo>
                    <a:pt x="47" y="57"/>
                  </a:lnTo>
                  <a:lnTo>
                    <a:pt x="57" y="43"/>
                  </a:lnTo>
                  <a:lnTo>
                    <a:pt x="47" y="52"/>
                  </a:lnTo>
                  <a:lnTo>
                    <a:pt x="67" y="43"/>
                  </a:lnTo>
                  <a:lnTo>
                    <a:pt x="86" y="43"/>
                  </a:lnTo>
                  <a:lnTo>
                    <a:pt x="686" y="43"/>
                  </a:lnTo>
                  <a:lnTo>
                    <a:pt x="672" y="43"/>
                  </a:lnTo>
                  <a:lnTo>
                    <a:pt x="700" y="43"/>
                  </a:lnTo>
                  <a:lnTo>
                    <a:pt x="691" y="43"/>
                  </a:lnTo>
                  <a:lnTo>
                    <a:pt x="710" y="52"/>
                  </a:lnTo>
                  <a:lnTo>
                    <a:pt x="710" y="43"/>
                  </a:lnTo>
                  <a:lnTo>
                    <a:pt x="720" y="57"/>
                  </a:lnTo>
                  <a:lnTo>
                    <a:pt x="720" y="76"/>
                  </a:lnTo>
                  <a:lnTo>
                    <a:pt x="720" y="196"/>
                  </a:lnTo>
                  <a:lnTo>
                    <a:pt x="763" y="196"/>
                  </a:lnTo>
                  <a:lnTo>
                    <a:pt x="763" y="76"/>
                  </a:lnTo>
                  <a:lnTo>
                    <a:pt x="763" y="43"/>
                  </a:lnTo>
                  <a:lnTo>
                    <a:pt x="739" y="19"/>
                  </a:lnTo>
                  <a:lnTo>
                    <a:pt x="710" y="0"/>
                  </a:lnTo>
                  <a:lnTo>
                    <a:pt x="686" y="0"/>
                  </a:lnTo>
                  <a:lnTo>
                    <a:pt x="86" y="0"/>
                  </a:lnTo>
                  <a:lnTo>
                    <a:pt x="57" y="0"/>
                  </a:lnTo>
                  <a:lnTo>
                    <a:pt x="19" y="19"/>
                  </a:lnTo>
                  <a:lnTo>
                    <a:pt x="9" y="52"/>
                  </a:lnTo>
                  <a:lnTo>
                    <a:pt x="0" y="76"/>
                  </a:lnTo>
                  <a:lnTo>
                    <a:pt x="0" y="196"/>
                  </a:lnTo>
                  <a:lnTo>
                    <a:pt x="47" y="196"/>
                  </a:lnTo>
                </a:path>
              </a:pathLst>
            </a:custGeom>
            <a:noFill/>
            <a:ln w="3048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4" name="Freeform 200"/>
            <p:cNvSpPr>
              <a:spLocks/>
            </p:cNvSpPr>
            <p:nvPr/>
          </p:nvSpPr>
          <p:spPr bwMode="auto">
            <a:xfrm>
              <a:off x="8932" y="2333"/>
              <a:ext cx="48" cy="192"/>
            </a:xfrm>
            <a:custGeom>
              <a:avLst/>
              <a:gdLst/>
              <a:ahLst/>
              <a:cxnLst>
                <a:cxn ang="0">
                  <a:pos x="19" y="172"/>
                </a:cxn>
                <a:cxn ang="0">
                  <a:pos x="47" y="191"/>
                </a:cxn>
                <a:cxn ang="0">
                  <a:pos x="38" y="134"/>
                </a:cxn>
                <a:cxn ang="0">
                  <a:pos x="38" y="0"/>
                </a:cxn>
                <a:cxn ang="0">
                  <a:pos x="0" y="0"/>
                </a:cxn>
                <a:cxn ang="0">
                  <a:pos x="0" y="143"/>
                </a:cxn>
                <a:cxn ang="0">
                  <a:pos x="19" y="172"/>
                </a:cxn>
              </a:cxnLst>
              <a:rect l="0" t="0" r="r" b="b"/>
              <a:pathLst>
                <a:path w="48" h="192">
                  <a:moveTo>
                    <a:pt x="19" y="172"/>
                  </a:moveTo>
                  <a:lnTo>
                    <a:pt x="47" y="191"/>
                  </a:lnTo>
                  <a:lnTo>
                    <a:pt x="38" y="134"/>
                  </a:lnTo>
                  <a:lnTo>
                    <a:pt x="38" y="0"/>
                  </a:lnTo>
                  <a:lnTo>
                    <a:pt x="0" y="0"/>
                  </a:lnTo>
                  <a:lnTo>
                    <a:pt x="0" y="143"/>
                  </a:lnTo>
                  <a:lnTo>
                    <a:pt x="19" y="172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5" name="Freeform 201"/>
            <p:cNvSpPr>
              <a:spLocks/>
            </p:cNvSpPr>
            <p:nvPr/>
          </p:nvSpPr>
          <p:spPr bwMode="auto">
            <a:xfrm>
              <a:off x="8971" y="2333"/>
              <a:ext cx="724" cy="202"/>
            </a:xfrm>
            <a:custGeom>
              <a:avLst/>
              <a:gdLst/>
              <a:ahLst/>
              <a:cxnLst>
                <a:cxn ang="0">
                  <a:pos x="0" y="124"/>
                </a:cxn>
                <a:cxn ang="0">
                  <a:pos x="0" y="0"/>
                </a:cxn>
                <a:cxn ang="0">
                  <a:pos x="0" y="134"/>
                </a:cxn>
                <a:cxn ang="0">
                  <a:pos x="9" y="191"/>
                </a:cxn>
                <a:cxn ang="0">
                  <a:pos x="38" y="201"/>
                </a:cxn>
                <a:cxn ang="0">
                  <a:pos x="633" y="201"/>
                </a:cxn>
                <a:cxn ang="0">
                  <a:pos x="676" y="191"/>
                </a:cxn>
                <a:cxn ang="0">
                  <a:pos x="667" y="158"/>
                </a:cxn>
                <a:cxn ang="0">
                  <a:pos x="676" y="191"/>
                </a:cxn>
                <a:cxn ang="0">
                  <a:pos x="700" y="172"/>
                </a:cxn>
                <a:cxn ang="0">
                  <a:pos x="710" y="143"/>
                </a:cxn>
                <a:cxn ang="0">
                  <a:pos x="724" y="115"/>
                </a:cxn>
                <a:cxn ang="0">
                  <a:pos x="724" y="0"/>
                </a:cxn>
                <a:cxn ang="0">
                  <a:pos x="681" y="0"/>
                </a:cxn>
                <a:cxn ang="0">
                  <a:pos x="681" y="115"/>
                </a:cxn>
                <a:cxn ang="0">
                  <a:pos x="676" y="134"/>
                </a:cxn>
                <a:cxn ang="0">
                  <a:pos x="676" y="124"/>
                </a:cxn>
                <a:cxn ang="0">
                  <a:pos x="667" y="143"/>
                </a:cxn>
                <a:cxn ang="0">
                  <a:pos x="676" y="143"/>
                </a:cxn>
                <a:cxn ang="0">
                  <a:pos x="652" y="158"/>
                </a:cxn>
                <a:cxn ang="0">
                  <a:pos x="28" y="158"/>
                </a:cxn>
                <a:cxn ang="0">
                  <a:pos x="9" y="143"/>
                </a:cxn>
                <a:cxn ang="0">
                  <a:pos x="19" y="143"/>
                </a:cxn>
                <a:cxn ang="0">
                  <a:pos x="0" y="124"/>
                </a:cxn>
              </a:cxnLst>
              <a:rect l="0" t="0" r="r" b="b"/>
              <a:pathLst>
                <a:path w="724" h="202">
                  <a:moveTo>
                    <a:pt x="0" y="124"/>
                  </a:moveTo>
                  <a:lnTo>
                    <a:pt x="0" y="0"/>
                  </a:lnTo>
                  <a:lnTo>
                    <a:pt x="0" y="134"/>
                  </a:lnTo>
                  <a:lnTo>
                    <a:pt x="9" y="191"/>
                  </a:lnTo>
                  <a:lnTo>
                    <a:pt x="38" y="201"/>
                  </a:lnTo>
                  <a:lnTo>
                    <a:pt x="633" y="201"/>
                  </a:lnTo>
                  <a:lnTo>
                    <a:pt x="676" y="191"/>
                  </a:lnTo>
                  <a:lnTo>
                    <a:pt x="667" y="158"/>
                  </a:lnTo>
                  <a:lnTo>
                    <a:pt x="676" y="191"/>
                  </a:lnTo>
                  <a:lnTo>
                    <a:pt x="700" y="172"/>
                  </a:lnTo>
                  <a:lnTo>
                    <a:pt x="710" y="143"/>
                  </a:lnTo>
                  <a:lnTo>
                    <a:pt x="724" y="115"/>
                  </a:lnTo>
                  <a:lnTo>
                    <a:pt x="724" y="0"/>
                  </a:lnTo>
                  <a:lnTo>
                    <a:pt x="681" y="0"/>
                  </a:lnTo>
                  <a:lnTo>
                    <a:pt x="681" y="115"/>
                  </a:lnTo>
                  <a:lnTo>
                    <a:pt x="676" y="134"/>
                  </a:lnTo>
                  <a:lnTo>
                    <a:pt x="676" y="124"/>
                  </a:lnTo>
                  <a:lnTo>
                    <a:pt x="667" y="143"/>
                  </a:lnTo>
                  <a:lnTo>
                    <a:pt x="676" y="143"/>
                  </a:lnTo>
                  <a:lnTo>
                    <a:pt x="652" y="158"/>
                  </a:lnTo>
                  <a:lnTo>
                    <a:pt x="28" y="158"/>
                  </a:lnTo>
                  <a:lnTo>
                    <a:pt x="9" y="143"/>
                  </a:lnTo>
                  <a:lnTo>
                    <a:pt x="19" y="143"/>
                  </a:lnTo>
                  <a:lnTo>
                    <a:pt x="0" y="124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6" name="Freeform 202"/>
            <p:cNvSpPr>
              <a:spLocks/>
            </p:cNvSpPr>
            <p:nvPr/>
          </p:nvSpPr>
          <p:spPr bwMode="auto">
            <a:xfrm>
              <a:off x="8927" y="2333"/>
              <a:ext cx="768" cy="20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15"/>
                </a:cxn>
                <a:cxn ang="0">
                  <a:pos x="0" y="143"/>
                </a:cxn>
                <a:cxn ang="0">
                  <a:pos x="23" y="172"/>
                </a:cxn>
                <a:cxn ang="0">
                  <a:pos x="52" y="191"/>
                </a:cxn>
                <a:cxn ang="0">
                  <a:pos x="81" y="201"/>
                </a:cxn>
                <a:cxn ang="0">
                  <a:pos x="676" y="201"/>
                </a:cxn>
                <a:cxn ang="0">
                  <a:pos x="715" y="191"/>
                </a:cxn>
                <a:cxn ang="0">
                  <a:pos x="743" y="172"/>
                </a:cxn>
                <a:cxn ang="0">
                  <a:pos x="753" y="143"/>
                </a:cxn>
                <a:cxn ang="0">
                  <a:pos x="767" y="115"/>
                </a:cxn>
                <a:cxn ang="0">
                  <a:pos x="767" y="0"/>
                </a:cxn>
                <a:cxn ang="0">
                  <a:pos x="724" y="0"/>
                </a:cxn>
                <a:cxn ang="0">
                  <a:pos x="724" y="115"/>
                </a:cxn>
                <a:cxn ang="0">
                  <a:pos x="715" y="134"/>
                </a:cxn>
                <a:cxn ang="0">
                  <a:pos x="715" y="124"/>
                </a:cxn>
                <a:cxn ang="0">
                  <a:pos x="710" y="143"/>
                </a:cxn>
                <a:cxn ang="0">
                  <a:pos x="715" y="143"/>
                </a:cxn>
                <a:cxn ang="0">
                  <a:pos x="696" y="158"/>
                </a:cxn>
                <a:cxn ang="0">
                  <a:pos x="710" y="158"/>
                </a:cxn>
                <a:cxn ang="0">
                  <a:pos x="676" y="158"/>
                </a:cxn>
                <a:cxn ang="0">
                  <a:pos x="81" y="158"/>
                </a:cxn>
                <a:cxn ang="0">
                  <a:pos x="91" y="158"/>
                </a:cxn>
                <a:cxn ang="0">
                  <a:pos x="72" y="158"/>
                </a:cxn>
                <a:cxn ang="0">
                  <a:pos x="52" y="143"/>
                </a:cxn>
                <a:cxn ang="0">
                  <a:pos x="62" y="143"/>
                </a:cxn>
                <a:cxn ang="0">
                  <a:pos x="43" y="124"/>
                </a:cxn>
                <a:cxn ang="0">
                  <a:pos x="43" y="134"/>
                </a:cxn>
                <a:cxn ang="0">
                  <a:pos x="43" y="115"/>
                </a:cxn>
                <a:cxn ang="0">
                  <a:pos x="43" y="0"/>
                </a:cxn>
                <a:cxn ang="0">
                  <a:pos x="0" y="0"/>
                </a:cxn>
              </a:cxnLst>
              <a:rect l="0" t="0" r="r" b="b"/>
              <a:pathLst>
                <a:path w="768" h="202">
                  <a:moveTo>
                    <a:pt x="0" y="0"/>
                  </a:moveTo>
                  <a:lnTo>
                    <a:pt x="0" y="115"/>
                  </a:lnTo>
                  <a:lnTo>
                    <a:pt x="0" y="143"/>
                  </a:lnTo>
                  <a:lnTo>
                    <a:pt x="23" y="172"/>
                  </a:lnTo>
                  <a:lnTo>
                    <a:pt x="52" y="191"/>
                  </a:lnTo>
                  <a:lnTo>
                    <a:pt x="81" y="201"/>
                  </a:lnTo>
                  <a:lnTo>
                    <a:pt x="676" y="201"/>
                  </a:lnTo>
                  <a:lnTo>
                    <a:pt x="715" y="191"/>
                  </a:lnTo>
                  <a:lnTo>
                    <a:pt x="743" y="172"/>
                  </a:lnTo>
                  <a:lnTo>
                    <a:pt x="753" y="143"/>
                  </a:lnTo>
                  <a:lnTo>
                    <a:pt x="767" y="115"/>
                  </a:lnTo>
                  <a:lnTo>
                    <a:pt x="767" y="0"/>
                  </a:lnTo>
                  <a:lnTo>
                    <a:pt x="724" y="0"/>
                  </a:lnTo>
                  <a:lnTo>
                    <a:pt x="724" y="115"/>
                  </a:lnTo>
                  <a:lnTo>
                    <a:pt x="715" y="134"/>
                  </a:lnTo>
                  <a:lnTo>
                    <a:pt x="715" y="124"/>
                  </a:lnTo>
                  <a:lnTo>
                    <a:pt x="710" y="143"/>
                  </a:lnTo>
                  <a:lnTo>
                    <a:pt x="715" y="143"/>
                  </a:lnTo>
                  <a:lnTo>
                    <a:pt x="696" y="158"/>
                  </a:lnTo>
                  <a:lnTo>
                    <a:pt x="710" y="158"/>
                  </a:lnTo>
                  <a:lnTo>
                    <a:pt x="676" y="158"/>
                  </a:lnTo>
                  <a:lnTo>
                    <a:pt x="81" y="158"/>
                  </a:lnTo>
                  <a:lnTo>
                    <a:pt x="91" y="158"/>
                  </a:lnTo>
                  <a:lnTo>
                    <a:pt x="72" y="158"/>
                  </a:lnTo>
                  <a:lnTo>
                    <a:pt x="52" y="143"/>
                  </a:lnTo>
                  <a:lnTo>
                    <a:pt x="62" y="143"/>
                  </a:lnTo>
                  <a:lnTo>
                    <a:pt x="43" y="124"/>
                  </a:lnTo>
                  <a:lnTo>
                    <a:pt x="43" y="134"/>
                  </a:lnTo>
                  <a:lnTo>
                    <a:pt x="43" y="115"/>
                  </a:lnTo>
                  <a:lnTo>
                    <a:pt x="43" y="0"/>
                  </a:lnTo>
                  <a:lnTo>
                    <a:pt x="0" y="0"/>
                  </a:lnTo>
                </a:path>
              </a:pathLst>
            </a:custGeom>
            <a:noFill/>
            <a:ln w="3048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227" name="Group 203"/>
            <p:cNvGrpSpPr>
              <a:grpSpLocks/>
            </p:cNvGrpSpPr>
            <p:nvPr/>
          </p:nvGrpSpPr>
          <p:grpSpPr bwMode="auto">
            <a:xfrm>
              <a:off x="8932" y="3332"/>
              <a:ext cx="763" cy="206"/>
              <a:chOff x="8932" y="3332"/>
              <a:chExt cx="763" cy="206"/>
            </a:xfrm>
          </p:grpSpPr>
          <p:sp>
            <p:nvSpPr>
              <p:cNvPr id="1228" name="Freeform 204"/>
              <p:cNvSpPr>
                <a:spLocks/>
              </p:cNvSpPr>
              <p:nvPr/>
            </p:nvSpPr>
            <p:spPr bwMode="auto">
              <a:xfrm>
                <a:off x="8932" y="3332"/>
                <a:ext cx="763" cy="206"/>
              </a:xfrm>
              <a:custGeom>
                <a:avLst/>
                <a:gdLst/>
                <a:ahLst/>
                <a:cxnLst>
                  <a:cxn ang="0">
                    <a:pos x="67" y="52"/>
                  </a:cxn>
                  <a:cxn ang="0">
                    <a:pos x="86" y="43"/>
                  </a:cxn>
                  <a:cxn ang="0">
                    <a:pos x="76" y="43"/>
                  </a:cxn>
                  <a:cxn ang="0">
                    <a:pos x="76" y="0"/>
                  </a:cxn>
                  <a:cxn ang="0">
                    <a:pos x="57" y="9"/>
                  </a:cxn>
                  <a:cxn ang="0">
                    <a:pos x="57" y="52"/>
                  </a:cxn>
                  <a:cxn ang="0">
                    <a:pos x="52" y="56"/>
                  </a:cxn>
                  <a:cxn ang="0">
                    <a:pos x="67" y="52"/>
                  </a:cxn>
                </a:cxnLst>
                <a:rect l="0" t="0" r="r" b="b"/>
                <a:pathLst>
                  <a:path w="763" h="206">
                    <a:moveTo>
                      <a:pt x="67" y="52"/>
                    </a:moveTo>
                    <a:lnTo>
                      <a:pt x="86" y="43"/>
                    </a:lnTo>
                    <a:lnTo>
                      <a:pt x="76" y="43"/>
                    </a:lnTo>
                    <a:lnTo>
                      <a:pt x="76" y="0"/>
                    </a:lnTo>
                    <a:lnTo>
                      <a:pt x="57" y="9"/>
                    </a:lnTo>
                    <a:lnTo>
                      <a:pt x="57" y="52"/>
                    </a:lnTo>
                    <a:lnTo>
                      <a:pt x="52" y="56"/>
                    </a:lnTo>
                    <a:lnTo>
                      <a:pt x="67" y="52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9" name="Freeform 205"/>
              <p:cNvSpPr>
                <a:spLocks/>
              </p:cNvSpPr>
              <p:nvPr/>
            </p:nvSpPr>
            <p:spPr bwMode="auto">
              <a:xfrm>
                <a:off x="8932" y="3332"/>
                <a:ext cx="763" cy="206"/>
              </a:xfrm>
              <a:custGeom>
                <a:avLst/>
                <a:gdLst/>
                <a:ahLst/>
                <a:cxnLst>
                  <a:cxn ang="0">
                    <a:pos x="76" y="0"/>
                  </a:cxn>
                  <a:cxn ang="0">
                    <a:pos x="76" y="43"/>
                  </a:cxn>
                  <a:cxn ang="0">
                    <a:pos x="672" y="43"/>
                  </a:cxn>
                  <a:cxn ang="0">
                    <a:pos x="705" y="52"/>
                  </a:cxn>
                  <a:cxn ang="0">
                    <a:pos x="715" y="57"/>
                  </a:cxn>
                  <a:cxn ang="0">
                    <a:pos x="720" y="86"/>
                  </a:cxn>
                  <a:cxn ang="0">
                    <a:pos x="720" y="76"/>
                  </a:cxn>
                  <a:cxn ang="0">
                    <a:pos x="763" y="206"/>
                  </a:cxn>
                  <a:cxn ang="0">
                    <a:pos x="763" y="76"/>
                  </a:cxn>
                  <a:cxn ang="0">
                    <a:pos x="748" y="52"/>
                  </a:cxn>
                  <a:cxn ang="0">
                    <a:pos x="739" y="19"/>
                  </a:cxn>
                  <a:cxn ang="0">
                    <a:pos x="715" y="9"/>
                  </a:cxn>
                  <a:cxn ang="0">
                    <a:pos x="672" y="0"/>
                  </a:cxn>
                  <a:cxn ang="0">
                    <a:pos x="76" y="0"/>
                  </a:cxn>
                </a:cxnLst>
                <a:rect l="0" t="0" r="r" b="b"/>
                <a:pathLst>
                  <a:path w="763" h="206">
                    <a:moveTo>
                      <a:pt x="76" y="0"/>
                    </a:moveTo>
                    <a:lnTo>
                      <a:pt x="76" y="43"/>
                    </a:lnTo>
                    <a:lnTo>
                      <a:pt x="672" y="43"/>
                    </a:lnTo>
                    <a:lnTo>
                      <a:pt x="705" y="52"/>
                    </a:lnTo>
                    <a:lnTo>
                      <a:pt x="715" y="57"/>
                    </a:lnTo>
                    <a:lnTo>
                      <a:pt x="720" y="86"/>
                    </a:lnTo>
                    <a:lnTo>
                      <a:pt x="720" y="76"/>
                    </a:lnTo>
                    <a:lnTo>
                      <a:pt x="763" y="206"/>
                    </a:lnTo>
                    <a:lnTo>
                      <a:pt x="763" y="76"/>
                    </a:lnTo>
                    <a:lnTo>
                      <a:pt x="748" y="52"/>
                    </a:lnTo>
                    <a:lnTo>
                      <a:pt x="739" y="19"/>
                    </a:lnTo>
                    <a:lnTo>
                      <a:pt x="715" y="9"/>
                    </a:lnTo>
                    <a:lnTo>
                      <a:pt x="672" y="0"/>
                    </a:lnTo>
                    <a:lnTo>
                      <a:pt x="76" y="0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0" name="Freeform 206"/>
              <p:cNvSpPr>
                <a:spLocks/>
              </p:cNvSpPr>
              <p:nvPr/>
            </p:nvSpPr>
            <p:spPr bwMode="auto">
              <a:xfrm>
                <a:off x="8932" y="3332"/>
                <a:ext cx="763" cy="206"/>
              </a:xfrm>
              <a:custGeom>
                <a:avLst/>
                <a:gdLst/>
                <a:ahLst/>
                <a:cxnLst>
                  <a:cxn ang="0">
                    <a:pos x="720" y="86"/>
                  </a:cxn>
                  <a:cxn ang="0">
                    <a:pos x="720" y="206"/>
                  </a:cxn>
                  <a:cxn ang="0">
                    <a:pos x="763" y="206"/>
                  </a:cxn>
                  <a:cxn ang="0">
                    <a:pos x="720" y="76"/>
                  </a:cxn>
                  <a:cxn ang="0">
                    <a:pos x="720" y="86"/>
                  </a:cxn>
                </a:cxnLst>
                <a:rect l="0" t="0" r="r" b="b"/>
                <a:pathLst>
                  <a:path w="763" h="206">
                    <a:moveTo>
                      <a:pt x="720" y="86"/>
                    </a:moveTo>
                    <a:lnTo>
                      <a:pt x="720" y="206"/>
                    </a:lnTo>
                    <a:lnTo>
                      <a:pt x="763" y="206"/>
                    </a:lnTo>
                    <a:lnTo>
                      <a:pt x="720" y="76"/>
                    </a:lnTo>
                    <a:lnTo>
                      <a:pt x="720" y="86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" name="Freeform 207"/>
              <p:cNvSpPr>
                <a:spLocks/>
              </p:cNvSpPr>
              <p:nvPr/>
            </p:nvSpPr>
            <p:spPr bwMode="auto">
              <a:xfrm>
                <a:off x="8932" y="3332"/>
                <a:ext cx="763" cy="206"/>
              </a:xfrm>
              <a:custGeom>
                <a:avLst/>
                <a:gdLst/>
                <a:ahLst/>
                <a:cxnLst>
                  <a:cxn ang="0">
                    <a:pos x="715" y="57"/>
                  </a:cxn>
                  <a:cxn ang="0">
                    <a:pos x="707" y="56"/>
                  </a:cxn>
                  <a:cxn ang="0">
                    <a:pos x="715" y="67"/>
                  </a:cxn>
                  <a:cxn ang="0">
                    <a:pos x="715" y="57"/>
                  </a:cxn>
                </a:cxnLst>
                <a:rect l="0" t="0" r="r" b="b"/>
                <a:pathLst>
                  <a:path w="763" h="206">
                    <a:moveTo>
                      <a:pt x="715" y="57"/>
                    </a:moveTo>
                    <a:lnTo>
                      <a:pt x="707" y="56"/>
                    </a:lnTo>
                    <a:lnTo>
                      <a:pt x="715" y="67"/>
                    </a:lnTo>
                    <a:lnTo>
                      <a:pt x="715" y="57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2" name="Freeform 208"/>
              <p:cNvSpPr>
                <a:spLocks/>
              </p:cNvSpPr>
              <p:nvPr/>
            </p:nvSpPr>
            <p:spPr bwMode="auto">
              <a:xfrm>
                <a:off x="8932" y="3332"/>
                <a:ext cx="763" cy="206"/>
              </a:xfrm>
              <a:custGeom>
                <a:avLst/>
                <a:gdLst/>
                <a:ahLst/>
                <a:cxnLst>
                  <a:cxn ang="0">
                    <a:pos x="707" y="56"/>
                  </a:cxn>
                  <a:cxn ang="0">
                    <a:pos x="705" y="52"/>
                  </a:cxn>
                  <a:cxn ang="0">
                    <a:pos x="691" y="52"/>
                  </a:cxn>
                  <a:cxn ang="0">
                    <a:pos x="707" y="56"/>
                  </a:cxn>
                </a:cxnLst>
                <a:rect l="0" t="0" r="r" b="b"/>
                <a:pathLst>
                  <a:path w="763" h="206">
                    <a:moveTo>
                      <a:pt x="707" y="56"/>
                    </a:moveTo>
                    <a:lnTo>
                      <a:pt x="705" y="52"/>
                    </a:lnTo>
                    <a:lnTo>
                      <a:pt x="691" y="52"/>
                    </a:lnTo>
                    <a:lnTo>
                      <a:pt x="707" y="56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3" name="Freeform 209"/>
              <p:cNvSpPr>
                <a:spLocks/>
              </p:cNvSpPr>
              <p:nvPr/>
            </p:nvSpPr>
            <p:spPr bwMode="auto">
              <a:xfrm>
                <a:off x="8932" y="3332"/>
                <a:ext cx="763" cy="206"/>
              </a:xfrm>
              <a:custGeom>
                <a:avLst/>
                <a:gdLst/>
                <a:ahLst/>
                <a:cxnLst>
                  <a:cxn ang="0">
                    <a:pos x="47" y="57"/>
                  </a:cxn>
                  <a:cxn ang="0">
                    <a:pos x="57" y="52"/>
                  </a:cxn>
                  <a:cxn ang="0">
                    <a:pos x="57" y="9"/>
                  </a:cxn>
                  <a:cxn ang="0">
                    <a:pos x="38" y="57"/>
                  </a:cxn>
                  <a:cxn ang="0">
                    <a:pos x="38" y="67"/>
                  </a:cxn>
                  <a:cxn ang="0">
                    <a:pos x="52" y="56"/>
                  </a:cxn>
                  <a:cxn ang="0">
                    <a:pos x="47" y="57"/>
                  </a:cxn>
                </a:cxnLst>
                <a:rect l="0" t="0" r="r" b="b"/>
                <a:pathLst>
                  <a:path w="763" h="206">
                    <a:moveTo>
                      <a:pt x="47" y="57"/>
                    </a:moveTo>
                    <a:lnTo>
                      <a:pt x="57" y="52"/>
                    </a:lnTo>
                    <a:lnTo>
                      <a:pt x="57" y="9"/>
                    </a:lnTo>
                    <a:lnTo>
                      <a:pt x="38" y="57"/>
                    </a:lnTo>
                    <a:lnTo>
                      <a:pt x="38" y="67"/>
                    </a:lnTo>
                    <a:lnTo>
                      <a:pt x="52" y="56"/>
                    </a:lnTo>
                    <a:lnTo>
                      <a:pt x="47" y="57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4" name="Freeform 210"/>
              <p:cNvSpPr>
                <a:spLocks/>
              </p:cNvSpPr>
              <p:nvPr/>
            </p:nvSpPr>
            <p:spPr bwMode="auto">
              <a:xfrm>
                <a:off x="8932" y="3332"/>
                <a:ext cx="763" cy="206"/>
              </a:xfrm>
              <a:custGeom>
                <a:avLst/>
                <a:gdLst/>
                <a:ahLst/>
                <a:cxnLst>
                  <a:cxn ang="0">
                    <a:pos x="38" y="57"/>
                  </a:cxn>
                  <a:cxn ang="0">
                    <a:pos x="57" y="9"/>
                  </a:cxn>
                  <a:cxn ang="0">
                    <a:pos x="19" y="19"/>
                  </a:cxn>
                  <a:cxn ang="0">
                    <a:pos x="0" y="52"/>
                  </a:cxn>
                  <a:cxn ang="0">
                    <a:pos x="0" y="206"/>
                  </a:cxn>
                  <a:cxn ang="0">
                    <a:pos x="38" y="206"/>
                  </a:cxn>
                  <a:cxn ang="0">
                    <a:pos x="38" y="57"/>
                  </a:cxn>
                </a:cxnLst>
                <a:rect l="0" t="0" r="r" b="b"/>
                <a:pathLst>
                  <a:path w="763" h="206">
                    <a:moveTo>
                      <a:pt x="38" y="57"/>
                    </a:moveTo>
                    <a:lnTo>
                      <a:pt x="57" y="9"/>
                    </a:lnTo>
                    <a:lnTo>
                      <a:pt x="19" y="19"/>
                    </a:lnTo>
                    <a:lnTo>
                      <a:pt x="0" y="52"/>
                    </a:lnTo>
                    <a:lnTo>
                      <a:pt x="0" y="206"/>
                    </a:lnTo>
                    <a:lnTo>
                      <a:pt x="38" y="206"/>
                    </a:lnTo>
                    <a:lnTo>
                      <a:pt x="38" y="57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235" name="Freeform 211"/>
            <p:cNvSpPr>
              <a:spLocks/>
            </p:cNvSpPr>
            <p:nvPr/>
          </p:nvSpPr>
          <p:spPr bwMode="auto">
            <a:xfrm>
              <a:off x="8927" y="3332"/>
              <a:ext cx="768" cy="206"/>
            </a:xfrm>
            <a:custGeom>
              <a:avLst/>
              <a:gdLst/>
              <a:ahLst/>
              <a:cxnLst>
                <a:cxn ang="0">
                  <a:pos x="43" y="206"/>
                </a:cxn>
                <a:cxn ang="0">
                  <a:pos x="43" y="76"/>
                </a:cxn>
                <a:cxn ang="0">
                  <a:pos x="43" y="86"/>
                </a:cxn>
                <a:cxn ang="0">
                  <a:pos x="43" y="57"/>
                </a:cxn>
                <a:cxn ang="0">
                  <a:pos x="43" y="67"/>
                </a:cxn>
                <a:cxn ang="0">
                  <a:pos x="62" y="52"/>
                </a:cxn>
                <a:cxn ang="0">
                  <a:pos x="52" y="57"/>
                </a:cxn>
                <a:cxn ang="0">
                  <a:pos x="72" y="52"/>
                </a:cxn>
                <a:cxn ang="0">
                  <a:pos x="91" y="43"/>
                </a:cxn>
                <a:cxn ang="0">
                  <a:pos x="81" y="43"/>
                </a:cxn>
                <a:cxn ang="0">
                  <a:pos x="676" y="43"/>
                </a:cxn>
                <a:cxn ang="0">
                  <a:pos x="710" y="52"/>
                </a:cxn>
                <a:cxn ang="0">
                  <a:pos x="696" y="52"/>
                </a:cxn>
                <a:cxn ang="0">
                  <a:pos x="715" y="57"/>
                </a:cxn>
                <a:cxn ang="0">
                  <a:pos x="710" y="52"/>
                </a:cxn>
                <a:cxn ang="0">
                  <a:pos x="715" y="67"/>
                </a:cxn>
                <a:cxn ang="0">
                  <a:pos x="715" y="57"/>
                </a:cxn>
                <a:cxn ang="0">
                  <a:pos x="724" y="86"/>
                </a:cxn>
                <a:cxn ang="0">
                  <a:pos x="724" y="76"/>
                </a:cxn>
                <a:cxn ang="0">
                  <a:pos x="724" y="206"/>
                </a:cxn>
                <a:cxn ang="0">
                  <a:pos x="767" y="206"/>
                </a:cxn>
                <a:cxn ang="0">
                  <a:pos x="767" y="76"/>
                </a:cxn>
                <a:cxn ang="0">
                  <a:pos x="753" y="52"/>
                </a:cxn>
                <a:cxn ang="0">
                  <a:pos x="743" y="19"/>
                </a:cxn>
                <a:cxn ang="0">
                  <a:pos x="715" y="9"/>
                </a:cxn>
                <a:cxn ang="0">
                  <a:pos x="676" y="0"/>
                </a:cxn>
                <a:cxn ang="0">
                  <a:pos x="81" y="0"/>
                </a:cxn>
                <a:cxn ang="0">
                  <a:pos x="62" y="9"/>
                </a:cxn>
                <a:cxn ang="0">
                  <a:pos x="23" y="19"/>
                </a:cxn>
                <a:cxn ang="0">
                  <a:pos x="0" y="52"/>
                </a:cxn>
                <a:cxn ang="0">
                  <a:pos x="0" y="76"/>
                </a:cxn>
                <a:cxn ang="0">
                  <a:pos x="0" y="206"/>
                </a:cxn>
                <a:cxn ang="0">
                  <a:pos x="43" y="206"/>
                </a:cxn>
              </a:cxnLst>
              <a:rect l="0" t="0" r="r" b="b"/>
              <a:pathLst>
                <a:path w="768" h="206">
                  <a:moveTo>
                    <a:pt x="43" y="206"/>
                  </a:moveTo>
                  <a:lnTo>
                    <a:pt x="43" y="76"/>
                  </a:lnTo>
                  <a:lnTo>
                    <a:pt x="43" y="86"/>
                  </a:lnTo>
                  <a:lnTo>
                    <a:pt x="43" y="57"/>
                  </a:lnTo>
                  <a:lnTo>
                    <a:pt x="43" y="67"/>
                  </a:lnTo>
                  <a:lnTo>
                    <a:pt x="62" y="52"/>
                  </a:lnTo>
                  <a:lnTo>
                    <a:pt x="52" y="57"/>
                  </a:lnTo>
                  <a:lnTo>
                    <a:pt x="72" y="52"/>
                  </a:lnTo>
                  <a:lnTo>
                    <a:pt x="91" y="43"/>
                  </a:lnTo>
                  <a:lnTo>
                    <a:pt x="81" y="43"/>
                  </a:lnTo>
                  <a:lnTo>
                    <a:pt x="676" y="43"/>
                  </a:lnTo>
                  <a:lnTo>
                    <a:pt x="710" y="52"/>
                  </a:lnTo>
                  <a:lnTo>
                    <a:pt x="696" y="52"/>
                  </a:lnTo>
                  <a:lnTo>
                    <a:pt x="715" y="57"/>
                  </a:lnTo>
                  <a:lnTo>
                    <a:pt x="710" y="52"/>
                  </a:lnTo>
                  <a:lnTo>
                    <a:pt x="715" y="67"/>
                  </a:lnTo>
                  <a:lnTo>
                    <a:pt x="715" y="57"/>
                  </a:lnTo>
                  <a:lnTo>
                    <a:pt x="724" y="86"/>
                  </a:lnTo>
                  <a:lnTo>
                    <a:pt x="724" y="76"/>
                  </a:lnTo>
                  <a:lnTo>
                    <a:pt x="724" y="206"/>
                  </a:lnTo>
                  <a:lnTo>
                    <a:pt x="767" y="206"/>
                  </a:lnTo>
                  <a:lnTo>
                    <a:pt x="767" y="76"/>
                  </a:lnTo>
                  <a:lnTo>
                    <a:pt x="753" y="52"/>
                  </a:lnTo>
                  <a:lnTo>
                    <a:pt x="743" y="19"/>
                  </a:lnTo>
                  <a:lnTo>
                    <a:pt x="715" y="9"/>
                  </a:lnTo>
                  <a:lnTo>
                    <a:pt x="676" y="0"/>
                  </a:lnTo>
                  <a:lnTo>
                    <a:pt x="81" y="0"/>
                  </a:lnTo>
                  <a:lnTo>
                    <a:pt x="62" y="9"/>
                  </a:lnTo>
                  <a:lnTo>
                    <a:pt x="23" y="19"/>
                  </a:lnTo>
                  <a:lnTo>
                    <a:pt x="0" y="52"/>
                  </a:lnTo>
                  <a:lnTo>
                    <a:pt x="0" y="76"/>
                  </a:lnTo>
                  <a:lnTo>
                    <a:pt x="0" y="206"/>
                  </a:lnTo>
                  <a:lnTo>
                    <a:pt x="43" y="206"/>
                  </a:lnTo>
                </a:path>
              </a:pathLst>
            </a:custGeom>
            <a:noFill/>
            <a:ln w="3047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6" name="Freeform 212"/>
            <p:cNvSpPr>
              <a:spLocks/>
            </p:cNvSpPr>
            <p:nvPr/>
          </p:nvSpPr>
          <p:spPr bwMode="auto">
            <a:xfrm>
              <a:off x="9263" y="3466"/>
              <a:ext cx="97" cy="178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47" y="0"/>
                </a:cxn>
                <a:cxn ang="0">
                  <a:pos x="0" y="177"/>
                </a:cxn>
                <a:cxn ang="0">
                  <a:pos x="47" y="158"/>
                </a:cxn>
                <a:cxn ang="0">
                  <a:pos x="96" y="177"/>
                </a:cxn>
                <a:cxn ang="0">
                  <a:pos x="47" y="0"/>
                </a:cxn>
              </a:cxnLst>
              <a:rect l="0" t="0" r="r" b="b"/>
              <a:pathLst>
                <a:path w="97" h="178">
                  <a:moveTo>
                    <a:pt x="47" y="0"/>
                  </a:moveTo>
                  <a:lnTo>
                    <a:pt x="47" y="0"/>
                  </a:lnTo>
                  <a:lnTo>
                    <a:pt x="0" y="177"/>
                  </a:lnTo>
                  <a:lnTo>
                    <a:pt x="47" y="158"/>
                  </a:lnTo>
                  <a:lnTo>
                    <a:pt x="96" y="177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7" name="Freeform 213"/>
            <p:cNvSpPr>
              <a:spLocks/>
            </p:cNvSpPr>
            <p:nvPr/>
          </p:nvSpPr>
          <p:spPr bwMode="auto">
            <a:xfrm>
              <a:off x="9263" y="3466"/>
              <a:ext cx="97" cy="178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96" y="177"/>
                </a:cxn>
                <a:cxn ang="0">
                  <a:pos x="47" y="158"/>
                </a:cxn>
                <a:cxn ang="0">
                  <a:pos x="0" y="177"/>
                </a:cxn>
                <a:cxn ang="0">
                  <a:pos x="47" y="0"/>
                </a:cxn>
              </a:cxnLst>
              <a:rect l="0" t="0" r="r" b="b"/>
              <a:pathLst>
                <a:path w="97" h="178">
                  <a:moveTo>
                    <a:pt x="47" y="0"/>
                  </a:moveTo>
                  <a:lnTo>
                    <a:pt x="96" y="177"/>
                  </a:lnTo>
                  <a:lnTo>
                    <a:pt x="47" y="158"/>
                  </a:lnTo>
                  <a:lnTo>
                    <a:pt x="0" y="177"/>
                  </a:lnTo>
                  <a:lnTo>
                    <a:pt x="47" y="0"/>
                  </a:lnTo>
                </a:path>
              </a:pathLst>
            </a:custGeom>
            <a:noFill/>
            <a:ln w="3048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8" name="Freeform 214"/>
            <p:cNvSpPr>
              <a:spLocks/>
            </p:cNvSpPr>
            <p:nvPr/>
          </p:nvSpPr>
          <p:spPr bwMode="auto">
            <a:xfrm>
              <a:off x="9309" y="3610"/>
              <a:ext cx="0" cy="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79"/>
                </a:cxn>
              </a:cxnLst>
              <a:rect l="0" t="0" r="r" b="b"/>
              <a:pathLst>
                <a:path h="480">
                  <a:moveTo>
                    <a:pt x="0" y="0"/>
                  </a:moveTo>
                  <a:lnTo>
                    <a:pt x="0" y="479"/>
                  </a:lnTo>
                </a:path>
              </a:pathLst>
            </a:custGeom>
            <a:noFill/>
            <a:ln w="22606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9" name="Rectangle 215"/>
            <p:cNvSpPr>
              <a:spLocks/>
            </p:cNvSpPr>
            <p:nvPr/>
          </p:nvSpPr>
          <p:spPr bwMode="auto">
            <a:xfrm>
              <a:off x="9292" y="3610"/>
              <a:ext cx="33" cy="480"/>
            </a:xfrm>
            <a:prstGeom prst="rect">
              <a:avLst/>
            </a:prstGeom>
            <a:noFill/>
            <a:ln w="3048">
              <a:solidFill>
                <a:srgbClr val="22272A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" name="Freeform 216"/>
            <p:cNvSpPr>
              <a:spLocks/>
            </p:cNvSpPr>
            <p:nvPr/>
          </p:nvSpPr>
          <p:spPr bwMode="auto">
            <a:xfrm>
              <a:off x="8481" y="2420"/>
              <a:ext cx="91" cy="172"/>
            </a:xfrm>
            <a:custGeom>
              <a:avLst/>
              <a:gdLst/>
              <a:ahLst/>
              <a:cxnLst>
                <a:cxn ang="0">
                  <a:pos x="52" y="172"/>
                </a:cxn>
                <a:cxn ang="0">
                  <a:pos x="91" y="0"/>
                </a:cxn>
                <a:cxn ang="0">
                  <a:pos x="52" y="19"/>
                </a:cxn>
                <a:cxn ang="0">
                  <a:pos x="0" y="0"/>
                </a:cxn>
                <a:cxn ang="0">
                  <a:pos x="52" y="172"/>
                </a:cxn>
              </a:cxnLst>
              <a:rect l="0" t="0" r="r" b="b"/>
              <a:pathLst>
                <a:path w="91" h="172">
                  <a:moveTo>
                    <a:pt x="52" y="172"/>
                  </a:moveTo>
                  <a:lnTo>
                    <a:pt x="91" y="0"/>
                  </a:lnTo>
                  <a:lnTo>
                    <a:pt x="52" y="19"/>
                  </a:lnTo>
                  <a:lnTo>
                    <a:pt x="0" y="0"/>
                  </a:lnTo>
                  <a:lnTo>
                    <a:pt x="52" y="172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1" name="Freeform 217"/>
            <p:cNvSpPr>
              <a:spLocks/>
            </p:cNvSpPr>
            <p:nvPr/>
          </p:nvSpPr>
          <p:spPr bwMode="auto">
            <a:xfrm>
              <a:off x="8481" y="2420"/>
              <a:ext cx="91" cy="172"/>
            </a:xfrm>
            <a:custGeom>
              <a:avLst/>
              <a:gdLst/>
              <a:ahLst/>
              <a:cxnLst>
                <a:cxn ang="0">
                  <a:pos x="47" y="172"/>
                </a:cxn>
                <a:cxn ang="0">
                  <a:pos x="91" y="0"/>
                </a:cxn>
                <a:cxn ang="0">
                  <a:pos x="47" y="19"/>
                </a:cxn>
                <a:cxn ang="0">
                  <a:pos x="0" y="0"/>
                </a:cxn>
                <a:cxn ang="0">
                  <a:pos x="47" y="172"/>
                </a:cxn>
              </a:cxnLst>
              <a:rect l="0" t="0" r="r" b="b"/>
              <a:pathLst>
                <a:path w="91" h="172">
                  <a:moveTo>
                    <a:pt x="47" y="172"/>
                  </a:moveTo>
                  <a:lnTo>
                    <a:pt x="91" y="0"/>
                  </a:lnTo>
                  <a:lnTo>
                    <a:pt x="47" y="19"/>
                  </a:lnTo>
                  <a:lnTo>
                    <a:pt x="0" y="0"/>
                  </a:lnTo>
                  <a:lnTo>
                    <a:pt x="47" y="172"/>
                  </a:lnTo>
                </a:path>
              </a:pathLst>
            </a:custGeom>
            <a:noFill/>
            <a:ln w="3047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2" name="Rectangle 218"/>
            <p:cNvSpPr>
              <a:spLocks/>
            </p:cNvSpPr>
            <p:nvPr/>
          </p:nvSpPr>
          <p:spPr bwMode="auto">
            <a:xfrm>
              <a:off x="8514" y="1978"/>
              <a:ext cx="25" cy="489"/>
            </a:xfrm>
            <a:prstGeom prst="rect">
              <a:avLst/>
            </a:prstGeom>
            <a:solidFill>
              <a:srgbClr val="12141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3" name="Rectangle 219"/>
            <p:cNvSpPr>
              <a:spLocks/>
            </p:cNvSpPr>
            <p:nvPr/>
          </p:nvSpPr>
          <p:spPr bwMode="auto">
            <a:xfrm>
              <a:off x="8511" y="1976"/>
              <a:ext cx="30" cy="494"/>
            </a:xfrm>
            <a:prstGeom prst="rect">
              <a:avLst/>
            </a:prstGeom>
            <a:solidFill>
              <a:srgbClr val="22272A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4" name="Freeform 220"/>
            <p:cNvSpPr>
              <a:spLocks/>
            </p:cNvSpPr>
            <p:nvPr/>
          </p:nvSpPr>
          <p:spPr bwMode="auto">
            <a:xfrm>
              <a:off x="11606" y="3476"/>
              <a:ext cx="101" cy="177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48" y="0"/>
                </a:cxn>
                <a:cxn ang="0">
                  <a:pos x="0" y="177"/>
                </a:cxn>
                <a:cxn ang="0">
                  <a:pos x="48" y="148"/>
                </a:cxn>
                <a:cxn ang="0">
                  <a:pos x="100" y="177"/>
                </a:cxn>
                <a:cxn ang="0">
                  <a:pos x="48" y="0"/>
                </a:cxn>
              </a:cxnLst>
              <a:rect l="0" t="0" r="r" b="b"/>
              <a:pathLst>
                <a:path w="101" h="177">
                  <a:moveTo>
                    <a:pt x="48" y="0"/>
                  </a:moveTo>
                  <a:lnTo>
                    <a:pt x="48" y="0"/>
                  </a:lnTo>
                  <a:lnTo>
                    <a:pt x="0" y="177"/>
                  </a:lnTo>
                  <a:lnTo>
                    <a:pt x="48" y="148"/>
                  </a:lnTo>
                  <a:lnTo>
                    <a:pt x="100" y="177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5" name="Freeform 221"/>
            <p:cNvSpPr>
              <a:spLocks/>
            </p:cNvSpPr>
            <p:nvPr/>
          </p:nvSpPr>
          <p:spPr bwMode="auto">
            <a:xfrm>
              <a:off x="11606" y="3476"/>
              <a:ext cx="101" cy="177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100" y="177"/>
                </a:cxn>
                <a:cxn ang="0">
                  <a:pos x="48" y="148"/>
                </a:cxn>
                <a:cxn ang="0">
                  <a:pos x="0" y="177"/>
                </a:cxn>
                <a:cxn ang="0">
                  <a:pos x="48" y="0"/>
                </a:cxn>
              </a:cxnLst>
              <a:rect l="0" t="0" r="r" b="b"/>
              <a:pathLst>
                <a:path w="101" h="177">
                  <a:moveTo>
                    <a:pt x="48" y="0"/>
                  </a:moveTo>
                  <a:lnTo>
                    <a:pt x="100" y="177"/>
                  </a:lnTo>
                  <a:lnTo>
                    <a:pt x="48" y="148"/>
                  </a:lnTo>
                  <a:lnTo>
                    <a:pt x="0" y="177"/>
                  </a:lnTo>
                  <a:lnTo>
                    <a:pt x="48" y="0"/>
                  </a:lnTo>
                </a:path>
              </a:pathLst>
            </a:custGeom>
            <a:noFill/>
            <a:ln w="3048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6" name="Freeform 222"/>
            <p:cNvSpPr>
              <a:spLocks/>
            </p:cNvSpPr>
            <p:nvPr/>
          </p:nvSpPr>
          <p:spPr bwMode="auto">
            <a:xfrm>
              <a:off x="11649" y="3610"/>
              <a:ext cx="0" cy="4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89"/>
                </a:cxn>
              </a:cxnLst>
              <a:rect l="0" t="0" r="r" b="b"/>
              <a:pathLst>
                <a:path h="490">
                  <a:moveTo>
                    <a:pt x="0" y="0"/>
                  </a:moveTo>
                  <a:lnTo>
                    <a:pt x="0" y="489"/>
                  </a:lnTo>
                </a:path>
              </a:pathLst>
            </a:custGeom>
            <a:noFill/>
            <a:ln w="19545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7" name="Rectangle 223"/>
            <p:cNvSpPr>
              <a:spLocks/>
            </p:cNvSpPr>
            <p:nvPr/>
          </p:nvSpPr>
          <p:spPr bwMode="auto">
            <a:xfrm>
              <a:off x="11635" y="3610"/>
              <a:ext cx="28" cy="489"/>
            </a:xfrm>
            <a:prstGeom prst="rect">
              <a:avLst/>
            </a:prstGeom>
            <a:noFill/>
            <a:ln w="3048">
              <a:solidFill>
                <a:srgbClr val="22272A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8" name="Freeform 224"/>
            <p:cNvSpPr>
              <a:spLocks/>
            </p:cNvSpPr>
            <p:nvPr/>
          </p:nvSpPr>
          <p:spPr bwMode="auto">
            <a:xfrm>
              <a:off x="12350" y="2420"/>
              <a:ext cx="91" cy="172"/>
            </a:xfrm>
            <a:custGeom>
              <a:avLst/>
              <a:gdLst/>
              <a:ahLst/>
              <a:cxnLst>
                <a:cxn ang="0">
                  <a:pos x="47" y="172"/>
                </a:cxn>
                <a:cxn ang="0">
                  <a:pos x="91" y="0"/>
                </a:cxn>
                <a:cxn ang="0">
                  <a:pos x="47" y="19"/>
                </a:cxn>
                <a:cxn ang="0">
                  <a:pos x="0" y="0"/>
                </a:cxn>
                <a:cxn ang="0">
                  <a:pos x="47" y="172"/>
                </a:cxn>
              </a:cxnLst>
              <a:rect l="0" t="0" r="r" b="b"/>
              <a:pathLst>
                <a:path w="91" h="172">
                  <a:moveTo>
                    <a:pt x="47" y="172"/>
                  </a:moveTo>
                  <a:lnTo>
                    <a:pt x="91" y="0"/>
                  </a:lnTo>
                  <a:lnTo>
                    <a:pt x="47" y="19"/>
                  </a:lnTo>
                  <a:lnTo>
                    <a:pt x="0" y="0"/>
                  </a:lnTo>
                  <a:lnTo>
                    <a:pt x="47" y="172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" name="Freeform 225"/>
            <p:cNvSpPr>
              <a:spLocks/>
            </p:cNvSpPr>
            <p:nvPr/>
          </p:nvSpPr>
          <p:spPr bwMode="auto">
            <a:xfrm>
              <a:off x="12345" y="2420"/>
              <a:ext cx="96" cy="172"/>
            </a:xfrm>
            <a:custGeom>
              <a:avLst/>
              <a:gdLst/>
              <a:ahLst/>
              <a:cxnLst>
                <a:cxn ang="0">
                  <a:pos x="52" y="172"/>
                </a:cxn>
                <a:cxn ang="0">
                  <a:pos x="95" y="0"/>
                </a:cxn>
                <a:cxn ang="0">
                  <a:pos x="52" y="19"/>
                </a:cxn>
                <a:cxn ang="0">
                  <a:pos x="0" y="0"/>
                </a:cxn>
                <a:cxn ang="0">
                  <a:pos x="52" y="172"/>
                </a:cxn>
              </a:cxnLst>
              <a:rect l="0" t="0" r="r" b="b"/>
              <a:pathLst>
                <a:path w="96" h="172">
                  <a:moveTo>
                    <a:pt x="52" y="172"/>
                  </a:moveTo>
                  <a:lnTo>
                    <a:pt x="95" y="0"/>
                  </a:lnTo>
                  <a:lnTo>
                    <a:pt x="52" y="19"/>
                  </a:lnTo>
                  <a:lnTo>
                    <a:pt x="0" y="0"/>
                  </a:lnTo>
                  <a:lnTo>
                    <a:pt x="52" y="172"/>
                  </a:lnTo>
                </a:path>
              </a:pathLst>
            </a:custGeom>
            <a:noFill/>
            <a:ln w="3048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" name="Freeform 226"/>
            <p:cNvSpPr>
              <a:spLocks/>
            </p:cNvSpPr>
            <p:nvPr/>
          </p:nvSpPr>
          <p:spPr bwMode="auto">
            <a:xfrm>
              <a:off x="12391" y="1978"/>
              <a:ext cx="0" cy="4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89"/>
                </a:cxn>
              </a:cxnLst>
              <a:rect l="0" t="0" r="r" b="b"/>
              <a:pathLst>
                <a:path h="490">
                  <a:moveTo>
                    <a:pt x="0" y="0"/>
                  </a:moveTo>
                  <a:lnTo>
                    <a:pt x="0" y="489"/>
                  </a:lnTo>
                </a:path>
              </a:pathLst>
            </a:custGeom>
            <a:noFill/>
            <a:ln w="22593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1" name="Rectangle 227"/>
            <p:cNvSpPr>
              <a:spLocks/>
            </p:cNvSpPr>
            <p:nvPr/>
          </p:nvSpPr>
          <p:spPr bwMode="auto">
            <a:xfrm>
              <a:off x="12374" y="1978"/>
              <a:ext cx="33" cy="489"/>
            </a:xfrm>
            <a:prstGeom prst="rect">
              <a:avLst/>
            </a:prstGeom>
            <a:noFill/>
            <a:ln w="3048">
              <a:solidFill>
                <a:srgbClr val="22272A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2" name="Freeform 228"/>
            <p:cNvSpPr>
              <a:spLocks/>
            </p:cNvSpPr>
            <p:nvPr/>
          </p:nvSpPr>
          <p:spPr bwMode="auto">
            <a:xfrm>
              <a:off x="8803" y="2055"/>
              <a:ext cx="67" cy="187"/>
            </a:xfrm>
            <a:custGeom>
              <a:avLst/>
              <a:gdLst/>
              <a:ahLst/>
              <a:cxnLst>
                <a:cxn ang="0">
                  <a:pos x="67" y="187"/>
                </a:cxn>
                <a:cxn ang="0">
                  <a:pos x="67" y="177"/>
                </a:cxn>
                <a:cxn ang="0">
                  <a:pos x="48" y="177"/>
                </a:cxn>
                <a:cxn ang="0">
                  <a:pos x="48" y="0"/>
                </a:cxn>
                <a:cxn ang="0">
                  <a:pos x="0" y="24"/>
                </a:cxn>
                <a:cxn ang="0">
                  <a:pos x="9" y="33"/>
                </a:cxn>
                <a:cxn ang="0">
                  <a:pos x="9" y="24"/>
                </a:cxn>
                <a:cxn ang="0">
                  <a:pos x="23" y="24"/>
                </a:cxn>
                <a:cxn ang="0">
                  <a:pos x="33" y="33"/>
                </a:cxn>
                <a:cxn ang="0">
                  <a:pos x="33" y="177"/>
                </a:cxn>
                <a:cxn ang="0">
                  <a:pos x="9" y="177"/>
                </a:cxn>
                <a:cxn ang="0">
                  <a:pos x="9" y="187"/>
                </a:cxn>
                <a:cxn ang="0">
                  <a:pos x="67" y="187"/>
                </a:cxn>
              </a:cxnLst>
              <a:rect l="0" t="0" r="r" b="b"/>
              <a:pathLst>
                <a:path w="67" h="187">
                  <a:moveTo>
                    <a:pt x="67" y="187"/>
                  </a:moveTo>
                  <a:lnTo>
                    <a:pt x="67" y="177"/>
                  </a:lnTo>
                  <a:lnTo>
                    <a:pt x="48" y="177"/>
                  </a:lnTo>
                  <a:lnTo>
                    <a:pt x="48" y="0"/>
                  </a:lnTo>
                  <a:lnTo>
                    <a:pt x="0" y="24"/>
                  </a:lnTo>
                  <a:lnTo>
                    <a:pt x="9" y="33"/>
                  </a:lnTo>
                  <a:lnTo>
                    <a:pt x="9" y="24"/>
                  </a:lnTo>
                  <a:lnTo>
                    <a:pt x="23" y="24"/>
                  </a:lnTo>
                  <a:lnTo>
                    <a:pt x="33" y="33"/>
                  </a:lnTo>
                  <a:lnTo>
                    <a:pt x="33" y="177"/>
                  </a:lnTo>
                  <a:lnTo>
                    <a:pt x="9" y="177"/>
                  </a:lnTo>
                  <a:lnTo>
                    <a:pt x="9" y="187"/>
                  </a:lnTo>
                  <a:lnTo>
                    <a:pt x="67" y="187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3" name="Freeform 229"/>
            <p:cNvSpPr>
              <a:spLocks/>
            </p:cNvSpPr>
            <p:nvPr/>
          </p:nvSpPr>
          <p:spPr bwMode="auto">
            <a:xfrm>
              <a:off x="8803" y="2055"/>
              <a:ext cx="67" cy="187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48" y="0"/>
                </a:cxn>
                <a:cxn ang="0">
                  <a:pos x="48" y="148"/>
                </a:cxn>
                <a:cxn ang="0">
                  <a:pos x="48" y="167"/>
                </a:cxn>
                <a:cxn ang="0">
                  <a:pos x="48" y="177"/>
                </a:cxn>
                <a:cxn ang="0">
                  <a:pos x="57" y="177"/>
                </a:cxn>
                <a:cxn ang="0">
                  <a:pos x="67" y="177"/>
                </a:cxn>
                <a:cxn ang="0">
                  <a:pos x="67" y="187"/>
                </a:cxn>
                <a:cxn ang="0">
                  <a:pos x="9" y="187"/>
                </a:cxn>
                <a:cxn ang="0">
                  <a:pos x="9" y="177"/>
                </a:cxn>
                <a:cxn ang="0">
                  <a:pos x="23" y="177"/>
                </a:cxn>
                <a:cxn ang="0">
                  <a:pos x="33" y="177"/>
                </a:cxn>
                <a:cxn ang="0">
                  <a:pos x="33" y="167"/>
                </a:cxn>
                <a:cxn ang="0">
                  <a:pos x="33" y="148"/>
                </a:cxn>
                <a:cxn ang="0">
                  <a:pos x="33" y="57"/>
                </a:cxn>
                <a:cxn ang="0">
                  <a:pos x="33" y="43"/>
                </a:cxn>
                <a:cxn ang="0">
                  <a:pos x="33" y="33"/>
                </a:cxn>
                <a:cxn ang="0">
                  <a:pos x="23" y="24"/>
                </a:cxn>
                <a:cxn ang="0">
                  <a:pos x="9" y="24"/>
                </a:cxn>
                <a:cxn ang="0">
                  <a:pos x="9" y="33"/>
                </a:cxn>
                <a:cxn ang="0">
                  <a:pos x="0" y="24"/>
                </a:cxn>
              </a:cxnLst>
              <a:rect l="0" t="0" r="r" b="b"/>
              <a:pathLst>
                <a:path w="67" h="187">
                  <a:moveTo>
                    <a:pt x="0" y="24"/>
                  </a:moveTo>
                  <a:lnTo>
                    <a:pt x="48" y="0"/>
                  </a:lnTo>
                  <a:lnTo>
                    <a:pt x="48" y="148"/>
                  </a:lnTo>
                  <a:lnTo>
                    <a:pt x="48" y="167"/>
                  </a:lnTo>
                  <a:lnTo>
                    <a:pt x="48" y="177"/>
                  </a:lnTo>
                  <a:lnTo>
                    <a:pt x="57" y="177"/>
                  </a:lnTo>
                  <a:lnTo>
                    <a:pt x="67" y="177"/>
                  </a:lnTo>
                  <a:lnTo>
                    <a:pt x="67" y="187"/>
                  </a:lnTo>
                  <a:lnTo>
                    <a:pt x="9" y="187"/>
                  </a:lnTo>
                  <a:lnTo>
                    <a:pt x="9" y="177"/>
                  </a:lnTo>
                  <a:lnTo>
                    <a:pt x="23" y="177"/>
                  </a:lnTo>
                  <a:lnTo>
                    <a:pt x="33" y="177"/>
                  </a:lnTo>
                  <a:lnTo>
                    <a:pt x="33" y="167"/>
                  </a:lnTo>
                  <a:lnTo>
                    <a:pt x="33" y="148"/>
                  </a:lnTo>
                  <a:lnTo>
                    <a:pt x="33" y="57"/>
                  </a:lnTo>
                  <a:lnTo>
                    <a:pt x="33" y="43"/>
                  </a:lnTo>
                  <a:lnTo>
                    <a:pt x="33" y="33"/>
                  </a:lnTo>
                  <a:lnTo>
                    <a:pt x="23" y="24"/>
                  </a:lnTo>
                  <a:lnTo>
                    <a:pt x="9" y="24"/>
                  </a:lnTo>
                  <a:lnTo>
                    <a:pt x="9" y="33"/>
                  </a:lnTo>
                  <a:lnTo>
                    <a:pt x="0" y="24"/>
                  </a:lnTo>
                </a:path>
              </a:pathLst>
            </a:custGeom>
            <a:noFill/>
            <a:ln w="4914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4" name="Freeform 230"/>
            <p:cNvSpPr>
              <a:spLocks/>
            </p:cNvSpPr>
            <p:nvPr/>
          </p:nvSpPr>
          <p:spPr bwMode="auto">
            <a:xfrm>
              <a:off x="8572" y="1877"/>
              <a:ext cx="240" cy="245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57" y="0"/>
                </a:cxn>
                <a:cxn ang="0">
                  <a:pos x="67" y="9"/>
                </a:cxn>
                <a:cxn ang="0">
                  <a:pos x="86" y="9"/>
                </a:cxn>
                <a:cxn ang="0">
                  <a:pos x="86" y="33"/>
                </a:cxn>
                <a:cxn ang="0">
                  <a:pos x="76" y="52"/>
                </a:cxn>
                <a:cxn ang="0">
                  <a:pos x="38" y="201"/>
                </a:cxn>
                <a:cxn ang="0">
                  <a:pos x="28" y="220"/>
                </a:cxn>
                <a:cxn ang="0">
                  <a:pos x="28" y="230"/>
                </a:cxn>
                <a:cxn ang="0">
                  <a:pos x="19" y="230"/>
                </a:cxn>
                <a:cxn ang="0">
                  <a:pos x="19" y="235"/>
                </a:cxn>
                <a:cxn ang="0">
                  <a:pos x="0" y="235"/>
                </a:cxn>
                <a:cxn ang="0">
                  <a:pos x="0" y="244"/>
                </a:cxn>
                <a:cxn ang="0">
                  <a:pos x="86" y="244"/>
                </a:cxn>
                <a:cxn ang="0">
                  <a:pos x="96" y="235"/>
                </a:cxn>
                <a:cxn ang="0">
                  <a:pos x="76" y="235"/>
                </a:cxn>
                <a:cxn ang="0">
                  <a:pos x="67" y="230"/>
                </a:cxn>
                <a:cxn ang="0">
                  <a:pos x="67" y="201"/>
                </a:cxn>
                <a:cxn ang="0">
                  <a:pos x="86" y="120"/>
                </a:cxn>
                <a:cxn ang="0">
                  <a:pos x="134" y="120"/>
                </a:cxn>
                <a:cxn ang="0">
                  <a:pos x="143" y="129"/>
                </a:cxn>
                <a:cxn ang="0">
                  <a:pos x="153" y="144"/>
                </a:cxn>
                <a:cxn ang="0">
                  <a:pos x="153" y="158"/>
                </a:cxn>
                <a:cxn ang="0">
                  <a:pos x="163" y="158"/>
                </a:cxn>
                <a:cxn ang="0">
                  <a:pos x="187" y="67"/>
                </a:cxn>
                <a:cxn ang="0">
                  <a:pos x="172" y="67"/>
                </a:cxn>
                <a:cxn ang="0">
                  <a:pos x="163" y="91"/>
                </a:cxn>
                <a:cxn ang="0">
                  <a:pos x="153" y="100"/>
                </a:cxn>
                <a:cxn ang="0">
                  <a:pos x="143" y="110"/>
                </a:cxn>
                <a:cxn ang="0">
                  <a:pos x="96" y="110"/>
                </a:cxn>
                <a:cxn ang="0">
                  <a:pos x="124" y="9"/>
                </a:cxn>
                <a:cxn ang="0">
                  <a:pos x="201" y="9"/>
                </a:cxn>
                <a:cxn ang="0">
                  <a:pos x="211" y="24"/>
                </a:cxn>
                <a:cxn ang="0">
                  <a:pos x="220" y="33"/>
                </a:cxn>
                <a:cxn ang="0">
                  <a:pos x="220" y="62"/>
                </a:cxn>
                <a:cxn ang="0">
                  <a:pos x="230" y="62"/>
                </a:cxn>
                <a:cxn ang="0">
                  <a:pos x="240" y="0"/>
                </a:cxn>
              </a:cxnLst>
              <a:rect l="0" t="0" r="r" b="b"/>
              <a:pathLst>
                <a:path w="240" h="245">
                  <a:moveTo>
                    <a:pt x="240" y="0"/>
                  </a:moveTo>
                  <a:lnTo>
                    <a:pt x="57" y="0"/>
                  </a:lnTo>
                  <a:lnTo>
                    <a:pt x="67" y="9"/>
                  </a:lnTo>
                  <a:lnTo>
                    <a:pt x="86" y="9"/>
                  </a:lnTo>
                  <a:lnTo>
                    <a:pt x="86" y="33"/>
                  </a:lnTo>
                  <a:lnTo>
                    <a:pt x="76" y="52"/>
                  </a:lnTo>
                  <a:lnTo>
                    <a:pt x="38" y="201"/>
                  </a:lnTo>
                  <a:lnTo>
                    <a:pt x="28" y="220"/>
                  </a:lnTo>
                  <a:lnTo>
                    <a:pt x="28" y="230"/>
                  </a:lnTo>
                  <a:lnTo>
                    <a:pt x="19" y="230"/>
                  </a:lnTo>
                  <a:lnTo>
                    <a:pt x="19" y="235"/>
                  </a:lnTo>
                  <a:lnTo>
                    <a:pt x="0" y="235"/>
                  </a:lnTo>
                  <a:lnTo>
                    <a:pt x="0" y="244"/>
                  </a:lnTo>
                  <a:lnTo>
                    <a:pt x="86" y="244"/>
                  </a:lnTo>
                  <a:lnTo>
                    <a:pt x="96" y="235"/>
                  </a:lnTo>
                  <a:lnTo>
                    <a:pt x="76" y="235"/>
                  </a:lnTo>
                  <a:lnTo>
                    <a:pt x="67" y="230"/>
                  </a:lnTo>
                  <a:lnTo>
                    <a:pt x="67" y="201"/>
                  </a:lnTo>
                  <a:lnTo>
                    <a:pt x="86" y="120"/>
                  </a:lnTo>
                  <a:lnTo>
                    <a:pt x="134" y="120"/>
                  </a:lnTo>
                  <a:lnTo>
                    <a:pt x="143" y="129"/>
                  </a:lnTo>
                  <a:lnTo>
                    <a:pt x="153" y="144"/>
                  </a:lnTo>
                  <a:lnTo>
                    <a:pt x="153" y="158"/>
                  </a:lnTo>
                  <a:lnTo>
                    <a:pt x="163" y="158"/>
                  </a:lnTo>
                  <a:lnTo>
                    <a:pt x="187" y="67"/>
                  </a:lnTo>
                  <a:lnTo>
                    <a:pt x="172" y="67"/>
                  </a:lnTo>
                  <a:lnTo>
                    <a:pt x="163" y="91"/>
                  </a:lnTo>
                  <a:lnTo>
                    <a:pt x="153" y="100"/>
                  </a:lnTo>
                  <a:lnTo>
                    <a:pt x="143" y="110"/>
                  </a:lnTo>
                  <a:lnTo>
                    <a:pt x="96" y="110"/>
                  </a:lnTo>
                  <a:lnTo>
                    <a:pt x="124" y="9"/>
                  </a:lnTo>
                  <a:lnTo>
                    <a:pt x="201" y="9"/>
                  </a:lnTo>
                  <a:lnTo>
                    <a:pt x="211" y="24"/>
                  </a:lnTo>
                  <a:lnTo>
                    <a:pt x="220" y="33"/>
                  </a:lnTo>
                  <a:lnTo>
                    <a:pt x="220" y="62"/>
                  </a:lnTo>
                  <a:lnTo>
                    <a:pt x="230" y="62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5" name="Freeform 231"/>
            <p:cNvSpPr>
              <a:spLocks/>
            </p:cNvSpPr>
            <p:nvPr/>
          </p:nvSpPr>
          <p:spPr bwMode="auto">
            <a:xfrm>
              <a:off x="8572" y="1877"/>
              <a:ext cx="240" cy="245"/>
            </a:xfrm>
            <a:custGeom>
              <a:avLst/>
              <a:gdLst/>
              <a:ahLst/>
              <a:cxnLst>
                <a:cxn ang="0">
                  <a:pos x="124" y="9"/>
                </a:cxn>
                <a:cxn ang="0">
                  <a:pos x="96" y="110"/>
                </a:cxn>
                <a:cxn ang="0">
                  <a:pos x="124" y="110"/>
                </a:cxn>
                <a:cxn ang="0">
                  <a:pos x="143" y="110"/>
                </a:cxn>
                <a:cxn ang="0">
                  <a:pos x="153" y="100"/>
                </a:cxn>
                <a:cxn ang="0">
                  <a:pos x="163" y="91"/>
                </a:cxn>
                <a:cxn ang="0">
                  <a:pos x="172" y="67"/>
                </a:cxn>
                <a:cxn ang="0">
                  <a:pos x="187" y="67"/>
                </a:cxn>
                <a:cxn ang="0">
                  <a:pos x="163" y="158"/>
                </a:cxn>
                <a:cxn ang="0">
                  <a:pos x="153" y="158"/>
                </a:cxn>
                <a:cxn ang="0">
                  <a:pos x="153" y="148"/>
                </a:cxn>
                <a:cxn ang="0">
                  <a:pos x="153" y="144"/>
                </a:cxn>
                <a:cxn ang="0">
                  <a:pos x="143" y="129"/>
                </a:cxn>
                <a:cxn ang="0">
                  <a:pos x="134" y="120"/>
                </a:cxn>
                <a:cxn ang="0">
                  <a:pos x="124" y="120"/>
                </a:cxn>
                <a:cxn ang="0">
                  <a:pos x="86" y="120"/>
                </a:cxn>
                <a:cxn ang="0">
                  <a:pos x="67" y="201"/>
                </a:cxn>
                <a:cxn ang="0">
                  <a:pos x="67" y="211"/>
                </a:cxn>
                <a:cxn ang="0">
                  <a:pos x="67" y="220"/>
                </a:cxn>
                <a:cxn ang="0">
                  <a:pos x="67" y="230"/>
                </a:cxn>
                <a:cxn ang="0">
                  <a:pos x="76" y="235"/>
                </a:cxn>
                <a:cxn ang="0">
                  <a:pos x="96" y="235"/>
                </a:cxn>
                <a:cxn ang="0">
                  <a:pos x="86" y="244"/>
                </a:cxn>
                <a:cxn ang="0">
                  <a:pos x="0" y="244"/>
                </a:cxn>
                <a:cxn ang="0">
                  <a:pos x="0" y="235"/>
                </a:cxn>
                <a:cxn ang="0">
                  <a:pos x="9" y="235"/>
                </a:cxn>
                <a:cxn ang="0">
                  <a:pos x="19" y="235"/>
                </a:cxn>
                <a:cxn ang="0">
                  <a:pos x="19" y="230"/>
                </a:cxn>
                <a:cxn ang="0">
                  <a:pos x="28" y="230"/>
                </a:cxn>
                <a:cxn ang="0">
                  <a:pos x="28" y="220"/>
                </a:cxn>
                <a:cxn ang="0">
                  <a:pos x="38" y="201"/>
                </a:cxn>
                <a:cxn ang="0">
                  <a:pos x="76" y="52"/>
                </a:cxn>
                <a:cxn ang="0">
                  <a:pos x="86" y="33"/>
                </a:cxn>
                <a:cxn ang="0">
                  <a:pos x="86" y="24"/>
                </a:cxn>
                <a:cxn ang="0">
                  <a:pos x="86" y="9"/>
                </a:cxn>
                <a:cxn ang="0">
                  <a:pos x="76" y="9"/>
                </a:cxn>
                <a:cxn ang="0">
                  <a:pos x="67" y="9"/>
                </a:cxn>
                <a:cxn ang="0">
                  <a:pos x="57" y="0"/>
                </a:cxn>
                <a:cxn ang="0">
                  <a:pos x="240" y="0"/>
                </a:cxn>
                <a:cxn ang="0">
                  <a:pos x="230" y="62"/>
                </a:cxn>
                <a:cxn ang="0">
                  <a:pos x="220" y="62"/>
                </a:cxn>
                <a:cxn ang="0">
                  <a:pos x="220" y="52"/>
                </a:cxn>
                <a:cxn ang="0">
                  <a:pos x="220" y="43"/>
                </a:cxn>
                <a:cxn ang="0">
                  <a:pos x="220" y="33"/>
                </a:cxn>
                <a:cxn ang="0">
                  <a:pos x="211" y="24"/>
                </a:cxn>
                <a:cxn ang="0">
                  <a:pos x="201" y="9"/>
                </a:cxn>
                <a:cxn ang="0">
                  <a:pos x="196" y="9"/>
                </a:cxn>
                <a:cxn ang="0">
                  <a:pos x="163" y="9"/>
                </a:cxn>
                <a:cxn ang="0">
                  <a:pos x="124" y="9"/>
                </a:cxn>
              </a:cxnLst>
              <a:rect l="0" t="0" r="r" b="b"/>
              <a:pathLst>
                <a:path w="240" h="245">
                  <a:moveTo>
                    <a:pt x="124" y="9"/>
                  </a:moveTo>
                  <a:lnTo>
                    <a:pt x="96" y="110"/>
                  </a:lnTo>
                  <a:lnTo>
                    <a:pt x="124" y="110"/>
                  </a:lnTo>
                  <a:lnTo>
                    <a:pt x="143" y="110"/>
                  </a:lnTo>
                  <a:lnTo>
                    <a:pt x="153" y="100"/>
                  </a:lnTo>
                  <a:lnTo>
                    <a:pt x="163" y="91"/>
                  </a:lnTo>
                  <a:lnTo>
                    <a:pt x="172" y="67"/>
                  </a:lnTo>
                  <a:lnTo>
                    <a:pt x="187" y="67"/>
                  </a:lnTo>
                  <a:lnTo>
                    <a:pt x="163" y="158"/>
                  </a:lnTo>
                  <a:lnTo>
                    <a:pt x="153" y="158"/>
                  </a:lnTo>
                  <a:lnTo>
                    <a:pt x="153" y="148"/>
                  </a:lnTo>
                  <a:lnTo>
                    <a:pt x="153" y="144"/>
                  </a:lnTo>
                  <a:lnTo>
                    <a:pt x="143" y="129"/>
                  </a:lnTo>
                  <a:lnTo>
                    <a:pt x="134" y="120"/>
                  </a:lnTo>
                  <a:lnTo>
                    <a:pt x="124" y="120"/>
                  </a:lnTo>
                  <a:lnTo>
                    <a:pt x="86" y="120"/>
                  </a:lnTo>
                  <a:lnTo>
                    <a:pt x="67" y="201"/>
                  </a:lnTo>
                  <a:lnTo>
                    <a:pt x="67" y="211"/>
                  </a:lnTo>
                  <a:lnTo>
                    <a:pt x="67" y="220"/>
                  </a:lnTo>
                  <a:lnTo>
                    <a:pt x="67" y="230"/>
                  </a:lnTo>
                  <a:lnTo>
                    <a:pt x="76" y="235"/>
                  </a:lnTo>
                  <a:lnTo>
                    <a:pt x="96" y="235"/>
                  </a:lnTo>
                  <a:lnTo>
                    <a:pt x="86" y="244"/>
                  </a:lnTo>
                  <a:lnTo>
                    <a:pt x="0" y="244"/>
                  </a:lnTo>
                  <a:lnTo>
                    <a:pt x="0" y="235"/>
                  </a:lnTo>
                  <a:lnTo>
                    <a:pt x="9" y="235"/>
                  </a:lnTo>
                  <a:lnTo>
                    <a:pt x="19" y="235"/>
                  </a:lnTo>
                  <a:lnTo>
                    <a:pt x="19" y="230"/>
                  </a:lnTo>
                  <a:lnTo>
                    <a:pt x="28" y="230"/>
                  </a:lnTo>
                  <a:lnTo>
                    <a:pt x="28" y="220"/>
                  </a:lnTo>
                  <a:lnTo>
                    <a:pt x="38" y="201"/>
                  </a:lnTo>
                  <a:lnTo>
                    <a:pt x="76" y="52"/>
                  </a:lnTo>
                  <a:lnTo>
                    <a:pt x="86" y="33"/>
                  </a:lnTo>
                  <a:lnTo>
                    <a:pt x="86" y="24"/>
                  </a:lnTo>
                  <a:lnTo>
                    <a:pt x="86" y="9"/>
                  </a:lnTo>
                  <a:lnTo>
                    <a:pt x="76" y="9"/>
                  </a:lnTo>
                  <a:lnTo>
                    <a:pt x="67" y="9"/>
                  </a:lnTo>
                  <a:lnTo>
                    <a:pt x="57" y="0"/>
                  </a:lnTo>
                  <a:lnTo>
                    <a:pt x="240" y="0"/>
                  </a:lnTo>
                  <a:lnTo>
                    <a:pt x="230" y="62"/>
                  </a:lnTo>
                  <a:lnTo>
                    <a:pt x="220" y="62"/>
                  </a:lnTo>
                  <a:lnTo>
                    <a:pt x="220" y="52"/>
                  </a:lnTo>
                  <a:lnTo>
                    <a:pt x="220" y="43"/>
                  </a:lnTo>
                  <a:lnTo>
                    <a:pt x="220" y="33"/>
                  </a:lnTo>
                  <a:lnTo>
                    <a:pt x="211" y="24"/>
                  </a:lnTo>
                  <a:lnTo>
                    <a:pt x="201" y="9"/>
                  </a:lnTo>
                  <a:lnTo>
                    <a:pt x="196" y="9"/>
                  </a:lnTo>
                  <a:lnTo>
                    <a:pt x="163" y="9"/>
                  </a:lnTo>
                  <a:lnTo>
                    <a:pt x="124" y="9"/>
                  </a:lnTo>
                </a:path>
              </a:pathLst>
            </a:custGeom>
            <a:noFill/>
            <a:ln w="4914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6" name="Freeform 232"/>
            <p:cNvSpPr>
              <a:spLocks/>
            </p:cNvSpPr>
            <p:nvPr/>
          </p:nvSpPr>
          <p:spPr bwMode="auto">
            <a:xfrm>
              <a:off x="12667" y="2055"/>
              <a:ext cx="110" cy="168"/>
            </a:xfrm>
            <a:custGeom>
              <a:avLst/>
              <a:gdLst/>
              <a:ahLst/>
              <a:cxnLst>
                <a:cxn ang="0">
                  <a:pos x="43" y="129"/>
                </a:cxn>
                <a:cxn ang="0">
                  <a:pos x="0" y="158"/>
                </a:cxn>
                <a:cxn ang="0">
                  <a:pos x="0" y="167"/>
                </a:cxn>
                <a:cxn ang="0">
                  <a:pos x="100" y="167"/>
                </a:cxn>
                <a:cxn ang="0">
                  <a:pos x="110" y="139"/>
                </a:cxn>
                <a:cxn ang="0">
                  <a:pos x="100" y="139"/>
                </a:cxn>
                <a:cxn ang="0">
                  <a:pos x="100" y="148"/>
                </a:cxn>
                <a:cxn ang="0">
                  <a:pos x="19" y="148"/>
                </a:cxn>
                <a:cxn ang="0">
                  <a:pos x="43" y="139"/>
                </a:cxn>
                <a:cxn ang="0">
                  <a:pos x="62" y="110"/>
                </a:cxn>
                <a:cxn ang="0">
                  <a:pos x="81" y="91"/>
                </a:cxn>
                <a:cxn ang="0">
                  <a:pos x="86" y="67"/>
                </a:cxn>
                <a:cxn ang="0">
                  <a:pos x="100" y="52"/>
                </a:cxn>
                <a:cxn ang="0">
                  <a:pos x="100" y="33"/>
                </a:cxn>
                <a:cxn ang="0">
                  <a:pos x="86" y="9"/>
                </a:cxn>
                <a:cxn ang="0">
                  <a:pos x="71" y="0"/>
                </a:cxn>
                <a:cxn ang="0">
                  <a:pos x="33" y="0"/>
                </a:cxn>
                <a:cxn ang="0">
                  <a:pos x="19" y="9"/>
                </a:cxn>
                <a:cxn ang="0">
                  <a:pos x="9" y="24"/>
                </a:cxn>
                <a:cxn ang="0">
                  <a:pos x="0" y="52"/>
                </a:cxn>
                <a:cxn ang="0">
                  <a:pos x="9" y="52"/>
                </a:cxn>
                <a:cxn ang="0">
                  <a:pos x="9" y="33"/>
                </a:cxn>
                <a:cxn ang="0">
                  <a:pos x="19" y="24"/>
                </a:cxn>
                <a:cxn ang="0">
                  <a:pos x="62" y="24"/>
                </a:cxn>
                <a:cxn ang="0">
                  <a:pos x="71" y="33"/>
                </a:cxn>
                <a:cxn ang="0">
                  <a:pos x="81" y="43"/>
                </a:cxn>
                <a:cxn ang="0">
                  <a:pos x="81" y="52"/>
                </a:cxn>
                <a:cxn ang="0">
                  <a:pos x="71" y="81"/>
                </a:cxn>
                <a:cxn ang="0">
                  <a:pos x="62" y="100"/>
                </a:cxn>
                <a:cxn ang="0">
                  <a:pos x="43" y="129"/>
                </a:cxn>
              </a:cxnLst>
              <a:rect l="0" t="0" r="r" b="b"/>
              <a:pathLst>
                <a:path w="110" h="168">
                  <a:moveTo>
                    <a:pt x="43" y="129"/>
                  </a:moveTo>
                  <a:lnTo>
                    <a:pt x="0" y="158"/>
                  </a:lnTo>
                  <a:lnTo>
                    <a:pt x="0" y="167"/>
                  </a:lnTo>
                  <a:lnTo>
                    <a:pt x="100" y="167"/>
                  </a:lnTo>
                  <a:lnTo>
                    <a:pt x="110" y="139"/>
                  </a:lnTo>
                  <a:lnTo>
                    <a:pt x="100" y="139"/>
                  </a:lnTo>
                  <a:lnTo>
                    <a:pt x="100" y="148"/>
                  </a:lnTo>
                  <a:lnTo>
                    <a:pt x="19" y="148"/>
                  </a:lnTo>
                  <a:lnTo>
                    <a:pt x="43" y="139"/>
                  </a:lnTo>
                  <a:lnTo>
                    <a:pt x="62" y="110"/>
                  </a:lnTo>
                  <a:lnTo>
                    <a:pt x="81" y="91"/>
                  </a:lnTo>
                  <a:lnTo>
                    <a:pt x="86" y="67"/>
                  </a:lnTo>
                  <a:lnTo>
                    <a:pt x="100" y="52"/>
                  </a:lnTo>
                  <a:lnTo>
                    <a:pt x="100" y="33"/>
                  </a:lnTo>
                  <a:lnTo>
                    <a:pt x="86" y="9"/>
                  </a:lnTo>
                  <a:lnTo>
                    <a:pt x="71" y="0"/>
                  </a:lnTo>
                  <a:lnTo>
                    <a:pt x="33" y="0"/>
                  </a:lnTo>
                  <a:lnTo>
                    <a:pt x="19" y="9"/>
                  </a:lnTo>
                  <a:lnTo>
                    <a:pt x="9" y="24"/>
                  </a:lnTo>
                  <a:lnTo>
                    <a:pt x="0" y="52"/>
                  </a:lnTo>
                  <a:lnTo>
                    <a:pt x="9" y="52"/>
                  </a:lnTo>
                  <a:lnTo>
                    <a:pt x="9" y="33"/>
                  </a:lnTo>
                  <a:lnTo>
                    <a:pt x="19" y="24"/>
                  </a:lnTo>
                  <a:lnTo>
                    <a:pt x="62" y="24"/>
                  </a:lnTo>
                  <a:lnTo>
                    <a:pt x="71" y="33"/>
                  </a:lnTo>
                  <a:lnTo>
                    <a:pt x="81" y="43"/>
                  </a:lnTo>
                  <a:lnTo>
                    <a:pt x="81" y="52"/>
                  </a:lnTo>
                  <a:lnTo>
                    <a:pt x="71" y="81"/>
                  </a:lnTo>
                  <a:lnTo>
                    <a:pt x="62" y="100"/>
                  </a:lnTo>
                  <a:lnTo>
                    <a:pt x="43" y="129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7" name="Freeform 233"/>
            <p:cNvSpPr>
              <a:spLocks/>
            </p:cNvSpPr>
            <p:nvPr/>
          </p:nvSpPr>
          <p:spPr bwMode="auto">
            <a:xfrm>
              <a:off x="12667" y="2055"/>
              <a:ext cx="110" cy="168"/>
            </a:xfrm>
            <a:custGeom>
              <a:avLst/>
              <a:gdLst/>
              <a:ahLst/>
              <a:cxnLst>
                <a:cxn ang="0">
                  <a:pos x="110" y="139"/>
                </a:cxn>
                <a:cxn ang="0">
                  <a:pos x="100" y="167"/>
                </a:cxn>
                <a:cxn ang="0">
                  <a:pos x="0" y="167"/>
                </a:cxn>
                <a:cxn ang="0">
                  <a:pos x="0" y="158"/>
                </a:cxn>
                <a:cxn ang="0">
                  <a:pos x="43" y="129"/>
                </a:cxn>
                <a:cxn ang="0">
                  <a:pos x="62" y="100"/>
                </a:cxn>
                <a:cxn ang="0">
                  <a:pos x="71" y="81"/>
                </a:cxn>
                <a:cxn ang="0">
                  <a:pos x="81" y="52"/>
                </a:cxn>
                <a:cxn ang="0">
                  <a:pos x="81" y="43"/>
                </a:cxn>
                <a:cxn ang="0">
                  <a:pos x="71" y="33"/>
                </a:cxn>
                <a:cxn ang="0">
                  <a:pos x="62" y="24"/>
                </a:cxn>
                <a:cxn ang="0">
                  <a:pos x="43" y="24"/>
                </a:cxn>
                <a:cxn ang="0">
                  <a:pos x="33" y="24"/>
                </a:cxn>
                <a:cxn ang="0">
                  <a:pos x="19" y="24"/>
                </a:cxn>
                <a:cxn ang="0">
                  <a:pos x="9" y="33"/>
                </a:cxn>
                <a:cxn ang="0">
                  <a:pos x="9" y="52"/>
                </a:cxn>
                <a:cxn ang="0">
                  <a:pos x="0" y="52"/>
                </a:cxn>
                <a:cxn ang="0">
                  <a:pos x="9" y="24"/>
                </a:cxn>
                <a:cxn ang="0">
                  <a:pos x="19" y="9"/>
                </a:cxn>
                <a:cxn ang="0">
                  <a:pos x="33" y="0"/>
                </a:cxn>
                <a:cxn ang="0">
                  <a:pos x="52" y="0"/>
                </a:cxn>
                <a:cxn ang="0">
                  <a:pos x="71" y="0"/>
                </a:cxn>
                <a:cxn ang="0">
                  <a:pos x="86" y="9"/>
                </a:cxn>
                <a:cxn ang="0">
                  <a:pos x="100" y="33"/>
                </a:cxn>
                <a:cxn ang="0">
                  <a:pos x="100" y="43"/>
                </a:cxn>
                <a:cxn ang="0">
                  <a:pos x="100" y="52"/>
                </a:cxn>
                <a:cxn ang="0">
                  <a:pos x="86" y="67"/>
                </a:cxn>
                <a:cxn ang="0">
                  <a:pos x="81" y="91"/>
                </a:cxn>
                <a:cxn ang="0">
                  <a:pos x="62" y="110"/>
                </a:cxn>
                <a:cxn ang="0">
                  <a:pos x="43" y="139"/>
                </a:cxn>
                <a:cxn ang="0">
                  <a:pos x="19" y="148"/>
                </a:cxn>
                <a:cxn ang="0">
                  <a:pos x="71" y="148"/>
                </a:cxn>
                <a:cxn ang="0">
                  <a:pos x="81" y="148"/>
                </a:cxn>
                <a:cxn ang="0">
                  <a:pos x="86" y="148"/>
                </a:cxn>
                <a:cxn ang="0">
                  <a:pos x="100" y="148"/>
                </a:cxn>
                <a:cxn ang="0">
                  <a:pos x="100" y="139"/>
                </a:cxn>
                <a:cxn ang="0">
                  <a:pos x="110" y="139"/>
                </a:cxn>
              </a:cxnLst>
              <a:rect l="0" t="0" r="r" b="b"/>
              <a:pathLst>
                <a:path w="110" h="168">
                  <a:moveTo>
                    <a:pt x="110" y="139"/>
                  </a:moveTo>
                  <a:lnTo>
                    <a:pt x="100" y="167"/>
                  </a:lnTo>
                  <a:lnTo>
                    <a:pt x="0" y="167"/>
                  </a:lnTo>
                  <a:lnTo>
                    <a:pt x="0" y="158"/>
                  </a:lnTo>
                  <a:lnTo>
                    <a:pt x="43" y="129"/>
                  </a:lnTo>
                  <a:lnTo>
                    <a:pt x="62" y="100"/>
                  </a:lnTo>
                  <a:lnTo>
                    <a:pt x="71" y="81"/>
                  </a:lnTo>
                  <a:lnTo>
                    <a:pt x="81" y="52"/>
                  </a:lnTo>
                  <a:lnTo>
                    <a:pt x="81" y="43"/>
                  </a:lnTo>
                  <a:lnTo>
                    <a:pt x="71" y="33"/>
                  </a:lnTo>
                  <a:lnTo>
                    <a:pt x="62" y="24"/>
                  </a:lnTo>
                  <a:lnTo>
                    <a:pt x="43" y="24"/>
                  </a:lnTo>
                  <a:lnTo>
                    <a:pt x="33" y="24"/>
                  </a:lnTo>
                  <a:lnTo>
                    <a:pt x="19" y="24"/>
                  </a:lnTo>
                  <a:lnTo>
                    <a:pt x="9" y="33"/>
                  </a:lnTo>
                  <a:lnTo>
                    <a:pt x="9" y="52"/>
                  </a:lnTo>
                  <a:lnTo>
                    <a:pt x="0" y="52"/>
                  </a:lnTo>
                  <a:lnTo>
                    <a:pt x="9" y="24"/>
                  </a:lnTo>
                  <a:lnTo>
                    <a:pt x="19" y="9"/>
                  </a:lnTo>
                  <a:lnTo>
                    <a:pt x="33" y="0"/>
                  </a:lnTo>
                  <a:lnTo>
                    <a:pt x="52" y="0"/>
                  </a:lnTo>
                  <a:lnTo>
                    <a:pt x="71" y="0"/>
                  </a:lnTo>
                  <a:lnTo>
                    <a:pt x="86" y="9"/>
                  </a:lnTo>
                  <a:lnTo>
                    <a:pt x="100" y="33"/>
                  </a:lnTo>
                  <a:lnTo>
                    <a:pt x="100" y="43"/>
                  </a:lnTo>
                  <a:lnTo>
                    <a:pt x="100" y="52"/>
                  </a:lnTo>
                  <a:lnTo>
                    <a:pt x="86" y="67"/>
                  </a:lnTo>
                  <a:lnTo>
                    <a:pt x="81" y="91"/>
                  </a:lnTo>
                  <a:lnTo>
                    <a:pt x="62" y="110"/>
                  </a:lnTo>
                  <a:lnTo>
                    <a:pt x="43" y="139"/>
                  </a:lnTo>
                  <a:lnTo>
                    <a:pt x="19" y="148"/>
                  </a:lnTo>
                  <a:lnTo>
                    <a:pt x="71" y="148"/>
                  </a:lnTo>
                  <a:lnTo>
                    <a:pt x="81" y="148"/>
                  </a:lnTo>
                  <a:lnTo>
                    <a:pt x="86" y="148"/>
                  </a:lnTo>
                  <a:lnTo>
                    <a:pt x="100" y="148"/>
                  </a:lnTo>
                  <a:lnTo>
                    <a:pt x="100" y="139"/>
                  </a:lnTo>
                  <a:lnTo>
                    <a:pt x="110" y="139"/>
                  </a:lnTo>
                </a:path>
              </a:pathLst>
            </a:custGeom>
            <a:noFill/>
            <a:ln w="4914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8" name="Freeform 234"/>
            <p:cNvSpPr>
              <a:spLocks/>
            </p:cNvSpPr>
            <p:nvPr/>
          </p:nvSpPr>
          <p:spPr bwMode="auto">
            <a:xfrm>
              <a:off x="12432" y="1911"/>
              <a:ext cx="254" cy="245"/>
            </a:xfrm>
            <a:custGeom>
              <a:avLst/>
              <a:gdLst/>
              <a:ahLst/>
              <a:cxnLst>
                <a:cxn ang="0">
                  <a:pos x="91" y="9"/>
                </a:cxn>
                <a:cxn ang="0">
                  <a:pos x="91" y="48"/>
                </a:cxn>
                <a:cxn ang="0">
                  <a:pos x="43" y="196"/>
                </a:cxn>
                <a:cxn ang="0">
                  <a:pos x="43" y="211"/>
                </a:cxn>
                <a:cxn ang="0">
                  <a:pos x="33" y="225"/>
                </a:cxn>
                <a:cxn ang="0">
                  <a:pos x="23" y="235"/>
                </a:cxn>
                <a:cxn ang="0">
                  <a:pos x="0" y="235"/>
                </a:cxn>
                <a:cxn ang="0">
                  <a:pos x="0" y="244"/>
                </a:cxn>
                <a:cxn ang="0">
                  <a:pos x="100" y="244"/>
                </a:cxn>
                <a:cxn ang="0">
                  <a:pos x="100" y="235"/>
                </a:cxn>
                <a:cxn ang="0">
                  <a:pos x="81" y="235"/>
                </a:cxn>
                <a:cxn ang="0">
                  <a:pos x="71" y="225"/>
                </a:cxn>
                <a:cxn ang="0">
                  <a:pos x="71" y="201"/>
                </a:cxn>
                <a:cxn ang="0">
                  <a:pos x="81" y="196"/>
                </a:cxn>
                <a:cxn ang="0">
                  <a:pos x="100" y="115"/>
                </a:cxn>
                <a:cxn ang="0">
                  <a:pos x="129" y="115"/>
                </a:cxn>
                <a:cxn ang="0">
                  <a:pos x="153" y="124"/>
                </a:cxn>
                <a:cxn ang="0">
                  <a:pos x="158" y="124"/>
                </a:cxn>
                <a:cxn ang="0">
                  <a:pos x="158" y="134"/>
                </a:cxn>
                <a:cxn ang="0">
                  <a:pos x="167" y="143"/>
                </a:cxn>
                <a:cxn ang="0">
                  <a:pos x="158" y="153"/>
                </a:cxn>
                <a:cxn ang="0">
                  <a:pos x="167" y="153"/>
                </a:cxn>
                <a:cxn ang="0">
                  <a:pos x="196" y="67"/>
                </a:cxn>
                <a:cxn ang="0">
                  <a:pos x="187" y="67"/>
                </a:cxn>
                <a:cxn ang="0">
                  <a:pos x="177" y="86"/>
                </a:cxn>
                <a:cxn ang="0">
                  <a:pos x="167" y="95"/>
                </a:cxn>
                <a:cxn ang="0">
                  <a:pos x="153" y="110"/>
                </a:cxn>
                <a:cxn ang="0">
                  <a:pos x="100" y="110"/>
                </a:cxn>
                <a:cxn ang="0">
                  <a:pos x="129" y="9"/>
                </a:cxn>
                <a:cxn ang="0">
                  <a:pos x="211" y="9"/>
                </a:cxn>
                <a:cxn ang="0">
                  <a:pos x="220" y="19"/>
                </a:cxn>
                <a:cxn ang="0">
                  <a:pos x="230" y="19"/>
                </a:cxn>
                <a:cxn ang="0">
                  <a:pos x="230" y="28"/>
                </a:cxn>
                <a:cxn ang="0">
                  <a:pos x="235" y="33"/>
                </a:cxn>
                <a:cxn ang="0">
                  <a:pos x="235" y="48"/>
                </a:cxn>
                <a:cxn ang="0">
                  <a:pos x="230" y="57"/>
                </a:cxn>
                <a:cxn ang="0">
                  <a:pos x="235" y="57"/>
                </a:cxn>
                <a:cxn ang="0">
                  <a:pos x="254" y="0"/>
                </a:cxn>
                <a:cxn ang="0">
                  <a:pos x="71" y="0"/>
                </a:cxn>
                <a:cxn ang="0">
                  <a:pos x="71" y="9"/>
                </a:cxn>
                <a:cxn ang="0">
                  <a:pos x="91" y="9"/>
                </a:cxn>
              </a:cxnLst>
              <a:rect l="0" t="0" r="r" b="b"/>
              <a:pathLst>
                <a:path w="254" h="245">
                  <a:moveTo>
                    <a:pt x="91" y="9"/>
                  </a:moveTo>
                  <a:lnTo>
                    <a:pt x="91" y="48"/>
                  </a:lnTo>
                  <a:lnTo>
                    <a:pt x="43" y="196"/>
                  </a:lnTo>
                  <a:lnTo>
                    <a:pt x="43" y="211"/>
                  </a:lnTo>
                  <a:lnTo>
                    <a:pt x="33" y="225"/>
                  </a:lnTo>
                  <a:lnTo>
                    <a:pt x="23" y="235"/>
                  </a:lnTo>
                  <a:lnTo>
                    <a:pt x="0" y="235"/>
                  </a:lnTo>
                  <a:lnTo>
                    <a:pt x="0" y="244"/>
                  </a:lnTo>
                  <a:lnTo>
                    <a:pt x="100" y="244"/>
                  </a:lnTo>
                  <a:lnTo>
                    <a:pt x="100" y="235"/>
                  </a:lnTo>
                  <a:lnTo>
                    <a:pt x="81" y="235"/>
                  </a:lnTo>
                  <a:lnTo>
                    <a:pt x="71" y="225"/>
                  </a:lnTo>
                  <a:lnTo>
                    <a:pt x="71" y="201"/>
                  </a:lnTo>
                  <a:lnTo>
                    <a:pt x="81" y="196"/>
                  </a:lnTo>
                  <a:lnTo>
                    <a:pt x="100" y="115"/>
                  </a:lnTo>
                  <a:lnTo>
                    <a:pt x="129" y="115"/>
                  </a:lnTo>
                  <a:lnTo>
                    <a:pt x="153" y="124"/>
                  </a:lnTo>
                  <a:lnTo>
                    <a:pt x="158" y="124"/>
                  </a:lnTo>
                  <a:lnTo>
                    <a:pt x="158" y="134"/>
                  </a:lnTo>
                  <a:lnTo>
                    <a:pt x="167" y="143"/>
                  </a:lnTo>
                  <a:lnTo>
                    <a:pt x="158" y="153"/>
                  </a:lnTo>
                  <a:lnTo>
                    <a:pt x="167" y="153"/>
                  </a:lnTo>
                  <a:lnTo>
                    <a:pt x="196" y="67"/>
                  </a:lnTo>
                  <a:lnTo>
                    <a:pt x="187" y="67"/>
                  </a:lnTo>
                  <a:lnTo>
                    <a:pt x="177" y="86"/>
                  </a:lnTo>
                  <a:lnTo>
                    <a:pt x="167" y="95"/>
                  </a:lnTo>
                  <a:lnTo>
                    <a:pt x="153" y="110"/>
                  </a:lnTo>
                  <a:lnTo>
                    <a:pt x="100" y="110"/>
                  </a:lnTo>
                  <a:lnTo>
                    <a:pt x="129" y="9"/>
                  </a:lnTo>
                  <a:lnTo>
                    <a:pt x="211" y="9"/>
                  </a:lnTo>
                  <a:lnTo>
                    <a:pt x="220" y="19"/>
                  </a:lnTo>
                  <a:lnTo>
                    <a:pt x="230" y="19"/>
                  </a:lnTo>
                  <a:lnTo>
                    <a:pt x="230" y="28"/>
                  </a:lnTo>
                  <a:lnTo>
                    <a:pt x="235" y="33"/>
                  </a:lnTo>
                  <a:lnTo>
                    <a:pt x="235" y="48"/>
                  </a:lnTo>
                  <a:lnTo>
                    <a:pt x="230" y="57"/>
                  </a:lnTo>
                  <a:lnTo>
                    <a:pt x="235" y="57"/>
                  </a:lnTo>
                  <a:lnTo>
                    <a:pt x="254" y="0"/>
                  </a:lnTo>
                  <a:lnTo>
                    <a:pt x="71" y="0"/>
                  </a:lnTo>
                  <a:lnTo>
                    <a:pt x="71" y="9"/>
                  </a:lnTo>
                  <a:lnTo>
                    <a:pt x="91" y="9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9" name="Freeform 235"/>
            <p:cNvSpPr>
              <a:spLocks/>
            </p:cNvSpPr>
            <p:nvPr/>
          </p:nvSpPr>
          <p:spPr bwMode="auto">
            <a:xfrm>
              <a:off x="12432" y="1911"/>
              <a:ext cx="254" cy="245"/>
            </a:xfrm>
            <a:custGeom>
              <a:avLst/>
              <a:gdLst/>
              <a:ahLst/>
              <a:cxnLst>
                <a:cxn ang="0">
                  <a:pos x="129" y="9"/>
                </a:cxn>
                <a:cxn ang="0">
                  <a:pos x="100" y="110"/>
                </a:cxn>
                <a:cxn ang="0">
                  <a:pos x="129" y="110"/>
                </a:cxn>
                <a:cxn ang="0">
                  <a:pos x="153" y="110"/>
                </a:cxn>
                <a:cxn ang="0">
                  <a:pos x="167" y="95"/>
                </a:cxn>
                <a:cxn ang="0">
                  <a:pos x="177" y="86"/>
                </a:cxn>
                <a:cxn ang="0">
                  <a:pos x="187" y="67"/>
                </a:cxn>
                <a:cxn ang="0">
                  <a:pos x="196" y="67"/>
                </a:cxn>
                <a:cxn ang="0">
                  <a:pos x="167" y="153"/>
                </a:cxn>
                <a:cxn ang="0">
                  <a:pos x="158" y="153"/>
                </a:cxn>
                <a:cxn ang="0">
                  <a:pos x="167" y="143"/>
                </a:cxn>
                <a:cxn ang="0">
                  <a:pos x="158" y="134"/>
                </a:cxn>
                <a:cxn ang="0">
                  <a:pos x="158" y="124"/>
                </a:cxn>
                <a:cxn ang="0">
                  <a:pos x="153" y="124"/>
                </a:cxn>
                <a:cxn ang="0">
                  <a:pos x="129" y="115"/>
                </a:cxn>
                <a:cxn ang="0">
                  <a:pos x="100" y="115"/>
                </a:cxn>
                <a:cxn ang="0">
                  <a:pos x="81" y="196"/>
                </a:cxn>
                <a:cxn ang="0">
                  <a:pos x="71" y="201"/>
                </a:cxn>
                <a:cxn ang="0">
                  <a:pos x="71" y="211"/>
                </a:cxn>
                <a:cxn ang="0">
                  <a:pos x="71" y="225"/>
                </a:cxn>
                <a:cxn ang="0">
                  <a:pos x="81" y="235"/>
                </a:cxn>
                <a:cxn ang="0">
                  <a:pos x="100" y="235"/>
                </a:cxn>
                <a:cxn ang="0">
                  <a:pos x="100" y="244"/>
                </a:cxn>
                <a:cxn ang="0">
                  <a:pos x="0" y="244"/>
                </a:cxn>
                <a:cxn ang="0">
                  <a:pos x="0" y="235"/>
                </a:cxn>
                <a:cxn ang="0">
                  <a:pos x="9" y="235"/>
                </a:cxn>
                <a:cxn ang="0">
                  <a:pos x="23" y="235"/>
                </a:cxn>
                <a:cxn ang="0">
                  <a:pos x="33" y="225"/>
                </a:cxn>
                <a:cxn ang="0">
                  <a:pos x="43" y="211"/>
                </a:cxn>
                <a:cxn ang="0">
                  <a:pos x="43" y="196"/>
                </a:cxn>
                <a:cxn ang="0">
                  <a:pos x="91" y="48"/>
                </a:cxn>
                <a:cxn ang="0">
                  <a:pos x="91" y="28"/>
                </a:cxn>
                <a:cxn ang="0">
                  <a:pos x="91" y="19"/>
                </a:cxn>
                <a:cxn ang="0">
                  <a:pos x="91" y="9"/>
                </a:cxn>
                <a:cxn ang="0">
                  <a:pos x="81" y="9"/>
                </a:cxn>
                <a:cxn ang="0">
                  <a:pos x="71" y="9"/>
                </a:cxn>
                <a:cxn ang="0">
                  <a:pos x="71" y="0"/>
                </a:cxn>
                <a:cxn ang="0">
                  <a:pos x="254" y="0"/>
                </a:cxn>
                <a:cxn ang="0">
                  <a:pos x="235" y="57"/>
                </a:cxn>
                <a:cxn ang="0">
                  <a:pos x="230" y="57"/>
                </a:cxn>
                <a:cxn ang="0">
                  <a:pos x="235" y="48"/>
                </a:cxn>
                <a:cxn ang="0">
                  <a:pos x="235" y="33"/>
                </a:cxn>
                <a:cxn ang="0">
                  <a:pos x="230" y="28"/>
                </a:cxn>
                <a:cxn ang="0">
                  <a:pos x="230" y="19"/>
                </a:cxn>
                <a:cxn ang="0">
                  <a:pos x="220" y="19"/>
                </a:cxn>
                <a:cxn ang="0">
                  <a:pos x="211" y="9"/>
                </a:cxn>
                <a:cxn ang="0">
                  <a:pos x="196" y="9"/>
                </a:cxn>
                <a:cxn ang="0">
                  <a:pos x="177" y="9"/>
                </a:cxn>
                <a:cxn ang="0">
                  <a:pos x="129" y="9"/>
                </a:cxn>
              </a:cxnLst>
              <a:rect l="0" t="0" r="r" b="b"/>
              <a:pathLst>
                <a:path w="254" h="245">
                  <a:moveTo>
                    <a:pt x="129" y="9"/>
                  </a:moveTo>
                  <a:lnTo>
                    <a:pt x="100" y="110"/>
                  </a:lnTo>
                  <a:lnTo>
                    <a:pt x="129" y="110"/>
                  </a:lnTo>
                  <a:lnTo>
                    <a:pt x="153" y="110"/>
                  </a:lnTo>
                  <a:lnTo>
                    <a:pt x="167" y="95"/>
                  </a:lnTo>
                  <a:lnTo>
                    <a:pt x="177" y="86"/>
                  </a:lnTo>
                  <a:lnTo>
                    <a:pt x="187" y="67"/>
                  </a:lnTo>
                  <a:lnTo>
                    <a:pt x="196" y="67"/>
                  </a:lnTo>
                  <a:lnTo>
                    <a:pt x="167" y="153"/>
                  </a:lnTo>
                  <a:lnTo>
                    <a:pt x="158" y="153"/>
                  </a:lnTo>
                  <a:lnTo>
                    <a:pt x="167" y="143"/>
                  </a:lnTo>
                  <a:lnTo>
                    <a:pt x="158" y="134"/>
                  </a:lnTo>
                  <a:lnTo>
                    <a:pt x="158" y="124"/>
                  </a:lnTo>
                  <a:lnTo>
                    <a:pt x="153" y="124"/>
                  </a:lnTo>
                  <a:lnTo>
                    <a:pt x="129" y="115"/>
                  </a:lnTo>
                  <a:lnTo>
                    <a:pt x="100" y="115"/>
                  </a:lnTo>
                  <a:lnTo>
                    <a:pt x="81" y="196"/>
                  </a:lnTo>
                  <a:lnTo>
                    <a:pt x="71" y="201"/>
                  </a:lnTo>
                  <a:lnTo>
                    <a:pt x="71" y="211"/>
                  </a:lnTo>
                  <a:lnTo>
                    <a:pt x="71" y="225"/>
                  </a:lnTo>
                  <a:lnTo>
                    <a:pt x="81" y="235"/>
                  </a:lnTo>
                  <a:lnTo>
                    <a:pt x="100" y="235"/>
                  </a:lnTo>
                  <a:lnTo>
                    <a:pt x="100" y="244"/>
                  </a:lnTo>
                  <a:lnTo>
                    <a:pt x="0" y="244"/>
                  </a:lnTo>
                  <a:lnTo>
                    <a:pt x="0" y="235"/>
                  </a:lnTo>
                  <a:lnTo>
                    <a:pt x="9" y="235"/>
                  </a:lnTo>
                  <a:lnTo>
                    <a:pt x="23" y="235"/>
                  </a:lnTo>
                  <a:lnTo>
                    <a:pt x="33" y="225"/>
                  </a:lnTo>
                  <a:lnTo>
                    <a:pt x="43" y="211"/>
                  </a:lnTo>
                  <a:lnTo>
                    <a:pt x="43" y="196"/>
                  </a:lnTo>
                  <a:lnTo>
                    <a:pt x="91" y="48"/>
                  </a:lnTo>
                  <a:lnTo>
                    <a:pt x="91" y="28"/>
                  </a:lnTo>
                  <a:lnTo>
                    <a:pt x="91" y="19"/>
                  </a:lnTo>
                  <a:lnTo>
                    <a:pt x="91" y="9"/>
                  </a:lnTo>
                  <a:lnTo>
                    <a:pt x="81" y="9"/>
                  </a:lnTo>
                  <a:lnTo>
                    <a:pt x="71" y="9"/>
                  </a:lnTo>
                  <a:lnTo>
                    <a:pt x="71" y="0"/>
                  </a:lnTo>
                  <a:lnTo>
                    <a:pt x="254" y="0"/>
                  </a:lnTo>
                  <a:lnTo>
                    <a:pt x="235" y="57"/>
                  </a:lnTo>
                  <a:lnTo>
                    <a:pt x="230" y="57"/>
                  </a:lnTo>
                  <a:lnTo>
                    <a:pt x="235" y="48"/>
                  </a:lnTo>
                  <a:lnTo>
                    <a:pt x="235" y="33"/>
                  </a:lnTo>
                  <a:lnTo>
                    <a:pt x="230" y="28"/>
                  </a:lnTo>
                  <a:lnTo>
                    <a:pt x="230" y="19"/>
                  </a:lnTo>
                  <a:lnTo>
                    <a:pt x="220" y="19"/>
                  </a:lnTo>
                  <a:lnTo>
                    <a:pt x="211" y="9"/>
                  </a:lnTo>
                  <a:lnTo>
                    <a:pt x="196" y="9"/>
                  </a:lnTo>
                  <a:lnTo>
                    <a:pt x="177" y="9"/>
                  </a:lnTo>
                  <a:lnTo>
                    <a:pt x="129" y="9"/>
                  </a:lnTo>
                </a:path>
              </a:pathLst>
            </a:custGeom>
            <a:noFill/>
            <a:ln w="4914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260" name="Group 236"/>
            <p:cNvGrpSpPr>
              <a:grpSpLocks/>
            </p:cNvGrpSpPr>
            <p:nvPr/>
          </p:nvGrpSpPr>
          <p:grpSpPr bwMode="auto">
            <a:xfrm>
              <a:off x="11908" y="3879"/>
              <a:ext cx="154" cy="177"/>
              <a:chOff x="11908" y="3879"/>
              <a:chExt cx="154" cy="177"/>
            </a:xfrm>
          </p:grpSpPr>
          <p:sp>
            <p:nvSpPr>
              <p:cNvPr id="1261" name="Freeform 237"/>
              <p:cNvSpPr>
                <a:spLocks/>
              </p:cNvSpPr>
              <p:nvPr/>
            </p:nvSpPr>
            <p:spPr bwMode="auto">
              <a:xfrm>
                <a:off x="11908" y="3879"/>
                <a:ext cx="154" cy="177"/>
              </a:xfrm>
              <a:custGeom>
                <a:avLst/>
                <a:gdLst/>
                <a:ahLst/>
                <a:cxnLst>
                  <a:cxn ang="0">
                    <a:pos x="48" y="23"/>
                  </a:cxn>
                  <a:cxn ang="0">
                    <a:pos x="57" y="9"/>
                  </a:cxn>
                  <a:cxn ang="0">
                    <a:pos x="67" y="0"/>
                  </a:cxn>
                  <a:cxn ang="0">
                    <a:pos x="0" y="0"/>
                  </a:cxn>
                  <a:cxn ang="0">
                    <a:pos x="0" y="9"/>
                  </a:cxn>
                  <a:cxn ang="0">
                    <a:pos x="19" y="9"/>
                  </a:cxn>
                  <a:cxn ang="0">
                    <a:pos x="19" y="167"/>
                  </a:cxn>
                  <a:cxn ang="0">
                    <a:pos x="0" y="167"/>
                  </a:cxn>
                  <a:cxn ang="0">
                    <a:pos x="0" y="177"/>
                  </a:cxn>
                  <a:cxn ang="0">
                    <a:pos x="110" y="177"/>
                  </a:cxn>
                  <a:cxn ang="0">
                    <a:pos x="96" y="167"/>
                  </a:cxn>
                  <a:cxn ang="0">
                    <a:pos x="48" y="167"/>
                  </a:cxn>
                  <a:cxn ang="0">
                    <a:pos x="48" y="23"/>
                  </a:cxn>
                </a:cxnLst>
                <a:rect l="0" t="0" r="r" b="b"/>
                <a:pathLst>
                  <a:path w="154" h="177">
                    <a:moveTo>
                      <a:pt x="48" y="23"/>
                    </a:moveTo>
                    <a:lnTo>
                      <a:pt x="57" y="9"/>
                    </a:lnTo>
                    <a:lnTo>
                      <a:pt x="67" y="0"/>
                    </a:lnTo>
                    <a:lnTo>
                      <a:pt x="0" y="0"/>
                    </a:lnTo>
                    <a:lnTo>
                      <a:pt x="0" y="9"/>
                    </a:lnTo>
                    <a:lnTo>
                      <a:pt x="19" y="9"/>
                    </a:lnTo>
                    <a:lnTo>
                      <a:pt x="19" y="167"/>
                    </a:lnTo>
                    <a:lnTo>
                      <a:pt x="0" y="167"/>
                    </a:lnTo>
                    <a:lnTo>
                      <a:pt x="0" y="177"/>
                    </a:lnTo>
                    <a:lnTo>
                      <a:pt x="110" y="177"/>
                    </a:lnTo>
                    <a:lnTo>
                      <a:pt x="96" y="167"/>
                    </a:lnTo>
                    <a:lnTo>
                      <a:pt x="48" y="167"/>
                    </a:lnTo>
                    <a:lnTo>
                      <a:pt x="48" y="23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2" name="Freeform 238"/>
              <p:cNvSpPr>
                <a:spLocks/>
              </p:cNvSpPr>
              <p:nvPr/>
            </p:nvSpPr>
            <p:spPr bwMode="auto">
              <a:xfrm>
                <a:off x="11908" y="3879"/>
                <a:ext cx="154" cy="177"/>
              </a:xfrm>
              <a:custGeom>
                <a:avLst/>
                <a:gdLst/>
                <a:ahLst/>
                <a:cxnLst>
                  <a:cxn ang="0">
                    <a:pos x="57" y="9"/>
                  </a:cxn>
                  <a:cxn ang="0">
                    <a:pos x="67" y="9"/>
                  </a:cxn>
                  <a:cxn ang="0">
                    <a:pos x="86" y="23"/>
                  </a:cxn>
                  <a:cxn ang="0">
                    <a:pos x="110" y="23"/>
                  </a:cxn>
                  <a:cxn ang="0">
                    <a:pos x="120" y="43"/>
                  </a:cxn>
                  <a:cxn ang="0">
                    <a:pos x="120" y="67"/>
                  </a:cxn>
                  <a:cxn ang="0">
                    <a:pos x="110" y="81"/>
                  </a:cxn>
                  <a:cxn ang="0">
                    <a:pos x="48" y="81"/>
                  </a:cxn>
                  <a:cxn ang="0">
                    <a:pos x="48" y="23"/>
                  </a:cxn>
                  <a:cxn ang="0">
                    <a:pos x="48" y="91"/>
                  </a:cxn>
                  <a:cxn ang="0">
                    <a:pos x="86" y="91"/>
                  </a:cxn>
                  <a:cxn ang="0">
                    <a:pos x="96" y="100"/>
                  </a:cxn>
                  <a:cxn ang="0">
                    <a:pos x="110" y="110"/>
                  </a:cxn>
                  <a:cxn ang="0">
                    <a:pos x="120" y="110"/>
                  </a:cxn>
                  <a:cxn ang="0">
                    <a:pos x="120" y="120"/>
                  </a:cxn>
                  <a:cxn ang="0">
                    <a:pos x="124" y="129"/>
                  </a:cxn>
                  <a:cxn ang="0">
                    <a:pos x="120" y="148"/>
                  </a:cxn>
                  <a:cxn ang="0">
                    <a:pos x="110" y="158"/>
                  </a:cxn>
                  <a:cxn ang="0">
                    <a:pos x="96" y="167"/>
                  </a:cxn>
                  <a:cxn ang="0">
                    <a:pos x="110" y="177"/>
                  </a:cxn>
                  <a:cxn ang="0">
                    <a:pos x="120" y="167"/>
                  </a:cxn>
                  <a:cxn ang="0">
                    <a:pos x="134" y="167"/>
                  </a:cxn>
                  <a:cxn ang="0">
                    <a:pos x="144" y="158"/>
                  </a:cxn>
                  <a:cxn ang="0">
                    <a:pos x="144" y="143"/>
                  </a:cxn>
                  <a:cxn ang="0">
                    <a:pos x="153" y="129"/>
                  </a:cxn>
                  <a:cxn ang="0">
                    <a:pos x="144" y="120"/>
                  </a:cxn>
                  <a:cxn ang="0">
                    <a:pos x="134" y="100"/>
                  </a:cxn>
                  <a:cxn ang="0">
                    <a:pos x="124" y="91"/>
                  </a:cxn>
                  <a:cxn ang="0">
                    <a:pos x="120" y="91"/>
                  </a:cxn>
                  <a:cxn ang="0">
                    <a:pos x="124" y="81"/>
                  </a:cxn>
                  <a:cxn ang="0">
                    <a:pos x="134" y="67"/>
                  </a:cxn>
                  <a:cxn ang="0">
                    <a:pos x="144" y="62"/>
                  </a:cxn>
                  <a:cxn ang="0">
                    <a:pos x="144" y="52"/>
                  </a:cxn>
                  <a:cxn ang="0">
                    <a:pos x="134" y="43"/>
                  </a:cxn>
                  <a:cxn ang="0">
                    <a:pos x="134" y="23"/>
                  </a:cxn>
                  <a:cxn ang="0">
                    <a:pos x="120" y="9"/>
                  </a:cxn>
                  <a:cxn ang="0">
                    <a:pos x="110" y="9"/>
                  </a:cxn>
                  <a:cxn ang="0">
                    <a:pos x="86" y="0"/>
                  </a:cxn>
                  <a:cxn ang="0">
                    <a:pos x="67" y="0"/>
                  </a:cxn>
                  <a:cxn ang="0">
                    <a:pos x="57" y="9"/>
                  </a:cxn>
                </a:cxnLst>
                <a:rect l="0" t="0" r="r" b="b"/>
                <a:pathLst>
                  <a:path w="154" h="177">
                    <a:moveTo>
                      <a:pt x="57" y="9"/>
                    </a:moveTo>
                    <a:lnTo>
                      <a:pt x="67" y="9"/>
                    </a:lnTo>
                    <a:lnTo>
                      <a:pt x="86" y="23"/>
                    </a:lnTo>
                    <a:lnTo>
                      <a:pt x="110" y="23"/>
                    </a:lnTo>
                    <a:lnTo>
                      <a:pt x="120" y="43"/>
                    </a:lnTo>
                    <a:lnTo>
                      <a:pt x="120" y="67"/>
                    </a:lnTo>
                    <a:lnTo>
                      <a:pt x="110" y="81"/>
                    </a:lnTo>
                    <a:lnTo>
                      <a:pt x="48" y="81"/>
                    </a:lnTo>
                    <a:lnTo>
                      <a:pt x="48" y="23"/>
                    </a:lnTo>
                    <a:lnTo>
                      <a:pt x="48" y="91"/>
                    </a:lnTo>
                    <a:lnTo>
                      <a:pt x="86" y="91"/>
                    </a:lnTo>
                    <a:lnTo>
                      <a:pt x="96" y="100"/>
                    </a:lnTo>
                    <a:lnTo>
                      <a:pt x="110" y="110"/>
                    </a:lnTo>
                    <a:lnTo>
                      <a:pt x="120" y="110"/>
                    </a:lnTo>
                    <a:lnTo>
                      <a:pt x="120" y="120"/>
                    </a:lnTo>
                    <a:lnTo>
                      <a:pt x="124" y="129"/>
                    </a:lnTo>
                    <a:lnTo>
                      <a:pt x="120" y="148"/>
                    </a:lnTo>
                    <a:lnTo>
                      <a:pt x="110" y="158"/>
                    </a:lnTo>
                    <a:lnTo>
                      <a:pt x="96" y="167"/>
                    </a:lnTo>
                    <a:lnTo>
                      <a:pt x="110" y="177"/>
                    </a:lnTo>
                    <a:lnTo>
                      <a:pt x="120" y="167"/>
                    </a:lnTo>
                    <a:lnTo>
                      <a:pt x="134" y="167"/>
                    </a:lnTo>
                    <a:lnTo>
                      <a:pt x="144" y="158"/>
                    </a:lnTo>
                    <a:lnTo>
                      <a:pt x="144" y="143"/>
                    </a:lnTo>
                    <a:lnTo>
                      <a:pt x="153" y="129"/>
                    </a:lnTo>
                    <a:lnTo>
                      <a:pt x="144" y="120"/>
                    </a:lnTo>
                    <a:lnTo>
                      <a:pt x="134" y="100"/>
                    </a:lnTo>
                    <a:lnTo>
                      <a:pt x="124" y="91"/>
                    </a:lnTo>
                    <a:lnTo>
                      <a:pt x="120" y="91"/>
                    </a:lnTo>
                    <a:lnTo>
                      <a:pt x="124" y="81"/>
                    </a:lnTo>
                    <a:lnTo>
                      <a:pt x="134" y="67"/>
                    </a:lnTo>
                    <a:lnTo>
                      <a:pt x="144" y="62"/>
                    </a:lnTo>
                    <a:lnTo>
                      <a:pt x="144" y="52"/>
                    </a:lnTo>
                    <a:lnTo>
                      <a:pt x="134" y="43"/>
                    </a:lnTo>
                    <a:lnTo>
                      <a:pt x="134" y="23"/>
                    </a:lnTo>
                    <a:lnTo>
                      <a:pt x="120" y="9"/>
                    </a:lnTo>
                    <a:lnTo>
                      <a:pt x="110" y="9"/>
                    </a:lnTo>
                    <a:lnTo>
                      <a:pt x="86" y="0"/>
                    </a:lnTo>
                    <a:lnTo>
                      <a:pt x="67" y="0"/>
                    </a:lnTo>
                    <a:lnTo>
                      <a:pt x="57" y="9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263" name="Freeform 239"/>
            <p:cNvSpPr>
              <a:spLocks/>
            </p:cNvSpPr>
            <p:nvPr/>
          </p:nvSpPr>
          <p:spPr bwMode="auto">
            <a:xfrm>
              <a:off x="11908" y="3879"/>
              <a:ext cx="154" cy="177"/>
            </a:xfrm>
            <a:custGeom>
              <a:avLst/>
              <a:gdLst/>
              <a:ahLst/>
              <a:cxnLst>
                <a:cxn ang="0">
                  <a:pos x="120" y="91"/>
                </a:cxn>
                <a:cxn ang="0">
                  <a:pos x="124" y="91"/>
                </a:cxn>
                <a:cxn ang="0">
                  <a:pos x="134" y="100"/>
                </a:cxn>
                <a:cxn ang="0">
                  <a:pos x="144" y="120"/>
                </a:cxn>
                <a:cxn ang="0">
                  <a:pos x="153" y="129"/>
                </a:cxn>
                <a:cxn ang="0">
                  <a:pos x="144" y="143"/>
                </a:cxn>
                <a:cxn ang="0">
                  <a:pos x="144" y="158"/>
                </a:cxn>
                <a:cxn ang="0">
                  <a:pos x="134" y="167"/>
                </a:cxn>
                <a:cxn ang="0">
                  <a:pos x="120" y="167"/>
                </a:cxn>
                <a:cxn ang="0">
                  <a:pos x="110" y="177"/>
                </a:cxn>
                <a:cxn ang="0">
                  <a:pos x="76" y="177"/>
                </a:cxn>
                <a:cxn ang="0">
                  <a:pos x="0" y="177"/>
                </a:cxn>
                <a:cxn ang="0">
                  <a:pos x="0" y="167"/>
                </a:cxn>
                <a:cxn ang="0">
                  <a:pos x="9" y="167"/>
                </a:cxn>
                <a:cxn ang="0">
                  <a:pos x="19" y="167"/>
                </a:cxn>
                <a:cxn ang="0">
                  <a:pos x="19" y="158"/>
                </a:cxn>
                <a:cxn ang="0">
                  <a:pos x="19" y="148"/>
                </a:cxn>
                <a:cxn ang="0">
                  <a:pos x="19" y="33"/>
                </a:cxn>
                <a:cxn ang="0">
                  <a:pos x="19" y="23"/>
                </a:cxn>
                <a:cxn ang="0">
                  <a:pos x="19" y="9"/>
                </a:cxn>
                <a:cxn ang="0">
                  <a:pos x="9" y="9"/>
                </a:cxn>
                <a:cxn ang="0">
                  <a:pos x="0" y="9"/>
                </a:cxn>
                <a:cxn ang="0">
                  <a:pos x="0" y="0"/>
                </a:cxn>
                <a:cxn ang="0">
                  <a:pos x="67" y="0"/>
                </a:cxn>
                <a:cxn ang="0">
                  <a:pos x="86" y="0"/>
                </a:cxn>
                <a:cxn ang="0">
                  <a:pos x="110" y="9"/>
                </a:cxn>
                <a:cxn ang="0">
                  <a:pos x="120" y="9"/>
                </a:cxn>
                <a:cxn ang="0">
                  <a:pos x="134" y="23"/>
                </a:cxn>
                <a:cxn ang="0">
                  <a:pos x="134" y="43"/>
                </a:cxn>
                <a:cxn ang="0">
                  <a:pos x="144" y="52"/>
                </a:cxn>
                <a:cxn ang="0">
                  <a:pos x="144" y="62"/>
                </a:cxn>
                <a:cxn ang="0">
                  <a:pos x="134" y="67"/>
                </a:cxn>
                <a:cxn ang="0">
                  <a:pos x="124" y="81"/>
                </a:cxn>
                <a:cxn ang="0">
                  <a:pos x="120" y="91"/>
                </a:cxn>
              </a:cxnLst>
              <a:rect l="0" t="0" r="r" b="b"/>
              <a:pathLst>
                <a:path w="154" h="177">
                  <a:moveTo>
                    <a:pt x="120" y="91"/>
                  </a:moveTo>
                  <a:lnTo>
                    <a:pt x="124" y="91"/>
                  </a:lnTo>
                  <a:lnTo>
                    <a:pt x="134" y="100"/>
                  </a:lnTo>
                  <a:lnTo>
                    <a:pt x="144" y="120"/>
                  </a:lnTo>
                  <a:lnTo>
                    <a:pt x="153" y="129"/>
                  </a:lnTo>
                  <a:lnTo>
                    <a:pt x="144" y="143"/>
                  </a:lnTo>
                  <a:lnTo>
                    <a:pt x="144" y="158"/>
                  </a:lnTo>
                  <a:lnTo>
                    <a:pt x="134" y="167"/>
                  </a:lnTo>
                  <a:lnTo>
                    <a:pt x="120" y="167"/>
                  </a:lnTo>
                  <a:lnTo>
                    <a:pt x="110" y="177"/>
                  </a:lnTo>
                  <a:lnTo>
                    <a:pt x="76" y="177"/>
                  </a:lnTo>
                  <a:lnTo>
                    <a:pt x="0" y="177"/>
                  </a:lnTo>
                  <a:lnTo>
                    <a:pt x="0" y="167"/>
                  </a:lnTo>
                  <a:lnTo>
                    <a:pt x="9" y="167"/>
                  </a:lnTo>
                  <a:lnTo>
                    <a:pt x="19" y="167"/>
                  </a:lnTo>
                  <a:lnTo>
                    <a:pt x="19" y="158"/>
                  </a:lnTo>
                  <a:lnTo>
                    <a:pt x="19" y="148"/>
                  </a:lnTo>
                  <a:lnTo>
                    <a:pt x="19" y="33"/>
                  </a:lnTo>
                  <a:lnTo>
                    <a:pt x="19" y="23"/>
                  </a:lnTo>
                  <a:lnTo>
                    <a:pt x="19" y="9"/>
                  </a:lnTo>
                  <a:lnTo>
                    <a:pt x="9" y="9"/>
                  </a:lnTo>
                  <a:lnTo>
                    <a:pt x="0" y="9"/>
                  </a:lnTo>
                  <a:lnTo>
                    <a:pt x="0" y="0"/>
                  </a:lnTo>
                  <a:lnTo>
                    <a:pt x="67" y="0"/>
                  </a:lnTo>
                  <a:lnTo>
                    <a:pt x="86" y="0"/>
                  </a:lnTo>
                  <a:lnTo>
                    <a:pt x="110" y="9"/>
                  </a:lnTo>
                  <a:lnTo>
                    <a:pt x="120" y="9"/>
                  </a:lnTo>
                  <a:lnTo>
                    <a:pt x="134" y="23"/>
                  </a:lnTo>
                  <a:lnTo>
                    <a:pt x="134" y="43"/>
                  </a:lnTo>
                  <a:lnTo>
                    <a:pt x="144" y="52"/>
                  </a:lnTo>
                  <a:lnTo>
                    <a:pt x="144" y="62"/>
                  </a:lnTo>
                  <a:lnTo>
                    <a:pt x="134" y="67"/>
                  </a:lnTo>
                  <a:lnTo>
                    <a:pt x="124" y="81"/>
                  </a:lnTo>
                  <a:lnTo>
                    <a:pt x="120" y="91"/>
                  </a:lnTo>
                </a:path>
              </a:pathLst>
            </a:custGeom>
            <a:noFill/>
            <a:ln w="4914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4" name="Freeform 240"/>
            <p:cNvSpPr>
              <a:spLocks/>
            </p:cNvSpPr>
            <p:nvPr/>
          </p:nvSpPr>
          <p:spPr bwMode="auto">
            <a:xfrm>
              <a:off x="11956" y="3888"/>
              <a:ext cx="72" cy="72"/>
            </a:xfrm>
            <a:custGeom>
              <a:avLst/>
              <a:gdLst/>
              <a:ahLst/>
              <a:cxnLst>
                <a:cxn ang="0">
                  <a:pos x="0" y="71"/>
                </a:cxn>
                <a:cxn ang="0">
                  <a:pos x="9" y="71"/>
                </a:cxn>
                <a:cxn ang="0">
                  <a:pos x="19" y="71"/>
                </a:cxn>
                <a:cxn ang="0">
                  <a:pos x="38" y="71"/>
                </a:cxn>
                <a:cxn ang="0">
                  <a:pos x="47" y="71"/>
                </a:cxn>
                <a:cxn ang="0">
                  <a:pos x="62" y="71"/>
                </a:cxn>
                <a:cxn ang="0">
                  <a:pos x="71" y="57"/>
                </a:cxn>
                <a:cxn ang="0">
                  <a:pos x="71" y="52"/>
                </a:cxn>
                <a:cxn ang="0">
                  <a:pos x="71" y="43"/>
                </a:cxn>
                <a:cxn ang="0">
                  <a:pos x="71" y="33"/>
                </a:cxn>
                <a:cxn ang="0">
                  <a:pos x="62" y="14"/>
                </a:cxn>
                <a:cxn ang="0">
                  <a:pos x="38" y="14"/>
                </a:cxn>
                <a:cxn ang="0">
                  <a:pos x="19" y="0"/>
                </a:cxn>
                <a:cxn ang="0">
                  <a:pos x="9" y="0"/>
                </a:cxn>
                <a:cxn ang="0">
                  <a:pos x="0" y="14"/>
                </a:cxn>
                <a:cxn ang="0">
                  <a:pos x="0" y="71"/>
                </a:cxn>
              </a:cxnLst>
              <a:rect l="0" t="0" r="r" b="b"/>
              <a:pathLst>
                <a:path w="72" h="72">
                  <a:moveTo>
                    <a:pt x="0" y="71"/>
                  </a:moveTo>
                  <a:lnTo>
                    <a:pt x="9" y="71"/>
                  </a:lnTo>
                  <a:lnTo>
                    <a:pt x="19" y="71"/>
                  </a:lnTo>
                  <a:lnTo>
                    <a:pt x="38" y="71"/>
                  </a:lnTo>
                  <a:lnTo>
                    <a:pt x="47" y="71"/>
                  </a:lnTo>
                  <a:lnTo>
                    <a:pt x="62" y="71"/>
                  </a:lnTo>
                  <a:lnTo>
                    <a:pt x="71" y="57"/>
                  </a:lnTo>
                  <a:lnTo>
                    <a:pt x="71" y="52"/>
                  </a:lnTo>
                  <a:lnTo>
                    <a:pt x="71" y="43"/>
                  </a:lnTo>
                  <a:lnTo>
                    <a:pt x="71" y="33"/>
                  </a:lnTo>
                  <a:lnTo>
                    <a:pt x="62" y="14"/>
                  </a:lnTo>
                  <a:lnTo>
                    <a:pt x="38" y="14"/>
                  </a:lnTo>
                  <a:lnTo>
                    <a:pt x="19" y="0"/>
                  </a:lnTo>
                  <a:lnTo>
                    <a:pt x="9" y="0"/>
                  </a:lnTo>
                  <a:lnTo>
                    <a:pt x="0" y="14"/>
                  </a:lnTo>
                  <a:lnTo>
                    <a:pt x="0" y="71"/>
                  </a:lnTo>
                </a:path>
              </a:pathLst>
            </a:custGeom>
            <a:noFill/>
            <a:ln w="4914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5" name="Freeform 241"/>
            <p:cNvSpPr>
              <a:spLocks/>
            </p:cNvSpPr>
            <p:nvPr/>
          </p:nvSpPr>
          <p:spPr bwMode="auto">
            <a:xfrm>
              <a:off x="11956" y="3970"/>
              <a:ext cx="77" cy="77"/>
            </a:xfrm>
            <a:custGeom>
              <a:avLst/>
              <a:gdLst/>
              <a:ahLst/>
              <a:cxnLst>
                <a:cxn ang="0">
                  <a:pos x="0" y="76"/>
                </a:cxn>
                <a:cxn ang="0">
                  <a:pos x="9" y="76"/>
                </a:cxn>
                <a:cxn ang="0">
                  <a:pos x="28" y="76"/>
                </a:cxn>
                <a:cxn ang="0">
                  <a:pos x="47" y="76"/>
                </a:cxn>
                <a:cxn ang="0">
                  <a:pos x="62" y="67"/>
                </a:cxn>
                <a:cxn ang="0">
                  <a:pos x="71" y="57"/>
                </a:cxn>
                <a:cxn ang="0">
                  <a:pos x="76" y="38"/>
                </a:cxn>
                <a:cxn ang="0">
                  <a:pos x="71" y="28"/>
                </a:cxn>
                <a:cxn ang="0">
                  <a:pos x="71" y="19"/>
                </a:cxn>
                <a:cxn ang="0">
                  <a:pos x="62" y="19"/>
                </a:cxn>
                <a:cxn ang="0">
                  <a:pos x="47" y="9"/>
                </a:cxn>
                <a:cxn ang="0">
                  <a:pos x="38" y="0"/>
                </a:cxn>
                <a:cxn ang="0">
                  <a:pos x="19" y="0"/>
                </a:cxn>
                <a:cxn ang="0">
                  <a:pos x="9" y="0"/>
                </a:cxn>
                <a:cxn ang="0">
                  <a:pos x="0" y="0"/>
                </a:cxn>
                <a:cxn ang="0">
                  <a:pos x="0" y="76"/>
                </a:cxn>
              </a:cxnLst>
              <a:rect l="0" t="0" r="r" b="b"/>
              <a:pathLst>
                <a:path w="77" h="77">
                  <a:moveTo>
                    <a:pt x="0" y="76"/>
                  </a:moveTo>
                  <a:lnTo>
                    <a:pt x="9" y="76"/>
                  </a:lnTo>
                  <a:lnTo>
                    <a:pt x="28" y="76"/>
                  </a:lnTo>
                  <a:lnTo>
                    <a:pt x="47" y="76"/>
                  </a:lnTo>
                  <a:lnTo>
                    <a:pt x="62" y="67"/>
                  </a:lnTo>
                  <a:lnTo>
                    <a:pt x="71" y="57"/>
                  </a:lnTo>
                  <a:lnTo>
                    <a:pt x="76" y="38"/>
                  </a:lnTo>
                  <a:lnTo>
                    <a:pt x="71" y="28"/>
                  </a:lnTo>
                  <a:lnTo>
                    <a:pt x="71" y="19"/>
                  </a:lnTo>
                  <a:lnTo>
                    <a:pt x="62" y="19"/>
                  </a:lnTo>
                  <a:lnTo>
                    <a:pt x="47" y="9"/>
                  </a:lnTo>
                  <a:lnTo>
                    <a:pt x="38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0" y="0"/>
                  </a:lnTo>
                  <a:lnTo>
                    <a:pt x="0" y="76"/>
                  </a:lnTo>
                </a:path>
              </a:pathLst>
            </a:custGeom>
            <a:noFill/>
            <a:ln w="4914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6" name="Freeform 242"/>
            <p:cNvSpPr>
              <a:spLocks/>
            </p:cNvSpPr>
            <p:nvPr/>
          </p:nvSpPr>
          <p:spPr bwMode="auto">
            <a:xfrm>
              <a:off x="11721" y="3696"/>
              <a:ext cx="235" cy="236"/>
            </a:xfrm>
            <a:custGeom>
              <a:avLst/>
              <a:gdLst/>
              <a:ahLst/>
              <a:cxnLst>
                <a:cxn ang="0">
                  <a:pos x="153" y="91"/>
                </a:cxn>
                <a:cxn ang="0">
                  <a:pos x="148" y="96"/>
                </a:cxn>
                <a:cxn ang="0">
                  <a:pos x="139" y="105"/>
                </a:cxn>
                <a:cxn ang="0">
                  <a:pos x="76" y="105"/>
                </a:cxn>
                <a:cxn ang="0">
                  <a:pos x="110" y="9"/>
                </a:cxn>
                <a:cxn ang="0">
                  <a:pos x="187" y="9"/>
                </a:cxn>
                <a:cxn ang="0">
                  <a:pos x="196" y="14"/>
                </a:cxn>
                <a:cxn ang="0">
                  <a:pos x="206" y="14"/>
                </a:cxn>
                <a:cxn ang="0">
                  <a:pos x="216" y="28"/>
                </a:cxn>
                <a:cxn ang="0">
                  <a:pos x="216" y="57"/>
                </a:cxn>
                <a:cxn ang="0">
                  <a:pos x="235" y="0"/>
                </a:cxn>
                <a:cxn ang="0">
                  <a:pos x="62" y="0"/>
                </a:cxn>
                <a:cxn ang="0">
                  <a:pos x="72" y="9"/>
                </a:cxn>
                <a:cxn ang="0">
                  <a:pos x="72" y="48"/>
                </a:cxn>
                <a:cxn ang="0">
                  <a:pos x="28" y="191"/>
                </a:cxn>
                <a:cxn ang="0">
                  <a:pos x="19" y="216"/>
                </a:cxn>
                <a:cxn ang="0">
                  <a:pos x="9" y="225"/>
                </a:cxn>
                <a:cxn ang="0">
                  <a:pos x="0" y="235"/>
                </a:cxn>
                <a:cxn ang="0">
                  <a:pos x="72" y="235"/>
                </a:cxn>
                <a:cxn ang="0">
                  <a:pos x="62" y="225"/>
                </a:cxn>
                <a:cxn ang="0">
                  <a:pos x="52" y="225"/>
                </a:cxn>
                <a:cxn ang="0">
                  <a:pos x="52" y="206"/>
                </a:cxn>
                <a:cxn ang="0">
                  <a:pos x="62" y="191"/>
                </a:cxn>
                <a:cxn ang="0">
                  <a:pos x="76" y="115"/>
                </a:cxn>
                <a:cxn ang="0">
                  <a:pos x="129" y="115"/>
                </a:cxn>
                <a:cxn ang="0">
                  <a:pos x="139" y="124"/>
                </a:cxn>
                <a:cxn ang="0">
                  <a:pos x="148" y="124"/>
                </a:cxn>
                <a:cxn ang="0">
                  <a:pos x="148" y="148"/>
                </a:cxn>
                <a:cxn ang="0">
                  <a:pos x="139" y="158"/>
                </a:cxn>
                <a:cxn ang="0">
                  <a:pos x="148" y="158"/>
                </a:cxn>
                <a:cxn ang="0">
                  <a:pos x="177" y="67"/>
                </a:cxn>
                <a:cxn ang="0">
                  <a:pos x="168" y="67"/>
                </a:cxn>
                <a:cxn ang="0">
                  <a:pos x="153" y="91"/>
                </a:cxn>
              </a:cxnLst>
              <a:rect l="0" t="0" r="r" b="b"/>
              <a:pathLst>
                <a:path w="235" h="236">
                  <a:moveTo>
                    <a:pt x="153" y="91"/>
                  </a:moveTo>
                  <a:lnTo>
                    <a:pt x="148" y="96"/>
                  </a:lnTo>
                  <a:lnTo>
                    <a:pt x="139" y="105"/>
                  </a:lnTo>
                  <a:lnTo>
                    <a:pt x="76" y="105"/>
                  </a:lnTo>
                  <a:lnTo>
                    <a:pt x="110" y="9"/>
                  </a:lnTo>
                  <a:lnTo>
                    <a:pt x="187" y="9"/>
                  </a:lnTo>
                  <a:lnTo>
                    <a:pt x="196" y="14"/>
                  </a:lnTo>
                  <a:lnTo>
                    <a:pt x="206" y="14"/>
                  </a:lnTo>
                  <a:lnTo>
                    <a:pt x="216" y="28"/>
                  </a:lnTo>
                  <a:lnTo>
                    <a:pt x="216" y="57"/>
                  </a:lnTo>
                  <a:lnTo>
                    <a:pt x="235" y="0"/>
                  </a:lnTo>
                  <a:lnTo>
                    <a:pt x="62" y="0"/>
                  </a:lnTo>
                  <a:lnTo>
                    <a:pt x="72" y="9"/>
                  </a:lnTo>
                  <a:lnTo>
                    <a:pt x="72" y="48"/>
                  </a:lnTo>
                  <a:lnTo>
                    <a:pt x="28" y="191"/>
                  </a:lnTo>
                  <a:lnTo>
                    <a:pt x="19" y="216"/>
                  </a:lnTo>
                  <a:lnTo>
                    <a:pt x="9" y="225"/>
                  </a:lnTo>
                  <a:lnTo>
                    <a:pt x="0" y="235"/>
                  </a:lnTo>
                  <a:lnTo>
                    <a:pt x="72" y="235"/>
                  </a:lnTo>
                  <a:lnTo>
                    <a:pt x="62" y="225"/>
                  </a:lnTo>
                  <a:lnTo>
                    <a:pt x="52" y="225"/>
                  </a:lnTo>
                  <a:lnTo>
                    <a:pt x="52" y="206"/>
                  </a:lnTo>
                  <a:lnTo>
                    <a:pt x="62" y="191"/>
                  </a:lnTo>
                  <a:lnTo>
                    <a:pt x="76" y="115"/>
                  </a:lnTo>
                  <a:lnTo>
                    <a:pt x="129" y="115"/>
                  </a:lnTo>
                  <a:lnTo>
                    <a:pt x="139" y="124"/>
                  </a:lnTo>
                  <a:lnTo>
                    <a:pt x="148" y="124"/>
                  </a:lnTo>
                  <a:lnTo>
                    <a:pt x="148" y="148"/>
                  </a:lnTo>
                  <a:lnTo>
                    <a:pt x="139" y="158"/>
                  </a:lnTo>
                  <a:lnTo>
                    <a:pt x="148" y="158"/>
                  </a:lnTo>
                  <a:lnTo>
                    <a:pt x="177" y="67"/>
                  </a:lnTo>
                  <a:lnTo>
                    <a:pt x="168" y="67"/>
                  </a:lnTo>
                  <a:lnTo>
                    <a:pt x="153" y="91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7" name="Freeform 243"/>
            <p:cNvSpPr>
              <a:spLocks/>
            </p:cNvSpPr>
            <p:nvPr/>
          </p:nvSpPr>
          <p:spPr bwMode="auto">
            <a:xfrm>
              <a:off x="11707" y="3696"/>
              <a:ext cx="249" cy="236"/>
            </a:xfrm>
            <a:custGeom>
              <a:avLst/>
              <a:gdLst/>
              <a:ahLst/>
              <a:cxnLst>
                <a:cxn ang="0">
                  <a:pos x="124" y="9"/>
                </a:cxn>
                <a:cxn ang="0">
                  <a:pos x="91" y="105"/>
                </a:cxn>
                <a:cxn ang="0">
                  <a:pos x="134" y="105"/>
                </a:cxn>
                <a:cxn ang="0">
                  <a:pos x="153" y="105"/>
                </a:cxn>
                <a:cxn ang="0">
                  <a:pos x="163" y="96"/>
                </a:cxn>
                <a:cxn ang="0">
                  <a:pos x="167" y="91"/>
                </a:cxn>
                <a:cxn ang="0">
                  <a:pos x="182" y="67"/>
                </a:cxn>
                <a:cxn ang="0">
                  <a:pos x="191" y="67"/>
                </a:cxn>
                <a:cxn ang="0">
                  <a:pos x="163" y="158"/>
                </a:cxn>
                <a:cxn ang="0">
                  <a:pos x="153" y="158"/>
                </a:cxn>
                <a:cxn ang="0">
                  <a:pos x="163" y="148"/>
                </a:cxn>
                <a:cxn ang="0">
                  <a:pos x="163" y="134"/>
                </a:cxn>
                <a:cxn ang="0">
                  <a:pos x="163" y="124"/>
                </a:cxn>
                <a:cxn ang="0">
                  <a:pos x="153" y="124"/>
                </a:cxn>
                <a:cxn ang="0">
                  <a:pos x="143" y="115"/>
                </a:cxn>
                <a:cxn ang="0">
                  <a:pos x="124" y="115"/>
                </a:cxn>
                <a:cxn ang="0">
                  <a:pos x="91" y="115"/>
                </a:cxn>
                <a:cxn ang="0">
                  <a:pos x="76" y="191"/>
                </a:cxn>
                <a:cxn ang="0">
                  <a:pos x="67" y="206"/>
                </a:cxn>
                <a:cxn ang="0">
                  <a:pos x="67" y="216"/>
                </a:cxn>
                <a:cxn ang="0">
                  <a:pos x="67" y="225"/>
                </a:cxn>
                <a:cxn ang="0">
                  <a:pos x="76" y="225"/>
                </a:cxn>
                <a:cxn ang="0">
                  <a:pos x="86" y="235"/>
                </a:cxn>
                <a:cxn ang="0">
                  <a:pos x="91" y="235"/>
                </a:cxn>
                <a:cxn ang="0">
                  <a:pos x="0" y="235"/>
                </a:cxn>
                <a:cxn ang="0">
                  <a:pos x="14" y="235"/>
                </a:cxn>
                <a:cxn ang="0">
                  <a:pos x="23" y="225"/>
                </a:cxn>
                <a:cxn ang="0">
                  <a:pos x="33" y="216"/>
                </a:cxn>
                <a:cxn ang="0">
                  <a:pos x="43" y="191"/>
                </a:cxn>
                <a:cxn ang="0">
                  <a:pos x="86" y="48"/>
                </a:cxn>
                <a:cxn ang="0">
                  <a:pos x="86" y="28"/>
                </a:cxn>
                <a:cxn ang="0">
                  <a:pos x="86" y="14"/>
                </a:cxn>
                <a:cxn ang="0">
                  <a:pos x="86" y="9"/>
                </a:cxn>
                <a:cxn ang="0">
                  <a:pos x="76" y="0"/>
                </a:cxn>
                <a:cxn ang="0">
                  <a:pos x="67" y="0"/>
                </a:cxn>
                <a:cxn ang="0">
                  <a:pos x="249" y="0"/>
                </a:cxn>
                <a:cxn ang="0">
                  <a:pos x="230" y="57"/>
                </a:cxn>
                <a:cxn ang="0">
                  <a:pos x="230" y="48"/>
                </a:cxn>
                <a:cxn ang="0">
                  <a:pos x="230" y="38"/>
                </a:cxn>
                <a:cxn ang="0">
                  <a:pos x="230" y="28"/>
                </a:cxn>
                <a:cxn ang="0">
                  <a:pos x="220" y="14"/>
                </a:cxn>
                <a:cxn ang="0">
                  <a:pos x="211" y="14"/>
                </a:cxn>
                <a:cxn ang="0">
                  <a:pos x="201" y="9"/>
                </a:cxn>
                <a:cxn ang="0">
                  <a:pos x="191" y="9"/>
                </a:cxn>
                <a:cxn ang="0">
                  <a:pos x="167" y="9"/>
                </a:cxn>
                <a:cxn ang="0">
                  <a:pos x="124" y="9"/>
                </a:cxn>
              </a:cxnLst>
              <a:rect l="0" t="0" r="r" b="b"/>
              <a:pathLst>
                <a:path w="249" h="236">
                  <a:moveTo>
                    <a:pt x="124" y="9"/>
                  </a:moveTo>
                  <a:lnTo>
                    <a:pt x="91" y="105"/>
                  </a:lnTo>
                  <a:lnTo>
                    <a:pt x="134" y="105"/>
                  </a:lnTo>
                  <a:lnTo>
                    <a:pt x="153" y="105"/>
                  </a:lnTo>
                  <a:lnTo>
                    <a:pt x="163" y="96"/>
                  </a:lnTo>
                  <a:lnTo>
                    <a:pt x="167" y="91"/>
                  </a:lnTo>
                  <a:lnTo>
                    <a:pt x="182" y="67"/>
                  </a:lnTo>
                  <a:lnTo>
                    <a:pt x="191" y="67"/>
                  </a:lnTo>
                  <a:lnTo>
                    <a:pt x="163" y="158"/>
                  </a:lnTo>
                  <a:lnTo>
                    <a:pt x="153" y="158"/>
                  </a:lnTo>
                  <a:lnTo>
                    <a:pt x="163" y="148"/>
                  </a:lnTo>
                  <a:lnTo>
                    <a:pt x="163" y="134"/>
                  </a:lnTo>
                  <a:lnTo>
                    <a:pt x="163" y="124"/>
                  </a:lnTo>
                  <a:lnTo>
                    <a:pt x="153" y="124"/>
                  </a:lnTo>
                  <a:lnTo>
                    <a:pt x="143" y="115"/>
                  </a:lnTo>
                  <a:lnTo>
                    <a:pt x="124" y="115"/>
                  </a:lnTo>
                  <a:lnTo>
                    <a:pt x="91" y="115"/>
                  </a:lnTo>
                  <a:lnTo>
                    <a:pt x="76" y="191"/>
                  </a:lnTo>
                  <a:lnTo>
                    <a:pt x="67" y="206"/>
                  </a:lnTo>
                  <a:lnTo>
                    <a:pt x="67" y="216"/>
                  </a:lnTo>
                  <a:lnTo>
                    <a:pt x="67" y="225"/>
                  </a:lnTo>
                  <a:lnTo>
                    <a:pt x="76" y="225"/>
                  </a:lnTo>
                  <a:lnTo>
                    <a:pt x="86" y="235"/>
                  </a:lnTo>
                  <a:lnTo>
                    <a:pt x="91" y="235"/>
                  </a:lnTo>
                  <a:lnTo>
                    <a:pt x="0" y="235"/>
                  </a:lnTo>
                  <a:lnTo>
                    <a:pt x="14" y="235"/>
                  </a:lnTo>
                  <a:lnTo>
                    <a:pt x="23" y="225"/>
                  </a:lnTo>
                  <a:lnTo>
                    <a:pt x="33" y="216"/>
                  </a:lnTo>
                  <a:lnTo>
                    <a:pt x="43" y="191"/>
                  </a:lnTo>
                  <a:lnTo>
                    <a:pt x="86" y="48"/>
                  </a:lnTo>
                  <a:lnTo>
                    <a:pt x="86" y="28"/>
                  </a:lnTo>
                  <a:lnTo>
                    <a:pt x="86" y="14"/>
                  </a:lnTo>
                  <a:lnTo>
                    <a:pt x="86" y="9"/>
                  </a:lnTo>
                  <a:lnTo>
                    <a:pt x="76" y="0"/>
                  </a:lnTo>
                  <a:lnTo>
                    <a:pt x="67" y="0"/>
                  </a:lnTo>
                  <a:lnTo>
                    <a:pt x="249" y="0"/>
                  </a:lnTo>
                  <a:lnTo>
                    <a:pt x="230" y="57"/>
                  </a:lnTo>
                  <a:lnTo>
                    <a:pt x="230" y="48"/>
                  </a:lnTo>
                  <a:lnTo>
                    <a:pt x="230" y="38"/>
                  </a:lnTo>
                  <a:lnTo>
                    <a:pt x="230" y="28"/>
                  </a:lnTo>
                  <a:lnTo>
                    <a:pt x="220" y="14"/>
                  </a:lnTo>
                  <a:lnTo>
                    <a:pt x="211" y="14"/>
                  </a:lnTo>
                  <a:lnTo>
                    <a:pt x="201" y="9"/>
                  </a:lnTo>
                  <a:lnTo>
                    <a:pt x="191" y="9"/>
                  </a:lnTo>
                  <a:lnTo>
                    <a:pt x="167" y="9"/>
                  </a:lnTo>
                  <a:lnTo>
                    <a:pt x="124" y="9"/>
                  </a:lnTo>
                </a:path>
              </a:pathLst>
            </a:custGeom>
            <a:noFill/>
            <a:ln w="4914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268" name="Group 244"/>
            <p:cNvGrpSpPr>
              <a:grpSpLocks/>
            </p:cNvGrpSpPr>
            <p:nvPr/>
          </p:nvGrpSpPr>
          <p:grpSpPr bwMode="auto">
            <a:xfrm>
              <a:off x="9537" y="3932"/>
              <a:ext cx="187" cy="177"/>
              <a:chOff x="9537" y="3932"/>
              <a:chExt cx="187" cy="177"/>
            </a:xfrm>
          </p:grpSpPr>
          <p:sp>
            <p:nvSpPr>
              <p:cNvPr id="1269" name="Freeform 245"/>
              <p:cNvSpPr>
                <a:spLocks/>
              </p:cNvSpPr>
              <p:nvPr/>
            </p:nvSpPr>
            <p:spPr bwMode="auto">
              <a:xfrm>
                <a:off x="9537" y="3932"/>
                <a:ext cx="187" cy="177"/>
              </a:xfrm>
              <a:custGeom>
                <a:avLst/>
                <a:gdLst/>
                <a:ahLst/>
                <a:cxnLst>
                  <a:cxn ang="0">
                    <a:pos x="38" y="148"/>
                  </a:cxn>
                  <a:cxn ang="0">
                    <a:pos x="47" y="115"/>
                  </a:cxn>
                  <a:cxn ang="0">
                    <a:pos x="115" y="115"/>
                  </a:cxn>
                  <a:cxn ang="0">
                    <a:pos x="124" y="134"/>
                  </a:cxn>
                  <a:cxn ang="0">
                    <a:pos x="124" y="148"/>
                  </a:cxn>
                  <a:cxn ang="0">
                    <a:pos x="134" y="158"/>
                  </a:cxn>
                  <a:cxn ang="0">
                    <a:pos x="124" y="168"/>
                  </a:cxn>
                  <a:cxn ang="0">
                    <a:pos x="115" y="168"/>
                  </a:cxn>
                  <a:cxn ang="0">
                    <a:pos x="115" y="177"/>
                  </a:cxn>
                  <a:cxn ang="0">
                    <a:pos x="187" y="177"/>
                  </a:cxn>
                  <a:cxn ang="0">
                    <a:pos x="187" y="168"/>
                  </a:cxn>
                  <a:cxn ang="0">
                    <a:pos x="167" y="168"/>
                  </a:cxn>
                  <a:cxn ang="0">
                    <a:pos x="158" y="158"/>
                  </a:cxn>
                  <a:cxn ang="0">
                    <a:pos x="158" y="134"/>
                  </a:cxn>
                  <a:cxn ang="0">
                    <a:pos x="115" y="105"/>
                  </a:cxn>
                  <a:cxn ang="0">
                    <a:pos x="57" y="105"/>
                  </a:cxn>
                  <a:cxn ang="0">
                    <a:pos x="86" y="0"/>
                  </a:cxn>
                  <a:cxn ang="0">
                    <a:pos x="28" y="134"/>
                  </a:cxn>
                  <a:cxn ang="0">
                    <a:pos x="19" y="158"/>
                  </a:cxn>
                  <a:cxn ang="0">
                    <a:pos x="19" y="168"/>
                  </a:cxn>
                  <a:cxn ang="0">
                    <a:pos x="0" y="168"/>
                  </a:cxn>
                  <a:cxn ang="0">
                    <a:pos x="0" y="177"/>
                  </a:cxn>
                  <a:cxn ang="0">
                    <a:pos x="57" y="177"/>
                  </a:cxn>
                  <a:cxn ang="0">
                    <a:pos x="57" y="168"/>
                  </a:cxn>
                  <a:cxn ang="0">
                    <a:pos x="38" y="168"/>
                  </a:cxn>
                  <a:cxn ang="0">
                    <a:pos x="38" y="148"/>
                  </a:cxn>
                </a:cxnLst>
                <a:rect l="0" t="0" r="r" b="b"/>
                <a:pathLst>
                  <a:path w="187" h="177">
                    <a:moveTo>
                      <a:pt x="38" y="148"/>
                    </a:moveTo>
                    <a:lnTo>
                      <a:pt x="47" y="115"/>
                    </a:lnTo>
                    <a:lnTo>
                      <a:pt x="115" y="115"/>
                    </a:lnTo>
                    <a:lnTo>
                      <a:pt x="124" y="134"/>
                    </a:lnTo>
                    <a:lnTo>
                      <a:pt x="124" y="148"/>
                    </a:lnTo>
                    <a:lnTo>
                      <a:pt x="134" y="158"/>
                    </a:lnTo>
                    <a:lnTo>
                      <a:pt x="124" y="168"/>
                    </a:lnTo>
                    <a:lnTo>
                      <a:pt x="115" y="168"/>
                    </a:lnTo>
                    <a:lnTo>
                      <a:pt x="115" y="177"/>
                    </a:lnTo>
                    <a:lnTo>
                      <a:pt x="187" y="177"/>
                    </a:lnTo>
                    <a:lnTo>
                      <a:pt x="187" y="168"/>
                    </a:lnTo>
                    <a:lnTo>
                      <a:pt x="167" y="168"/>
                    </a:lnTo>
                    <a:lnTo>
                      <a:pt x="158" y="158"/>
                    </a:lnTo>
                    <a:lnTo>
                      <a:pt x="158" y="134"/>
                    </a:lnTo>
                    <a:lnTo>
                      <a:pt x="115" y="105"/>
                    </a:lnTo>
                    <a:lnTo>
                      <a:pt x="57" y="105"/>
                    </a:lnTo>
                    <a:lnTo>
                      <a:pt x="86" y="0"/>
                    </a:lnTo>
                    <a:lnTo>
                      <a:pt x="28" y="134"/>
                    </a:lnTo>
                    <a:lnTo>
                      <a:pt x="19" y="158"/>
                    </a:lnTo>
                    <a:lnTo>
                      <a:pt x="19" y="168"/>
                    </a:lnTo>
                    <a:lnTo>
                      <a:pt x="0" y="168"/>
                    </a:lnTo>
                    <a:lnTo>
                      <a:pt x="0" y="177"/>
                    </a:lnTo>
                    <a:lnTo>
                      <a:pt x="57" y="177"/>
                    </a:lnTo>
                    <a:lnTo>
                      <a:pt x="57" y="168"/>
                    </a:lnTo>
                    <a:lnTo>
                      <a:pt x="38" y="168"/>
                    </a:lnTo>
                    <a:lnTo>
                      <a:pt x="38" y="148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" name="Freeform 246"/>
              <p:cNvSpPr>
                <a:spLocks/>
              </p:cNvSpPr>
              <p:nvPr/>
            </p:nvSpPr>
            <p:spPr bwMode="auto">
              <a:xfrm>
                <a:off x="9537" y="3932"/>
                <a:ext cx="187" cy="177"/>
              </a:xfrm>
              <a:custGeom>
                <a:avLst/>
                <a:gdLst/>
                <a:ahLst/>
                <a:cxnLst>
                  <a:cxn ang="0">
                    <a:pos x="57" y="105"/>
                  </a:cxn>
                  <a:cxn ang="0">
                    <a:pos x="86" y="38"/>
                  </a:cxn>
                  <a:cxn ang="0">
                    <a:pos x="115" y="105"/>
                  </a:cxn>
                  <a:cxn ang="0">
                    <a:pos x="158" y="134"/>
                  </a:cxn>
                  <a:cxn ang="0">
                    <a:pos x="100" y="0"/>
                  </a:cxn>
                  <a:cxn ang="0">
                    <a:pos x="86" y="0"/>
                  </a:cxn>
                  <a:cxn ang="0">
                    <a:pos x="57" y="105"/>
                  </a:cxn>
                </a:cxnLst>
                <a:rect l="0" t="0" r="r" b="b"/>
                <a:pathLst>
                  <a:path w="187" h="177">
                    <a:moveTo>
                      <a:pt x="57" y="105"/>
                    </a:moveTo>
                    <a:lnTo>
                      <a:pt x="86" y="38"/>
                    </a:lnTo>
                    <a:lnTo>
                      <a:pt x="115" y="105"/>
                    </a:lnTo>
                    <a:lnTo>
                      <a:pt x="158" y="134"/>
                    </a:lnTo>
                    <a:lnTo>
                      <a:pt x="100" y="0"/>
                    </a:lnTo>
                    <a:lnTo>
                      <a:pt x="86" y="0"/>
                    </a:lnTo>
                    <a:lnTo>
                      <a:pt x="57" y="105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271" name="Freeform 247"/>
            <p:cNvSpPr>
              <a:spLocks/>
            </p:cNvSpPr>
            <p:nvPr/>
          </p:nvSpPr>
          <p:spPr bwMode="auto">
            <a:xfrm>
              <a:off x="9537" y="3932"/>
              <a:ext cx="187" cy="177"/>
            </a:xfrm>
            <a:custGeom>
              <a:avLst/>
              <a:gdLst/>
              <a:ahLst/>
              <a:cxnLst>
                <a:cxn ang="0">
                  <a:pos x="115" y="115"/>
                </a:cxn>
                <a:cxn ang="0">
                  <a:pos x="47" y="115"/>
                </a:cxn>
                <a:cxn ang="0">
                  <a:pos x="38" y="148"/>
                </a:cxn>
                <a:cxn ang="0">
                  <a:pos x="38" y="158"/>
                </a:cxn>
                <a:cxn ang="0">
                  <a:pos x="38" y="168"/>
                </a:cxn>
                <a:cxn ang="0">
                  <a:pos x="47" y="168"/>
                </a:cxn>
                <a:cxn ang="0">
                  <a:pos x="57" y="168"/>
                </a:cxn>
                <a:cxn ang="0">
                  <a:pos x="57" y="177"/>
                </a:cxn>
                <a:cxn ang="0">
                  <a:pos x="0" y="177"/>
                </a:cxn>
                <a:cxn ang="0">
                  <a:pos x="0" y="168"/>
                </a:cxn>
                <a:cxn ang="0">
                  <a:pos x="9" y="168"/>
                </a:cxn>
                <a:cxn ang="0">
                  <a:pos x="19" y="168"/>
                </a:cxn>
                <a:cxn ang="0">
                  <a:pos x="19" y="158"/>
                </a:cxn>
                <a:cxn ang="0">
                  <a:pos x="28" y="134"/>
                </a:cxn>
                <a:cxn ang="0">
                  <a:pos x="86" y="0"/>
                </a:cxn>
                <a:cxn ang="0">
                  <a:pos x="100" y="0"/>
                </a:cxn>
                <a:cxn ang="0">
                  <a:pos x="158" y="134"/>
                </a:cxn>
                <a:cxn ang="0">
                  <a:pos x="158" y="158"/>
                </a:cxn>
                <a:cxn ang="0">
                  <a:pos x="167" y="168"/>
                </a:cxn>
                <a:cxn ang="0">
                  <a:pos x="177" y="168"/>
                </a:cxn>
                <a:cxn ang="0">
                  <a:pos x="187" y="168"/>
                </a:cxn>
                <a:cxn ang="0">
                  <a:pos x="187" y="177"/>
                </a:cxn>
                <a:cxn ang="0">
                  <a:pos x="115" y="177"/>
                </a:cxn>
                <a:cxn ang="0">
                  <a:pos x="115" y="168"/>
                </a:cxn>
                <a:cxn ang="0">
                  <a:pos x="124" y="168"/>
                </a:cxn>
                <a:cxn ang="0">
                  <a:pos x="134" y="158"/>
                </a:cxn>
                <a:cxn ang="0">
                  <a:pos x="124" y="148"/>
                </a:cxn>
                <a:cxn ang="0">
                  <a:pos x="124" y="134"/>
                </a:cxn>
                <a:cxn ang="0">
                  <a:pos x="115" y="115"/>
                </a:cxn>
              </a:cxnLst>
              <a:rect l="0" t="0" r="r" b="b"/>
              <a:pathLst>
                <a:path w="187" h="177">
                  <a:moveTo>
                    <a:pt x="115" y="115"/>
                  </a:moveTo>
                  <a:lnTo>
                    <a:pt x="47" y="115"/>
                  </a:lnTo>
                  <a:lnTo>
                    <a:pt x="38" y="148"/>
                  </a:lnTo>
                  <a:lnTo>
                    <a:pt x="38" y="158"/>
                  </a:lnTo>
                  <a:lnTo>
                    <a:pt x="38" y="168"/>
                  </a:lnTo>
                  <a:lnTo>
                    <a:pt x="47" y="168"/>
                  </a:lnTo>
                  <a:lnTo>
                    <a:pt x="57" y="168"/>
                  </a:lnTo>
                  <a:lnTo>
                    <a:pt x="57" y="177"/>
                  </a:lnTo>
                  <a:lnTo>
                    <a:pt x="0" y="177"/>
                  </a:lnTo>
                  <a:lnTo>
                    <a:pt x="0" y="168"/>
                  </a:lnTo>
                  <a:lnTo>
                    <a:pt x="9" y="168"/>
                  </a:lnTo>
                  <a:lnTo>
                    <a:pt x="19" y="168"/>
                  </a:lnTo>
                  <a:lnTo>
                    <a:pt x="19" y="158"/>
                  </a:lnTo>
                  <a:lnTo>
                    <a:pt x="28" y="134"/>
                  </a:lnTo>
                  <a:lnTo>
                    <a:pt x="86" y="0"/>
                  </a:lnTo>
                  <a:lnTo>
                    <a:pt x="100" y="0"/>
                  </a:lnTo>
                  <a:lnTo>
                    <a:pt x="158" y="134"/>
                  </a:lnTo>
                  <a:lnTo>
                    <a:pt x="158" y="158"/>
                  </a:lnTo>
                  <a:lnTo>
                    <a:pt x="167" y="168"/>
                  </a:lnTo>
                  <a:lnTo>
                    <a:pt x="177" y="168"/>
                  </a:lnTo>
                  <a:lnTo>
                    <a:pt x="187" y="168"/>
                  </a:lnTo>
                  <a:lnTo>
                    <a:pt x="187" y="177"/>
                  </a:lnTo>
                  <a:lnTo>
                    <a:pt x="115" y="177"/>
                  </a:lnTo>
                  <a:lnTo>
                    <a:pt x="115" y="168"/>
                  </a:lnTo>
                  <a:lnTo>
                    <a:pt x="124" y="168"/>
                  </a:lnTo>
                  <a:lnTo>
                    <a:pt x="134" y="158"/>
                  </a:lnTo>
                  <a:lnTo>
                    <a:pt x="124" y="148"/>
                  </a:lnTo>
                  <a:lnTo>
                    <a:pt x="124" y="134"/>
                  </a:lnTo>
                  <a:lnTo>
                    <a:pt x="115" y="115"/>
                  </a:lnTo>
                </a:path>
              </a:pathLst>
            </a:custGeom>
            <a:noFill/>
            <a:ln w="4914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" name="Freeform 248"/>
            <p:cNvSpPr>
              <a:spLocks/>
            </p:cNvSpPr>
            <p:nvPr/>
          </p:nvSpPr>
          <p:spPr bwMode="auto">
            <a:xfrm>
              <a:off x="9595" y="3970"/>
              <a:ext cx="57" cy="67"/>
            </a:xfrm>
            <a:custGeom>
              <a:avLst/>
              <a:gdLst/>
              <a:ahLst/>
              <a:cxnLst>
                <a:cxn ang="0">
                  <a:pos x="57" y="67"/>
                </a:cxn>
                <a:cxn ang="0">
                  <a:pos x="28" y="0"/>
                </a:cxn>
                <a:cxn ang="0">
                  <a:pos x="0" y="67"/>
                </a:cxn>
                <a:cxn ang="0">
                  <a:pos x="57" y="67"/>
                </a:cxn>
              </a:cxnLst>
              <a:rect l="0" t="0" r="r" b="b"/>
              <a:pathLst>
                <a:path w="57" h="67">
                  <a:moveTo>
                    <a:pt x="57" y="67"/>
                  </a:moveTo>
                  <a:lnTo>
                    <a:pt x="28" y="0"/>
                  </a:lnTo>
                  <a:lnTo>
                    <a:pt x="0" y="67"/>
                  </a:lnTo>
                  <a:lnTo>
                    <a:pt x="57" y="67"/>
                  </a:lnTo>
                </a:path>
              </a:pathLst>
            </a:custGeom>
            <a:noFill/>
            <a:ln w="4914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" name="Freeform 249"/>
            <p:cNvSpPr>
              <a:spLocks/>
            </p:cNvSpPr>
            <p:nvPr/>
          </p:nvSpPr>
          <p:spPr bwMode="auto">
            <a:xfrm>
              <a:off x="9340" y="3735"/>
              <a:ext cx="255" cy="245"/>
            </a:xfrm>
            <a:custGeom>
              <a:avLst/>
              <a:gdLst/>
              <a:ahLst/>
              <a:cxnLst>
                <a:cxn ang="0">
                  <a:pos x="153" y="168"/>
                </a:cxn>
                <a:cxn ang="0">
                  <a:pos x="168" y="168"/>
                </a:cxn>
                <a:cxn ang="0">
                  <a:pos x="196" y="76"/>
                </a:cxn>
                <a:cxn ang="0">
                  <a:pos x="187" y="76"/>
                </a:cxn>
                <a:cxn ang="0">
                  <a:pos x="177" y="96"/>
                </a:cxn>
                <a:cxn ang="0">
                  <a:pos x="168" y="110"/>
                </a:cxn>
                <a:cxn ang="0">
                  <a:pos x="96" y="110"/>
                </a:cxn>
                <a:cxn ang="0">
                  <a:pos x="129" y="19"/>
                </a:cxn>
                <a:cxn ang="0">
                  <a:pos x="216" y="19"/>
                </a:cxn>
                <a:cxn ang="0">
                  <a:pos x="225" y="28"/>
                </a:cxn>
                <a:cxn ang="0">
                  <a:pos x="225" y="38"/>
                </a:cxn>
                <a:cxn ang="0">
                  <a:pos x="235" y="52"/>
                </a:cxn>
                <a:cxn ang="0">
                  <a:pos x="235" y="57"/>
                </a:cxn>
                <a:cxn ang="0">
                  <a:pos x="225" y="67"/>
                </a:cxn>
                <a:cxn ang="0">
                  <a:pos x="235" y="67"/>
                </a:cxn>
                <a:cxn ang="0">
                  <a:pos x="254" y="0"/>
                </a:cxn>
                <a:cxn ang="0">
                  <a:pos x="67" y="0"/>
                </a:cxn>
                <a:cxn ang="0">
                  <a:pos x="67" y="9"/>
                </a:cxn>
                <a:cxn ang="0">
                  <a:pos x="86" y="9"/>
                </a:cxn>
                <a:cxn ang="0">
                  <a:pos x="86" y="52"/>
                </a:cxn>
                <a:cxn ang="0">
                  <a:pos x="43" y="196"/>
                </a:cxn>
                <a:cxn ang="0">
                  <a:pos x="43" y="211"/>
                </a:cxn>
                <a:cxn ang="0">
                  <a:pos x="28" y="225"/>
                </a:cxn>
                <a:cxn ang="0">
                  <a:pos x="28" y="235"/>
                </a:cxn>
                <a:cxn ang="0">
                  <a:pos x="0" y="235"/>
                </a:cxn>
                <a:cxn ang="0">
                  <a:pos x="0" y="244"/>
                </a:cxn>
                <a:cxn ang="0">
                  <a:pos x="96" y="244"/>
                </a:cxn>
                <a:cxn ang="0">
                  <a:pos x="96" y="235"/>
                </a:cxn>
                <a:cxn ang="0">
                  <a:pos x="67" y="235"/>
                </a:cxn>
                <a:cxn ang="0">
                  <a:pos x="67" y="211"/>
                </a:cxn>
                <a:cxn ang="0">
                  <a:pos x="76" y="196"/>
                </a:cxn>
                <a:cxn ang="0">
                  <a:pos x="96" y="129"/>
                </a:cxn>
                <a:cxn ang="0">
                  <a:pos x="153" y="129"/>
                </a:cxn>
                <a:cxn ang="0">
                  <a:pos x="153" y="134"/>
                </a:cxn>
                <a:cxn ang="0">
                  <a:pos x="168" y="144"/>
                </a:cxn>
                <a:cxn ang="0">
                  <a:pos x="168" y="153"/>
                </a:cxn>
                <a:cxn ang="0">
                  <a:pos x="153" y="168"/>
                </a:cxn>
              </a:cxnLst>
              <a:rect l="0" t="0" r="r" b="b"/>
              <a:pathLst>
                <a:path w="255" h="245">
                  <a:moveTo>
                    <a:pt x="153" y="168"/>
                  </a:moveTo>
                  <a:lnTo>
                    <a:pt x="168" y="168"/>
                  </a:lnTo>
                  <a:lnTo>
                    <a:pt x="196" y="76"/>
                  </a:lnTo>
                  <a:lnTo>
                    <a:pt x="187" y="76"/>
                  </a:lnTo>
                  <a:lnTo>
                    <a:pt x="177" y="96"/>
                  </a:lnTo>
                  <a:lnTo>
                    <a:pt x="168" y="110"/>
                  </a:lnTo>
                  <a:lnTo>
                    <a:pt x="96" y="110"/>
                  </a:lnTo>
                  <a:lnTo>
                    <a:pt x="129" y="19"/>
                  </a:lnTo>
                  <a:lnTo>
                    <a:pt x="216" y="19"/>
                  </a:lnTo>
                  <a:lnTo>
                    <a:pt x="225" y="28"/>
                  </a:lnTo>
                  <a:lnTo>
                    <a:pt x="225" y="38"/>
                  </a:lnTo>
                  <a:lnTo>
                    <a:pt x="235" y="52"/>
                  </a:lnTo>
                  <a:lnTo>
                    <a:pt x="235" y="57"/>
                  </a:lnTo>
                  <a:lnTo>
                    <a:pt x="225" y="67"/>
                  </a:lnTo>
                  <a:lnTo>
                    <a:pt x="235" y="67"/>
                  </a:lnTo>
                  <a:lnTo>
                    <a:pt x="254" y="0"/>
                  </a:lnTo>
                  <a:lnTo>
                    <a:pt x="67" y="0"/>
                  </a:lnTo>
                  <a:lnTo>
                    <a:pt x="67" y="9"/>
                  </a:lnTo>
                  <a:lnTo>
                    <a:pt x="86" y="9"/>
                  </a:lnTo>
                  <a:lnTo>
                    <a:pt x="86" y="52"/>
                  </a:lnTo>
                  <a:lnTo>
                    <a:pt x="43" y="196"/>
                  </a:lnTo>
                  <a:lnTo>
                    <a:pt x="43" y="211"/>
                  </a:lnTo>
                  <a:lnTo>
                    <a:pt x="28" y="225"/>
                  </a:lnTo>
                  <a:lnTo>
                    <a:pt x="28" y="235"/>
                  </a:lnTo>
                  <a:lnTo>
                    <a:pt x="0" y="235"/>
                  </a:lnTo>
                  <a:lnTo>
                    <a:pt x="0" y="244"/>
                  </a:lnTo>
                  <a:lnTo>
                    <a:pt x="96" y="244"/>
                  </a:lnTo>
                  <a:lnTo>
                    <a:pt x="96" y="235"/>
                  </a:lnTo>
                  <a:lnTo>
                    <a:pt x="67" y="235"/>
                  </a:lnTo>
                  <a:lnTo>
                    <a:pt x="67" y="211"/>
                  </a:lnTo>
                  <a:lnTo>
                    <a:pt x="76" y="196"/>
                  </a:lnTo>
                  <a:lnTo>
                    <a:pt x="96" y="129"/>
                  </a:lnTo>
                  <a:lnTo>
                    <a:pt x="153" y="129"/>
                  </a:lnTo>
                  <a:lnTo>
                    <a:pt x="153" y="134"/>
                  </a:lnTo>
                  <a:lnTo>
                    <a:pt x="168" y="144"/>
                  </a:lnTo>
                  <a:lnTo>
                    <a:pt x="168" y="153"/>
                  </a:lnTo>
                  <a:lnTo>
                    <a:pt x="153" y="168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4" name="Freeform 250"/>
            <p:cNvSpPr>
              <a:spLocks/>
            </p:cNvSpPr>
            <p:nvPr/>
          </p:nvSpPr>
          <p:spPr bwMode="auto">
            <a:xfrm>
              <a:off x="9340" y="3735"/>
              <a:ext cx="255" cy="245"/>
            </a:xfrm>
            <a:custGeom>
              <a:avLst/>
              <a:gdLst/>
              <a:ahLst/>
              <a:cxnLst>
                <a:cxn ang="0">
                  <a:pos x="129" y="19"/>
                </a:cxn>
                <a:cxn ang="0">
                  <a:pos x="96" y="110"/>
                </a:cxn>
                <a:cxn ang="0">
                  <a:pos x="129" y="110"/>
                </a:cxn>
                <a:cxn ang="0">
                  <a:pos x="148" y="110"/>
                </a:cxn>
                <a:cxn ang="0">
                  <a:pos x="168" y="110"/>
                </a:cxn>
                <a:cxn ang="0">
                  <a:pos x="177" y="96"/>
                </a:cxn>
                <a:cxn ang="0">
                  <a:pos x="187" y="76"/>
                </a:cxn>
                <a:cxn ang="0">
                  <a:pos x="196" y="76"/>
                </a:cxn>
                <a:cxn ang="0">
                  <a:pos x="168" y="168"/>
                </a:cxn>
                <a:cxn ang="0">
                  <a:pos x="153" y="168"/>
                </a:cxn>
                <a:cxn ang="0">
                  <a:pos x="168" y="153"/>
                </a:cxn>
                <a:cxn ang="0">
                  <a:pos x="168" y="144"/>
                </a:cxn>
                <a:cxn ang="0">
                  <a:pos x="153" y="134"/>
                </a:cxn>
                <a:cxn ang="0">
                  <a:pos x="153" y="129"/>
                </a:cxn>
                <a:cxn ang="0">
                  <a:pos x="148" y="129"/>
                </a:cxn>
                <a:cxn ang="0">
                  <a:pos x="129" y="129"/>
                </a:cxn>
                <a:cxn ang="0">
                  <a:pos x="96" y="129"/>
                </a:cxn>
                <a:cxn ang="0">
                  <a:pos x="76" y="196"/>
                </a:cxn>
                <a:cxn ang="0">
                  <a:pos x="67" y="211"/>
                </a:cxn>
                <a:cxn ang="0">
                  <a:pos x="67" y="225"/>
                </a:cxn>
                <a:cxn ang="0">
                  <a:pos x="67" y="235"/>
                </a:cxn>
                <a:cxn ang="0">
                  <a:pos x="76" y="235"/>
                </a:cxn>
                <a:cxn ang="0">
                  <a:pos x="96" y="235"/>
                </a:cxn>
                <a:cxn ang="0">
                  <a:pos x="96" y="244"/>
                </a:cxn>
                <a:cxn ang="0">
                  <a:pos x="0" y="244"/>
                </a:cxn>
                <a:cxn ang="0">
                  <a:pos x="0" y="235"/>
                </a:cxn>
                <a:cxn ang="0">
                  <a:pos x="9" y="235"/>
                </a:cxn>
                <a:cxn ang="0">
                  <a:pos x="19" y="235"/>
                </a:cxn>
                <a:cxn ang="0">
                  <a:pos x="28" y="235"/>
                </a:cxn>
                <a:cxn ang="0">
                  <a:pos x="28" y="225"/>
                </a:cxn>
                <a:cxn ang="0">
                  <a:pos x="43" y="211"/>
                </a:cxn>
                <a:cxn ang="0">
                  <a:pos x="43" y="196"/>
                </a:cxn>
                <a:cxn ang="0">
                  <a:pos x="86" y="52"/>
                </a:cxn>
                <a:cxn ang="0">
                  <a:pos x="86" y="38"/>
                </a:cxn>
                <a:cxn ang="0">
                  <a:pos x="86" y="28"/>
                </a:cxn>
                <a:cxn ang="0">
                  <a:pos x="86" y="19"/>
                </a:cxn>
                <a:cxn ang="0">
                  <a:pos x="86" y="9"/>
                </a:cxn>
                <a:cxn ang="0">
                  <a:pos x="76" y="9"/>
                </a:cxn>
                <a:cxn ang="0">
                  <a:pos x="67" y="9"/>
                </a:cxn>
                <a:cxn ang="0">
                  <a:pos x="67" y="0"/>
                </a:cxn>
                <a:cxn ang="0">
                  <a:pos x="254" y="0"/>
                </a:cxn>
                <a:cxn ang="0">
                  <a:pos x="235" y="67"/>
                </a:cxn>
                <a:cxn ang="0">
                  <a:pos x="225" y="67"/>
                </a:cxn>
                <a:cxn ang="0">
                  <a:pos x="235" y="57"/>
                </a:cxn>
                <a:cxn ang="0">
                  <a:pos x="235" y="52"/>
                </a:cxn>
                <a:cxn ang="0">
                  <a:pos x="225" y="38"/>
                </a:cxn>
                <a:cxn ang="0">
                  <a:pos x="225" y="28"/>
                </a:cxn>
                <a:cxn ang="0">
                  <a:pos x="216" y="19"/>
                </a:cxn>
                <a:cxn ang="0">
                  <a:pos x="206" y="19"/>
                </a:cxn>
                <a:cxn ang="0">
                  <a:pos x="196" y="19"/>
                </a:cxn>
                <a:cxn ang="0">
                  <a:pos x="177" y="19"/>
                </a:cxn>
                <a:cxn ang="0">
                  <a:pos x="129" y="19"/>
                </a:cxn>
              </a:cxnLst>
              <a:rect l="0" t="0" r="r" b="b"/>
              <a:pathLst>
                <a:path w="255" h="245">
                  <a:moveTo>
                    <a:pt x="129" y="19"/>
                  </a:moveTo>
                  <a:lnTo>
                    <a:pt x="96" y="110"/>
                  </a:lnTo>
                  <a:lnTo>
                    <a:pt x="129" y="110"/>
                  </a:lnTo>
                  <a:lnTo>
                    <a:pt x="148" y="110"/>
                  </a:lnTo>
                  <a:lnTo>
                    <a:pt x="168" y="110"/>
                  </a:lnTo>
                  <a:lnTo>
                    <a:pt x="177" y="96"/>
                  </a:lnTo>
                  <a:lnTo>
                    <a:pt x="187" y="76"/>
                  </a:lnTo>
                  <a:lnTo>
                    <a:pt x="196" y="76"/>
                  </a:lnTo>
                  <a:lnTo>
                    <a:pt x="168" y="168"/>
                  </a:lnTo>
                  <a:lnTo>
                    <a:pt x="153" y="168"/>
                  </a:lnTo>
                  <a:lnTo>
                    <a:pt x="168" y="153"/>
                  </a:lnTo>
                  <a:lnTo>
                    <a:pt x="168" y="144"/>
                  </a:lnTo>
                  <a:lnTo>
                    <a:pt x="153" y="134"/>
                  </a:lnTo>
                  <a:lnTo>
                    <a:pt x="153" y="129"/>
                  </a:lnTo>
                  <a:lnTo>
                    <a:pt x="148" y="129"/>
                  </a:lnTo>
                  <a:lnTo>
                    <a:pt x="129" y="129"/>
                  </a:lnTo>
                  <a:lnTo>
                    <a:pt x="96" y="129"/>
                  </a:lnTo>
                  <a:lnTo>
                    <a:pt x="76" y="196"/>
                  </a:lnTo>
                  <a:lnTo>
                    <a:pt x="67" y="211"/>
                  </a:lnTo>
                  <a:lnTo>
                    <a:pt x="67" y="225"/>
                  </a:lnTo>
                  <a:lnTo>
                    <a:pt x="67" y="235"/>
                  </a:lnTo>
                  <a:lnTo>
                    <a:pt x="76" y="235"/>
                  </a:lnTo>
                  <a:lnTo>
                    <a:pt x="96" y="235"/>
                  </a:lnTo>
                  <a:lnTo>
                    <a:pt x="96" y="244"/>
                  </a:lnTo>
                  <a:lnTo>
                    <a:pt x="0" y="244"/>
                  </a:lnTo>
                  <a:lnTo>
                    <a:pt x="0" y="235"/>
                  </a:lnTo>
                  <a:lnTo>
                    <a:pt x="9" y="235"/>
                  </a:lnTo>
                  <a:lnTo>
                    <a:pt x="19" y="235"/>
                  </a:lnTo>
                  <a:lnTo>
                    <a:pt x="28" y="235"/>
                  </a:lnTo>
                  <a:lnTo>
                    <a:pt x="28" y="225"/>
                  </a:lnTo>
                  <a:lnTo>
                    <a:pt x="43" y="211"/>
                  </a:lnTo>
                  <a:lnTo>
                    <a:pt x="43" y="196"/>
                  </a:lnTo>
                  <a:lnTo>
                    <a:pt x="86" y="52"/>
                  </a:lnTo>
                  <a:lnTo>
                    <a:pt x="86" y="38"/>
                  </a:lnTo>
                  <a:lnTo>
                    <a:pt x="86" y="28"/>
                  </a:lnTo>
                  <a:lnTo>
                    <a:pt x="86" y="19"/>
                  </a:lnTo>
                  <a:lnTo>
                    <a:pt x="86" y="9"/>
                  </a:lnTo>
                  <a:lnTo>
                    <a:pt x="76" y="9"/>
                  </a:lnTo>
                  <a:lnTo>
                    <a:pt x="67" y="9"/>
                  </a:lnTo>
                  <a:lnTo>
                    <a:pt x="67" y="0"/>
                  </a:lnTo>
                  <a:lnTo>
                    <a:pt x="254" y="0"/>
                  </a:lnTo>
                  <a:lnTo>
                    <a:pt x="235" y="67"/>
                  </a:lnTo>
                  <a:lnTo>
                    <a:pt x="225" y="67"/>
                  </a:lnTo>
                  <a:lnTo>
                    <a:pt x="235" y="57"/>
                  </a:lnTo>
                  <a:lnTo>
                    <a:pt x="235" y="52"/>
                  </a:lnTo>
                  <a:lnTo>
                    <a:pt x="225" y="38"/>
                  </a:lnTo>
                  <a:lnTo>
                    <a:pt x="225" y="28"/>
                  </a:lnTo>
                  <a:lnTo>
                    <a:pt x="216" y="19"/>
                  </a:lnTo>
                  <a:lnTo>
                    <a:pt x="206" y="19"/>
                  </a:lnTo>
                  <a:lnTo>
                    <a:pt x="196" y="19"/>
                  </a:lnTo>
                  <a:lnTo>
                    <a:pt x="177" y="19"/>
                  </a:lnTo>
                  <a:lnTo>
                    <a:pt x="129" y="19"/>
                  </a:lnTo>
                </a:path>
              </a:pathLst>
            </a:custGeom>
            <a:noFill/>
            <a:ln w="4914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5" name="Freeform 251"/>
            <p:cNvSpPr>
              <a:spLocks/>
            </p:cNvSpPr>
            <p:nvPr/>
          </p:nvSpPr>
          <p:spPr bwMode="auto">
            <a:xfrm>
              <a:off x="12069" y="2568"/>
              <a:ext cx="0" cy="73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34"/>
                </a:cxn>
              </a:cxnLst>
              <a:rect l="0" t="0" r="r" b="b"/>
              <a:pathLst>
                <a:path h="735">
                  <a:moveTo>
                    <a:pt x="0" y="0"/>
                  </a:moveTo>
                  <a:lnTo>
                    <a:pt x="0" y="734"/>
                  </a:lnTo>
                </a:path>
              </a:pathLst>
            </a:custGeom>
            <a:noFill/>
            <a:ln w="34785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6" name="Freeform 252"/>
            <p:cNvSpPr>
              <a:spLocks/>
            </p:cNvSpPr>
            <p:nvPr/>
          </p:nvSpPr>
          <p:spPr bwMode="auto">
            <a:xfrm>
              <a:off x="12043" y="2578"/>
              <a:ext cx="100" cy="77"/>
            </a:xfrm>
            <a:custGeom>
              <a:avLst/>
              <a:gdLst/>
              <a:ahLst/>
              <a:cxnLst>
                <a:cxn ang="0">
                  <a:pos x="76" y="28"/>
                </a:cxn>
                <a:cxn ang="0">
                  <a:pos x="62" y="28"/>
                </a:cxn>
                <a:cxn ang="0">
                  <a:pos x="52" y="14"/>
                </a:cxn>
                <a:cxn ang="0">
                  <a:pos x="43" y="9"/>
                </a:cxn>
                <a:cxn ang="0">
                  <a:pos x="43" y="0"/>
                </a:cxn>
                <a:cxn ang="0">
                  <a:pos x="0" y="9"/>
                </a:cxn>
                <a:cxn ang="0">
                  <a:pos x="0" y="28"/>
                </a:cxn>
                <a:cxn ang="0">
                  <a:pos x="9" y="38"/>
                </a:cxn>
                <a:cxn ang="0">
                  <a:pos x="19" y="47"/>
                </a:cxn>
                <a:cxn ang="0">
                  <a:pos x="33" y="57"/>
                </a:cxn>
                <a:cxn ang="0">
                  <a:pos x="52" y="67"/>
                </a:cxn>
                <a:cxn ang="0">
                  <a:pos x="62" y="76"/>
                </a:cxn>
                <a:cxn ang="0">
                  <a:pos x="100" y="76"/>
                </a:cxn>
                <a:cxn ang="0">
                  <a:pos x="86" y="28"/>
                </a:cxn>
                <a:cxn ang="0">
                  <a:pos x="76" y="28"/>
                </a:cxn>
              </a:cxnLst>
              <a:rect l="0" t="0" r="r" b="b"/>
              <a:pathLst>
                <a:path w="100" h="77">
                  <a:moveTo>
                    <a:pt x="76" y="28"/>
                  </a:moveTo>
                  <a:lnTo>
                    <a:pt x="62" y="28"/>
                  </a:lnTo>
                  <a:lnTo>
                    <a:pt x="52" y="14"/>
                  </a:lnTo>
                  <a:lnTo>
                    <a:pt x="43" y="9"/>
                  </a:lnTo>
                  <a:lnTo>
                    <a:pt x="43" y="0"/>
                  </a:lnTo>
                  <a:lnTo>
                    <a:pt x="0" y="9"/>
                  </a:lnTo>
                  <a:lnTo>
                    <a:pt x="0" y="28"/>
                  </a:lnTo>
                  <a:lnTo>
                    <a:pt x="9" y="38"/>
                  </a:lnTo>
                  <a:lnTo>
                    <a:pt x="19" y="47"/>
                  </a:lnTo>
                  <a:lnTo>
                    <a:pt x="33" y="57"/>
                  </a:lnTo>
                  <a:lnTo>
                    <a:pt x="52" y="67"/>
                  </a:lnTo>
                  <a:lnTo>
                    <a:pt x="62" y="76"/>
                  </a:lnTo>
                  <a:lnTo>
                    <a:pt x="100" y="76"/>
                  </a:lnTo>
                  <a:lnTo>
                    <a:pt x="86" y="28"/>
                  </a:lnTo>
                  <a:lnTo>
                    <a:pt x="76" y="28"/>
                  </a:lnTo>
                  <a:close/>
                </a:path>
              </a:pathLst>
            </a:custGeom>
            <a:solidFill>
              <a:srgbClr val="1E191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7" name="Freeform 253"/>
            <p:cNvSpPr>
              <a:spLocks/>
            </p:cNvSpPr>
            <p:nvPr/>
          </p:nvSpPr>
          <p:spPr bwMode="auto">
            <a:xfrm>
              <a:off x="8529" y="4493"/>
              <a:ext cx="3878" cy="1675"/>
            </a:xfrm>
            <a:custGeom>
              <a:avLst/>
              <a:gdLst/>
              <a:ahLst/>
              <a:cxnLst>
                <a:cxn ang="0">
                  <a:pos x="28" y="57"/>
                </a:cxn>
                <a:cxn ang="0">
                  <a:pos x="72" y="153"/>
                </a:cxn>
                <a:cxn ang="0">
                  <a:pos x="100" y="220"/>
                </a:cxn>
                <a:cxn ang="0">
                  <a:pos x="129" y="292"/>
                </a:cxn>
                <a:cxn ang="0">
                  <a:pos x="158" y="350"/>
                </a:cxn>
                <a:cxn ang="0">
                  <a:pos x="196" y="417"/>
                </a:cxn>
                <a:cxn ang="0">
                  <a:pos x="240" y="503"/>
                </a:cxn>
                <a:cxn ang="0">
                  <a:pos x="283" y="623"/>
                </a:cxn>
                <a:cxn ang="0">
                  <a:pos x="321" y="681"/>
                </a:cxn>
                <a:cxn ang="0">
                  <a:pos x="364" y="782"/>
                </a:cxn>
                <a:cxn ang="0">
                  <a:pos x="412" y="868"/>
                </a:cxn>
                <a:cxn ang="0">
                  <a:pos x="451" y="969"/>
                </a:cxn>
                <a:cxn ang="0">
                  <a:pos x="489" y="1027"/>
                </a:cxn>
                <a:cxn ang="0">
                  <a:pos x="518" y="1094"/>
                </a:cxn>
                <a:cxn ang="0">
                  <a:pos x="556" y="1195"/>
                </a:cxn>
                <a:cxn ang="0">
                  <a:pos x="595" y="1262"/>
                </a:cxn>
                <a:cxn ang="0">
                  <a:pos x="628" y="1329"/>
                </a:cxn>
                <a:cxn ang="0">
                  <a:pos x="652" y="1396"/>
                </a:cxn>
                <a:cxn ang="0">
                  <a:pos x="686" y="1478"/>
                </a:cxn>
                <a:cxn ang="0">
                  <a:pos x="720" y="1535"/>
                </a:cxn>
                <a:cxn ang="0">
                  <a:pos x="772" y="1646"/>
                </a:cxn>
                <a:cxn ang="0">
                  <a:pos x="864" y="1655"/>
                </a:cxn>
                <a:cxn ang="0">
                  <a:pos x="1075" y="1622"/>
                </a:cxn>
                <a:cxn ang="0">
                  <a:pos x="1262" y="1588"/>
                </a:cxn>
                <a:cxn ang="0">
                  <a:pos x="1444" y="1545"/>
                </a:cxn>
                <a:cxn ang="0">
                  <a:pos x="1612" y="1516"/>
                </a:cxn>
                <a:cxn ang="0">
                  <a:pos x="1800" y="1478"/>
                </a:cxn>
                <a:cxn ang="0">
                  <a:pos x="2011" y="1449"/>
                </a:cxn>
                <a:cxn ang="0">
                  <a:pos x="2198" y="1411"/>
                </a:cxn>
                <a:cxn ang="0">
                  <a:pos x="2385" y="1372"/>
                </a:cxn>
                <a:cxn ang="0">
                  <a:pos x="2548" y="1339"/>
                </a:cxn>
                <a:cxn ang="0">
                  <a:pos x="2736" y="1310"/>
                </a:cxn>
                <a:cxn ang="0">
                  <a:pos x="2923" y="1271"/>
                </a:cxn>
                <a:cxn ang="0">
                  <a:pos x="3105" y="1233"/>
                </a:cxn>
                <a:cxn ang="0">
                  <a:pos x="3153" y="1175"/>
                </a:cxn>
                <a:cxn ang="0">
                  <a:pos x="3191" y="1132"/>
                </a:cxn>
                <a:cxn ang="0">
                  <a:pos x="3220" y="1084"/>
                </a:cxn>
                <a:cxn ang="0">
                  <a:pos x="3254" y="1027"/>
                </a:cxn>
                <a:cxn ang="0">
                  <a:pos x="3278" y="974"/>
                </a:cxn>
                <a:cxn ang="0">
                  <a:pos x="3321" y="926"/>
                </a:cxn>
                <a:cxn ang="0">
                  <a:pos x="3345" y="868"/>
                </a:cxn>
                <a:cxn ang="0">
                  <a:pos x="3379" y="820"/>
                </a:cxn>
                <a:cxn ang="0">
                  <a:pos x="3408" y="763"/>
                </a:cxn>
                <a:cxn ang="0">
                  <a:pos x="3446" y="715"/>
                </a:cxn>
                <a:cxn ang="0">
                  <a:pos x="3475" y="662"/>
                </a:cxn>
                <a:cxn ang="0">
                  <a:pos x="3504" y="604"/>
                </a:cxn>
                <a:cxn ang="0">
                  <a:pos x="3532" y="556"/>
                </a:cxn>
                <a:cxn ang="0">
                  <a:pos x="3576" y="494"/>
                </a:cxn>
                <a:cxn ang="0">
                  <a:pos x="3600" y="446"/>
                </a:cxn>
                <a:cxn ang="0">
                  <a:pos x="3633" y="398"/>
                </a:cxn>
                <a:cxn ang="0">
                  <a:pos x="3657" y="350"/>
                </a:cxn>
                <a:cxn ang="0">
                  <a:pos x="3691" y="302"/>
                </a:cxn>
                <a:cxn ang="0">
                  <a:pos x="3729" y="249"/>
                </a:cxn>
                <a:cxn ang="0">
                  <a:pos x="3758" y="201"/>
                </a:cxn>
                <a:cxn ang="0">
                  <a:pos x="3787" y="153"/>
                </a:cxn>
                <a:cxn ang="0">
                  <a:pos x="3816" y="86"/>
                </a:cxn>
                <a:cxn ang="0">
                  <a:pos x="3859" y="43"/>
                </a:cxn>
                <a:cxn ang="0">
                  <a:pos x="0" y="0"/>
                </a:cxn>
              </a:cxnLst>
              <a:rect l="0" t="0" r="r" b="b"/>
              <a:pathLst>
                <a:path w="3878" h="1675">
                  <a:moveTo>
                    <a:pt x="0" y="0"/>
                  </a:moveTo>
                  <a:lnTo>
                    <a:pt x="0" y="14"/>
                  </a:lnTo>
                  <a:lnTo>
                    <a:pt x="9" y="14"/>
                  </a:lnTo>
                  <a:lnTo>
                    <a:pt x="9" y="33"/>
                  </a:lnTo>
                  <a:lnTo>
                    <a:pt x="19" y="33"/>
                  </a:lnTo>
                  <a:lnTo>
                    <a:pt x="19" y="57"/>
                  </a:lnTo>
                  <a:lnTo>
                    <a:pt x="28" y="57"/>
                  </a:lnTo>
                  <a:lnTo>
                    <a:pt x="28" y="76"/>
                  </a:lnTo>
                  <a:lnTo>
                    <a:pt x="43" y="76"/>
                  </a:lnTo>
                  <a:lnTo>
                    <a:pt x="43" y="91"/>
                  </a:lnTo>
                  <a:lnTo>
                    <a:pt x="52" y="115"/>
                  </a:lnTo>
                  <a:lnTo>
                    <a:pt x="62" y="134"/>
                  </a:lnTo>
                  <a:lnTo>
                    <a:pt x="72" y="134"/>
                  </a:lnTo>
                  <a:lnTo>
                    <a:pt x="72" y="153"/>
                  </a:lnTo>
                  <a:lnTo>
                    <a:pt x="81" y="153"/>
                  </a:lnTo>
                  <a:lnTo>
                    <a:pt x="81" y="163"/>
                  </a:lnTo>
                  <a:lnTo>
                    <a:pt x="81" y="182"/>
                  </a:lnTo>
                  <a:lnTo>
                    <a:pt x="86" y="182"/>
                  </a:lnTo>
                  <a:lnTo>
                    <a:pt x="86" y="201"/>
                  </a:lnTo>
                  <a:lnTo>
                    <a:pt x="100" y="201"/>
                  </a:lnTo>
                  <a:lnTo>
                    <a:pt x="100" y="220"/>
                  </a:lnTo>
                  <a:lnTo>
                    <a:pt x="110" y="220"/>
                  </a:lnTo>
                  <a:lnTo>
                    <a:pt x="110" y="244"/>
                  </a:lnTo>
                  <a:lnTo>
                    <a:pt x="120" y="244"/>
                  </a:lnTo>
                  <a:lnTo>
                    <a:pt x="120" y="249"/>
                  </a:lnTo>
                  <a:lnTo>
                    <a:pt x="120" y="268"/>
                  </a:lnTo>
                  <a:lnTo>
                    <a:pt x="129" y="268"/>
                  </a:lnTo>
                  <a:lnTo>
                    <a:pt x="129" y="292"/>
                  </a:lnTo>
                  <a:lnTo>
                    <a:pt x="139" y="292"/>
                  </a:lnTo>
                  <a:lnTo>
                    <a:pt x="139" y="311"/>
                  </a:lnTo>
                  <a:lnTo>
                    <a:pt x="148" y="311"/>
                  </a:lnTo>
                  <a:lnTo>
                    <a:pt x="148" y="331"/>
                  </a:lnTo>
                  <a:lnTo>
                    <a:pt x="158" y="331"/>
                  </a:lnTo>
                  <a:lnTo>
                    <a:pt x="158" y="335"/>
                  </a:lnTo>
                  <a:lnTo>
                    <a:pt x="158" y="350"/>
                  </a:lnTo>
                  <a:lnTo>
                    <a:pt x="168" y="350"/>
                  </a:lnTo>
                  <a:lnTo>
                    <a:pt x="168" y="369"/>
                  </a:lnTo>
                  <a:lnTo>
                    <a:pt x="177" y="369"/>
                  </a:lnTo>
                  <a:lnTo>
                    <a:pt x="177" y="398"/>
                  </a:lnTo>
                  <a:lnTo>
                    <a:pt x="187" y="398"/>
                  </a:lnTo>
                  <a:lnTo>
                    <a:pt x="187" y="417"/>
                  </a:lnTo>
                  <a:lnTo>
                    <a:pt x="196" y="417"/>
                  </a:lnTo>
                  <a:lnTo>
                    <a:pt x="196" y="427"/>
                  </a:lnTo>
                  <a:lnTo>
                    <a:pt x="206" y="427"/>
                  </a:lnTo>
                  <a:lnTo>
                    <a:pt x="206" y="436"/>
                  </a:lnTo>
                  <a:lnTo>
                    <a:pt x="216" y="455"/>
                  </a:lnTo>
                  <a:lnTo>
                    <a:pt x="230" y="479"/>
                  </a:lnTo>
                  <a:lnTo>
                    <a:pt x="240" y="494"/>
                  </a:lnTo>
                  <a:lnTo>
                    <a:pt x="240" y="503"/>
                  </a:lnTo>
                  <a:lnTo>
                    <a:pt x="244" y="503"/>
                  </a:lnTo>
                  <a:lnTo>
                    <a:pt x="244" y="528"/>
                  </a:lnTo>
                  <a:lnTo>
                    <a:pt x="254" y="547"/>
                  </a:lnTo>
                  <a:lnTo>
                    <a:pt x="264" y="566"/>
                  </a:lnTo>
                  <a:lnTo>
                    <a:pt x="273" y="585"/>
                  </a:lnTo>
                  <a:lnTo>
                    <a:pt x="283" y="604"/>
                  </a:lnTo>
                  <a:lnTo>
                    <a:pt x="283" y="623"/>
                  </a:lnTo>
                  <a:lnTo>
                    <a:pt x="297" y="623"/>
                  </a:lnTo>
                  <a:lnTo>
                    <a:pt x="297" y="648"/>
                  </a:lnTo>
                  <a:lnTo>
                    <a:pt x="307" y="648"/>
                  </a:lnTo>
                  <a:lnTo>
                    <a:pt x="307" y="662"/>
                  </a:lnTo>
                  <a:lnTo>
                    <a:pt x="316" y="662"/>
                  </a:lnTo>
                  <a:lnTo>
                    <a:pt x="316" y="681"/>
                  </a:lnTo>
                  <a:lnTo>
                    <a:pt x="321" y="681"/>
                  </a:lnTo>
                  <a:lnTo>
                    <a:pt x="321" y="691"/>
                  </a:lnTo>
                  <a:lnTo>
                    <a:pt x="331" y="691"/>
                  </a:lnTo>
                  <a:lnTo>
                    <a:pt x="331" y="715"/>
                  </a:lnTo>
                  <a:lnTo>
                    <a:pt x="340" y="734"/>
                  </a:lnTo>
                  <a:lnTo>
                    <a:pt x="355" y="748"/>
                  </a:lnTo>
                  <a:lnTo>
                    <a:pt x="364" y="772"/>
                  </a:lnTo>
                  <a:lnTo>
                    <a:pt x="364" y="782"/>
                  </a:lnTo>
                  <a:lnTo>
                    <a:pt x="374" y="782"/>
                  </a:lnTo>
                  <a:lnTo>
                    <a:pt x="374" y="801"/>
                  </a:lnTo>
                  <a:lnTo>
                    <a:pt x="384" y="820"/>
                  </a:lnTo>
                  <a:lnTo>
                    <a:pt x="393" y="840"/>
                  </a:lnTo>
                  <a:lnTo>
                    <a:pt x="398" y="859"/>
                  </a:lnTo>
                  <a:lnTo>
                    <a:pt x="398" y="868"/>
                  </a:lnTo>
                  <a:lnTo>
                    <a:pt x="412" y="868"/>
                  </a:lnTo>
                  <a:lnTo>
                    <a:pt x="412" y="883"/>
                  </a:lnTo>
                  <a:lnTo>
                    <a:pt x="422" y="897"/>
                  </a:lnTo>
                  <a:lnTo>
                    <a:pt x="432" y="926"/>
                  </a:lnTo>
                  <a:lnTo>
                    <a:pt x="441" y="950"/>
                  </a:lnTo>
                  <a:lnTo>
                    <a:pt x="441" y="960"/>
                  </a:lnTo>
                  <a:lnTo>
                    <a:pt x="451" y="960"/>
                  </a:lnTo>
                  <a:lnTo>
                    <a:pt x="451" y="969"/>
                  </a:lnTo>
                  <a:lnTo>
                    <a:pt x="460" y="969"/>
                  </a:lnTo>
                  <a:lnTo>
                    <a:pt x="460" y="983"/>
                  </a:lnTo>
                  <a:lnTo>
                    <a:pt x="470" y="983"/>
                  </a:lnTo>
                  <a:lnTo>
                    <a:pt x="470" y="1008"/>
                  </a:lnTo>
                  <a:lnTo>
                    <a:pt x="480" y="1008"/>
                  </a:lnTo>
                  <a:lnTo>
                    <a:pt x="480" y="1027"/>
                  </a:lnTo>
                  <a:lnTo>
                    <a:pt x="489" y="1027"/>
                  </a:lnTo>
                  <a:lnTo>
                    <a:pt x="489" y="1036"/>
                  </a:lnTo>
                  <a:lnTo>
                    <a:pt x="489" y="1055"/>
                  </a:lnTo>
                  <a:lnTo>
                    <a:pt x="499" y="1055"/>
                  </a:lnTo>
                  <a:lnTo>
                    <a:pt x="499" y="1075"/>
                  </a:lnTo>
                  <a:lnTo>
                    <a:pt x="508" y="1075"/>
                  </a:lnTo>
                  <a:lnTo>
                    <a:pt x="508" y="1094"/>
                  </a:lnTo>
                  <a:lnTo>
                    <a:pt x="518" y="1094"/>
                  </a:lnTo>
                  <a:lnTo>
                    <a:pt x="518" y="1118"/>
                  </a:lnTo>
                  <a:lnTo>
                    <a:pt x="528" y="1118"/>
                  </a:lnTo>
                  <a:lnTo>
                    <a:pt x="528" y="1132"/>
                  </a:lnTo>
                  <a:lnTo>
                    <a:pt x="542" y="1132"/>
                  </a:lnTo>
                  <a:lnTo>
                    <a:pt x="542" y="1151"/>
                  </a:lnTo>
                  <a:lnTo>
                    <a:pt x="552" y="1175"/>
                  </a:lnTo>
                  <a:lnTo>
                    <a:pt x="556" y="1195"/>
                  </a:lnTo>
                  <a:lnTo>
                    <a:pt x="566" y="1214"/>
                  </a:lnTo>
                  <a:lnTo>
                    <a:pt x="566" y="1219"/>
                  </a:lnTo>
                  <a:lnTo>
                    <a:pt x="576" y="1219"/>
                  </a:lnTo>
                  <a:lnTo>
                    <a:pt x="576" y="1243"/>
                  </a:lnTo>
                  <a:lnTo>
                    <a:pt x="585" y="1243"/>
                  </a:lnTo>
                  <a:lnTo>
                    <a:pt x="585" y="1262"/>
                  </a:lnTo>
                  <a:lnTo>
                    <a:pt x="595" y="1262"/>
                  </a:lnTo>
                  <a:lnTo>
                    <a:pt x="595" y="1281"/>
                  </a:lnTo>
                  <a:lnTo>
                    <a:pt x="609" y="1281"/>
                  </a:lnTo>
                  <a:lnTo>
                    <a:pt x="609" y="1300"/>
                  </a:lnTo>
                  <a:lnTo>
                    <a:pt x="619" y="1300"/>
                  </a:lnTo>
                  <a:lnTo>
                    <a:pt x="619" y="1310"/>
                  </a:lnTo>
                  <a:lnTo>
                    <a:pt x="619" y="1329"/>
                  </a:lnTo>
                  <a:lnTo>
                    <a:pt x="628" y="1329"/>
                  </a:lnTo>
                  <a:lnTo>
                    <a:pt x="628" y="1353"/>
                  </a:lnTo>
                  <a:lnTo>
                    <a:pt x="638" y="1353"/>
                  </a:lnTo>
                  <a:lnTo>
                    <a:pt x="638" y="1372"/>
                  </a:lnTo>
                  <a:lnTo>
                    <a:pt x="643" y="1372"/>
                  </a:lnTo>
                  <a:lnTo>
                    <a:pt x="643" y="1387"/>
                  </a:lnTo>
                  <a:lnTo>
                    <a:pt x="652" y="1387"/>
                  </a:lnTo>
                  <a:lnTo>
                    <a:pt x="652" y="1396"/>
                  </a:lnTo>
                  <a:lnTo>
                    <a:pt x="652" y="1411"/>
                  </a:lnTo>
                  <a:lnTo>
                    <a:pt x="667" y="1411"/>
                  </a:lnTo>
                  <a:lnTo>
                    <a:pt x="667" y="1430"/>
                  </a:lnTo>
                  <a:lnTo>
                    <a:pt x="676" y="1430"/>
                  </a:lnTo>
                  <a:lnTo>
                    <a:pt x="676" y="1454"/>
                  </a:lnTo>
                  <a:lnTo>
                    <a:pt x="686" y="1454"/>
                  </a:lnTo>
                  <a:lnTo>
                    <a:pt x="686" y="1478"/>
                  </a:lnTo>
                  <a:lnTo>
                    <a:pt x="696" y="1478"/>
                  </a:lnTo>
                  <a:lnTo>
                    <a:pt x="696" y="1488"/>
                  </a:lnTo>
                  <a:lnTo>
                    <a:pt x="696" y="1497"/>
                  </a:lnTo>
                  <a:lnTo>
                    <a:pt x="705" y="1497"/>
                  </a:lnTo>
                  <a:lnTo>
                    <a:pt x="705" y="1516"/>
                  </a:lnTo>
                  <a:lnTo>
                    <a:pt x="715" y="1516"/>
                  </a:lnTo>
                  <a:lnTo>
                    <a:pt x="720" y="1535"/>
                  </a:lnTo>
                  <a:lnTo>
                    <a:pt x="734" y="1555"/>
                  </a:lnTo>
                  <a:lnTo>
                    <a:pt x="734" y="1574"/>
                  </a:lnTo>
                  <a:lnTo>
                    <a:pt x="744" y="1574"/>
                  </a:lnTo>
                  <a:lnTo>
                    <a:pt x="744" y="1588"/>
                  </a:lnTo>
                  <a:lnTo>
                    <a:pt x="753" y="1608"/>
                  </a:lnTo>
                  <a:lnTo>
                    <a:pt x="763" y="1622"/>
                  </a:lnTo>
                  <a:lnTo>
                    <a:pt x="772" y="1646"/>
                  </a:lnTo>
                  <a:lnTo>
                    <a:pt x="772" y="1655"/>
                  </a:lnTo>
                  <a:lnTo>
                    <a:pt x="782" y="1655"/>
                  </a:lnTo>
                  <a:lnTo>
                    <a:pt x="782" y="1675"/>
                  </a:lnTo>
                  <a:lnTo>
                    <a:pt x="811" y="1675"/>
                  </a:lnTo>
                  <a:lnTo>
                    <a:pt x="811" y="1665"/>
                  </a:lnTo>
                  <a:lnTo>
                    <a:pt x="864" y="1665"/>
                  </a:lnTo>
                  <a:lnTo>
                    <a:pt x="864" y="1655"/>
                  </a:lnTo>
                  <a:lnTo>
                    <a:pt x="888" y="1655"/>
                  </a:lnTo>
                  <a:lnTo>
                    <a:pt x="940" y="1646"/>
                  </a:lnTo>
                  <a:lnTo>
                    <a:pt x="964" y="1646"/>
                  </a:lnTo>
                  <a:lnTo>
                    <a:pt x="964" y="1631"/>
                  </a:lnTo>
                  <a:lnTo>
                    <a:pt x="998" y="1631"/>
                  </a:lnTo>
                  <a:lnTo>
                    <a:pt x="1046" y="1622"/>
                  </a:lnTo>
                  <a:lnTo>
                    <a:pt x="1075" y="1622"/>
                  </a:lnTo>
                  <a:lnTo>
                    <a:pt x="1075" y="1612"/>
                  </a:lnTo>
                  <a:lnTo>
                    <a:pt x="1108" y="1612"/>
                  </a:lnTo>
                  <a:lnTo>
                    <a:pt x="1152" y="1608"/>
                  </a:lnTo>
                  <a:lnTo>
                    <a:pt x="1185" y="1608"/>
                  </a:lnTo>
                  <a:lnTo>
                    <a:pt x="1185" y="1598"/>
                  </a:lnTo>
                  <a:lnTo>
                    <a:pt x="1209" y="1598"/>
                  </a:lnTo>
                  <a:lnTo>
                    <a:pt x="1262" y="1588"/>
                  </a:lnTo>
                  <a:lnTo>
                    <a:pt x="1291" y="1588"/>
                  </a:lnTo>
                  <a:lnTo>
                    <a:pt x="1291" y="1574"/>
                  </a:lnTo>
                  <a:lnTo>
                    <a:pt x="1320" y="1574"/>
                  </a:lnTo>
                  <a:lnTo>
                    <a:pt x="1368" y="1564"/>
                  </a:lnTo>
                  <a:lnTo>
                    <a:pt x="1368" y="1555"/>
                  </a:lnTo>
                  <a:lnTo>
                    <a:pt x="1396" y="1555"/>
                  </a:lnTo>
                  <a:lnTo>
                    <a:pt x="1444" y="1545"/>
                  </a:lnTo>
                  <a:lnTo>
                    <a:pt x="1473" y="1545"/>
                  </a:lnTo>
                  <a:lnTo>
                    <a:pt x="1473" y="1535"/>
                  </a:lnTo>
                  <a:lnTo>
                    <a:pt x="1507" y="1535"/>
                  </a:lnTo>
                  <a:lnTo>
                    <a:pt x="1555" y="1531"/>
                  </a:lnTo>
                  <a:lnTo>
                    <a:pt x="1584" y="1531"/>
                  </a:lnTo>
                  <a:lnTo>
                    <a:pt x="1584" y="1516"/>
                  </a:lnTo>
                  <a:lnTo>
                    <a:pt x="1612" y="1516"/>
                  </a:lnTo>
                  <a:lnTo>
                    <a:pt x="1660" y="1507"/>
                  </a:lnTo>
                  <a:lnTo>
                    <a:pt x="1689" y="1507"/>
                  </a:lnTo>
                  <a:lnTo>
                    <a:pt x="1689" y="1497"/>
                  </a:lnTo>
                  <a:lnTo>
                    <a:pt x="1718" y="1497"/>
                  </a:lnTo>
                  <a:lnTo>
                    <a:pt x="1766" y="1488"/>
                  </a:lnTo>
                  <a:lnTo>
                    <a:pt x="1800" y="1488"/>
                  </a:lnTo>
                  <a:lnTo>
                    <a:pt x="1800" y="1478"/>
                  </a:lnTo>
                  <a:lnTo>
                    <a:pt x="1828" y="1478"/>
                  </a:lnTo>
                  <a:lnTo>
                    <a:pt x="1876" y="1468"/>
                  </a:lnTo>
                  <a:lnTo>
                    <a:pt x="1905" y="1468"/>
                  </a:lnTo>
                  <a:lnTo>
                    <a:pt x="1905" y="1454"/>
                  </a:lnTo>
                  <a:lnTo>
                    <a:pt x="1934" y="1454"/>
                  </a:lnTo>
                  <a:lnTo>
                    <a:pt x="1987" y="1449"/>
                  </a:lnTo>
                  <a:lnTo>
                    <a:pt x="2011" y="1449"/>
                  </a:lnTo>
                  <a:lnTo>
                    <a:pt x="2011" y="1440"/>
                  </a:lnTo>
                  <a:lnTo>
                    <a:pt x="2064" y="1430"/>
                  </a:lnTo>
                  <a:lnTo>
                    <a:pt x="2088" y="1430"/>
                  </a:lnTo>
                  <a:lnTo>
                    <a:pt x="2088" y="1420"/>
                  </a:lnTo>
                  <a:lnTo>
                    <a:pt x="2121" y="1420"/>
                  </a:lnTo>
                  <a:lnTo>
                    <a:pt x="2169" y="1411"/>
                  </a:lnTo>
                  <a:lnTo>
                    <a:pt x="2198" y="1411"/>
                  </a:lnTo>
                  <a:lnTo>
                    <a:pt x="2198" y="1396"/>
                  </a:lnTo>
                  <a:lnTo>
                    <a:pt x="2227" y="1396"/>
                  </a:lnTo>
                  <a:lnTo>
                    <a:pt x="2275" y="1387"/>
                  </a:lnTo>
                  <a:lnTo>
                    <a:pt x="2308" y="1387"/>
                  </a:lnTo>
                  <a:lnTo>
                    <a:pt x="2308" y="1377"/>
                  </a:lnTo>
                  <a:lnTo>
                    <a:pt x="2332" y="1377"/>
                  </a:lnTo>
                  <a:lnTo>
                    <a:pt x="2385" y="1372"/>
                  </a:lnTo>
                  <a:lnTo>
                    <a:pt x="2409" y="1372"/>
                  </a:lnTo>
                  <a:lnTo>
                    <a:pt x="2409" y="1363"/>
                  </a:lnTo>
                  <a:lnTo>
                    <a:pt x="2443" y="1363"/>
                  </a:lnTo>
                  <a:lnTo>
                    <a:pt x="2491" y="1353"/>
                  </a:lnTo>
                  <a:lnTo>
                    <a:pt x="2510" y="1353"/>
                  </a:lnTo>
                  <a:lnTo>
                    <a:pt x="2510" y="1339"/>
                  </a:lnTo>
                  <a:lnTo>
                    <a:pt x="2548" y="1339"/>
                  </a:lnTo>
                  <a:lnTo>
                    <a:pt x="2596" y="1329"/>
                  </a:lnTo>
                  <a:lnTo>
                    <a:pt x="2625" y="1329"/>
                  </a:lnTo>
                  <a:lnTo>
                    <a:pt x="2625" y="1320"/>
                  </a:lnTo>
                  <a:lnTo>
                    <a:pt x="2678" y="1320"/>
                  </a:lnTo>
                  <a:lnTo>
                    <a:pt x="2678" y="1310"/>
                  </a:lnTo>
                  <a:lnTo>
                    <a:pt x="2707" y="1310"/>
                  </a:lnTo>
                  <a:lnTo>
                    <a:pt x="2736" y="1310"/>
                  </a:lnTo>
                  <a:lnTo>
                    <a:pt x="2736" y="1300"/>
                  </a:lnTo>
                  <a:lnTo>
                    <a:pt x="2784" y="1291"/>
                  </a:lnTo>
                  <a:lnTo>
                    <a:pt x="2812" y="1291"/>
                  </a:lnTo>
                  <a:lnTo>
                    <a:pt x="2812" y="1281"/>
                  </a:lnTo>
                  <a:lnTo>
                    <a:pt x="2841" y="1281"/>
                  </a:lnTo>
                  <a:lnTo>
                    <a:pt x="2889" y="1271"/>
                  </a:lnTo>
                  <a:lnTo>
                    <a:pt x="2923" y="1271"/>
                  </a:lnTo>
                  <a:lnTo>
                    <a:pt x="2923" y="1262"/>
                  </a:lnTo>
                  <a:lnTo>
                    <a:pt x="2947" y="1262"/>
                  </a:lnTo>
                  <a:lnTo>
                    <a:pt x="3000" y="1252"/>
                  </a:lnTo>
                  <a:lnTo>
                    <a:pt x="3019" y="1252"/>
                  </a:lnTo>
                  <a:lnTo>
                    <a:pt x="3019" y="1243"/>
                  </a:lnTo>
                  <a:lnTo>
                    <a:pt x="3057" y="1243"/>
                  </a:lnTo>
                  <a:lnTo>
                    <a:pt x="3105" y="1233"/>
                  </a:lnTo>
                  <a:lnTo>
                    <a:pt x="3124" y="1233"/>
                  </a:lnTo>
                  <a:lnTo>
                    <a:pt x="3134" y="1214"/>
                  </a:lnTo>
                  <a:lnTo>
                    <a:pt x="3144" y="1214"/>
                  </a:lnTo>
                  <a:lnTo>
                    <a:pt x="3144" y="1204"/>
                  </a:lnTo>
                  <a:lnTo>
                    <a:pt x="3144" y="1195"/>
                  </a:lnTo>
                  <a:lnTo>
                    <a:pt x="3153" y="1185"/>
                  </a:lnTo>
                  <a:lnTo>
                    <a:pt x="3153" y="1175"/>
                  </a:lnTo>
                  <a:lnTo>
                    <a:pt x="3163" y="1175"/>
                  </a:lnTo>
                  <a:lnTo>
                    <a:pt x="3163" y="1161"/>
                  </a:lnTo>
                  <a:lnTo>
                    <a:pt x="3177" y="1151"/>
                  </a:lnTo>
                  <a:lnTo>
                    <a:pt x="3177" y="1142"/>
                  </a:lnTo>
                  <a:lnTo>
                    <a:pt x="3182" y="1142"/>
                  </a:lnTo>
                  <a:lnTo>
                    <a:pt x="3182" y="1132"/>
                  </a:lnTo>
                  <a:lnTo>
                    <a:pt x="3191" y="1132"/>
                  </a:lnTo>
                  <a:lnTo>
                    <a:pt x="3191" y="1128"/>
                  </a:lnTo>
                  <a:lnTo>
                    <a:pt x="3201" y="1118"/>
                  </a:lnTo>
                  <a:lnTo>
                    <a:pt x="3201" y="1103"/>
                  </a:lnTo>
                  <a:lnTo>
                    <a:pt x="3201" y="1094"/>
                  </a:lnTo>
                  <a:lnTo>
                    <a:pt x="3211" y="1094"/>
                  </a:lnTo>
                  <a:lnTo>
                    <a:pt x="3211" y="1084"/>
                  </a:lnTo>
                  <a:lnTo>
                    <a:pt x="3220" y="1084"/>
                  </a:lnTo>
                  <a:lnTo>
                    <a:pt x="3220" y="1075"/>
                  </a:lnTo>
                  <a:lnTo>
                    <a:pt x="3235" y="1065"/>
                  </a:lnTo>
                  <a:lnTo>
                    <a:pt x="3235" y="1055"/>
                  </a:lnTo>
                  <a:lnTo>
                    <a:pt x="3244" y="1055"/>
                  </a:lnTo>
                  <a:lnTo>
                    <a:pt x="3244" y="1036"/>
                  </a:lnTo>
                  <a:lnTo>
                    <a:pt x="3244" y="1027"/>
                  </a:lnTo>
                  <a:lnTo>
                    <a:pt x="3254" y="1027"/>
                  </a:lnTo>
                  <a:lnTo>
                    <a:pt x="3254" y="1017"/>
                  </a:lnTo>
                  <a:lnTo>
                    <a:pt x="3259" y="1017"/>
                  </a:lnTo>
                  <a:lnTo>
                    <a:pt x="3259" y="1008"/>
                  </a:lnTo>
                  <a:lnTo>
                    <a:pt x="3268" y="998"/>
                  </a:lnTo>
                  <a:lnTo>
                    <a:pt x="3268" y="983"/>
                  </a:lnTo>
                  <a:lnTo>
                    <a:pt x="3268" y="974"/>
                  </a:lnTo>
                  <a:lnTo>
                    <a:pt x="3278" y="974"/>
                  </a:lnTo>
                  <a:lnTo>
                    <a:pt x="3278" y="969"/>
                  </a:lnTo>
                  <a:lnTo>
                    <a:pt x="3302" y="960"/>
                  </a:lnTo>
                  <a:lnTo>
                    <a:pt x="3302" y="950"/>
                  </a:lnTo>
                  <a:lnTo>
                    <a:pt x="3302" y="940"/>
                  </a:lnTo>
                  <a:lnTo>
                    <a:pt x="3311" y="940"/>
                  </a:lnTo>
                  <a:lnTo>
                    <a:pt x="3311" y="926"/>
                  </a:lnTo>
                  <a:lnTo>
                    <a:pt x="3321" y="926"/>
                  </a:lnTo>
                  <a:lnTo>
                    <a:pt x="3321" y="916"/>
                  </a:lnTo>
                  <a:lnTo>
                    <a:pt x="3331" y="907"/>
                  </a:lnTo>
                  <a:lnTo>
                    <a:pt x="3331" y="897"/>
                  </a:lnTo>
                  <a:lnTo>
                    <a:pt x="3331" y="892"/>
                  </a:lnTo>
                  <a:lnTo>
                    <a:pt x="3340" y="883"/>
                  </a:lnTo>
                  <a:lnTo>
                    <a:pt x="3340" y="868"/>
                  </a:lnTo>
                  <a:lnTo>
                    <a:pt x="3345" y="868"/>
                  </a:lnTo>
                  <a:lnTo>
                    <a:pt x="3345" y="859"/>
                  </a:lnTo>
                  <a:lnTo>
                    <a:pt x="3360" y="859"/>
                  </a:lnTo>
                  <a:lnTo>
                    <a:pt x="3360" y="849"/>
                  </a:lnTo>
                  <a:lnTo>
                    <a:pt x="3369" y="840"/>
                  </a:lnTo>
                  <a:lnTo>
                    <a:pt x="3369" y="830"/>
                  </a:lnTo>
                  <a:lnTo>
                    <a:pt x="3369" y="820"/>
                  </a:lnTo>
                  <a:lnTo>
                    <a:pt x="3379" y="820"/>
                  </a:lnTo>
                  <a:lnTo>
                    <a:pt x="3379" y="811"/>
                  </a:lnTo>
                  <a:lnTo>
                    <a:pt x="3388" y="811"/>
                  </a:lnTo>
                  <a:lnTo>
                    <a:pt x="3388" y="801"/>
                  </a:lnTo>
                  <a:lnTo>
                    <a:pt x="3398" y="791"/>
                  </a:lnTo>
                  <a:lnTo>
                    <a:pt x="3398" y="782"/>
                  </a:lnTo>
                  <a:lnTo>
                    <a:pt x="3408" y="772"/>
                  </a:lnTo>
                  <a:lnTo>
                    <a:pt x="3408" y="763"/>
                  </a:lnTo>
                  <a:lnTo>
                    <a:pt x="3408" y="748"/>
                  </a:lnTo>
                  <a:lnTo>
                    <a:pt x="3427" y="748"/>
                  </a:lnTo>
                  <a:lnTo>
                    <a:pt x="3427" y="739"/>
                  </a:lnTo>
                  <a:lnTo>
                    <a:pt x="3427" y="734"/>
                  </a:lnTo>
                  <a:lnTo>
                    <a:pt x="3436" y="724"/>
                  </a:lnTo>
                  <a:lnTo>
                    <a:pt x="3436" y="715"/>
                  </a:lnTo>
                  <a:lnTo>
                    <a:pt x="3446" y="715"/>
                  </a:lnTo>
                  <a:lnTo>
                    <a:pt x="3446" y="705"/>
                  </a:lnTo>
                  <a:lnTo>
                    <a:pt x="3456" y="705"/>
                  </a:lnTo>
                  <a:lnTo>
                    <a:pt x="3456" y="691"/>
                  </a:lnTo>
                  <a:lnTo>
                    <a:pt x="3465" y="681"/>
                  </a:lnTo>
                  <a:lnTo>
                    <a:pt x="3465" y="671"/>
                  </a:lnTo>
                  <a:lnTo>
                    <a:pt x="3465" y="662"/>
                  </a:lnTo>
                  <a:lnTo>
                    <a:pt x="3475" y="662"/>
                  </a:lnTo>
                  <a:lnTo>
                    <a:pt x="3475" y="652"/>
                  </a:lnTo>
                  <a:lnTo>
                    <a:pt x="3489" y="652"/>
                  </a:lnTo>
                  <a:lnTo>
                    <a:pt x="3489" y="633"/>
                  </a:lnTo>
                  <a:lnTo>
                    <a:pt x="3499" y="633"/>
                  </a:lnTo>
                  <a:lnTo>
                    <a:pt x="3499" y="623"/>
                  </a:lnTo>
                  <a:lnTo>
                    <a:pt x="3499" y="614"/>
                  </a:lnTo>
                  <a:lnTo>
                    <a:pt x="3504" y="604"/>
                  </a:lnTo>
                  <a:lnTo>
                    <a:pt x="3504" y="595"/>
                  </a:lnTo>
                  <a:lnTo>
                    <a:pt x="3513" y="595"/>
                  </a:lnTo>
                  <a:lnTo>
                    <a:pt x="3513" y="585"/>
                  </a:lnTo>
                  <a:lnTo>
                    <a:pt x="3523" y="585"/>
                  </a:lnTo>
                  <a:lnTo>
                    <a:pt x="3523" y="571"/>
                  </a:lnTo>
                  <a:lnTo>
                    <a:pt x="3532" y="566"/>
                  </a:lnTo>
                  <a:lnTo>
                    <a:pt x="3532" y="556"/>
                  </a:lnTo>
                  <a:lnTo>
                    <a:pt x="3532" y="547"/>
                  </a:lnTo>
                  <a:lnTo>
                    <a:pt x="3556" y="547"/>
                  </a:lnTo>
                  <a:lnTo>
                    <a:pt x="3556" y="537"/>
                  </a:lnTo>
                  <a:lnTo>
                    <a:pt x="3566" y="528"/>
                  </a:lnTo>
                  <a:lnTo>
                    <a:pt x="3566" y="513"/>
                  </a:lnTo>
                  <a:lnTo>
                    <a:pt x="3566" y="503"/>
                  </a:lnTo>
                  <a:lnTo>
                    <a:pt x="3576" y="494"/>
                  </a:lnTo>
                  <a:lnTo>
                    <a:pt x="3576" y="489"/>
                  </a:lnTo>
                  <a:lnTo>
                    <a:pt x="3580" y="489"/>
                  </a:lnTo>
                  <a:lnTo>
                    <a:pt x="3580" y="479"/>
                  </a:lnTo>
                  <a:lnTo>
                    <a:pt x="3590" y="479"/>
                  </a:lnTo>
                  <a:lnTo>
                    <a:pt x="3590" y="470"/>
                  </a:lnTo>
                  <a:lnTo>
                    <a:pt x="3590" y="455"/>
                  </a:lnTo>
                  <a:lnTo>
                    <a:pt x="3600" y="446"/>
                  </a:lnTo>
                  <a:lnTo>
                    <a:pt x="3600" y="436"/>
                  </a:lnTo>
                  <a:lnTo>
                    <a:pt x="3614" y="436"/>
                  </a:lnTo>
                  <a:lnTo>
                    <a:pt x="3614" y="427"/>
                  </a:lnTo>
                  <a:lnTo>
                    <a:pt x="3624" y="427"/>
                  </a:lnTo>
                  <a:lnTo>
                    <a:pt x="3624" y="417"/>
                  </a:lnTo>
                  <a:lnTo>
                    <a:pt x="3633" y="412"/>
                  </a:lnTo>
                  <a:lnTo>
                    <a:pt x="3633" y="398"/>
                  </a:lnTo>
                  <a:lnTo>
                    <a:pt x="3633" y="388"/>
                  </a:lnTo>
                  <a:lnTo>
                    <a:pt x="3643" y="388"/>
                  </a:lnTo>
                  <a:lnTo>
                    <a:pt x="3643" y="369"/>
                  </a:lnTo>
                  <a:lnTo>
                    <a:pt x="3652" y="369"/>
                  </a:lnTo>
                  <a:lnTo>
                    <a:pt x="3652" y="359"/>
                  </a:lnTo>
                  <a:lnTo>
                    <a:pt x="3657" y="359"/>
                  </a:lnTo>
                  <a:lnTo>
                    <a:pt x="3657" y="350"/>
                  </a:lnTo>
                  <a:lnTo>
                    <a:pt x="3671" y="335"/>
                  </a:lnTo>
                  <a:lnTo>
                    <a:pt x="3671" y="331"/>
                  </a:lnTo>
                  <a:lnTo>
                    <a:pt x="3681" y="331"/>
                  </a:lnTo>
                  <a:lnTo>
                    <a:pt x="3681" y="321"/>
                  </a:lnTo>
                  <a:lnTo>
                    <a:pt x="3691" y="321"/>
                  </a:lnTo>
                  <a:lnTo>
                    <a:pt x="3691" y="311"/>
                  </a:lnTo>
                  <a:lnTo>
                    <a:pt x="3691" y="302"/>
                  </a:lnTo>
                  <a:lnTo>
                    <a:pt x="3700" y="292"/>
                  </a:lnTo>
                  <a:lnTo>
                    <a:pt x="3700" y="278"/>
                  </a:lnTo>
                  <a:lnTo>
                    <a:pt x="3710" y="278"/>
                  </a:lnTo>
                  <a:lnTo>
                    <a:pt x="3710" y="268"/>
                  </a:lnTo>
                  <a:lnTo>
                    <a:pt x="3720" y="268"/>
                  </a:lnTo>
                  <a:lnTo>
                    <a:pt x="3720" y="259"/>
                  </a:lnTo>
                  <a:lnTo>
                    <a:pt x="3729" y="249"/>
                  </a:lnTo>
                  <a:lnTo>
                    <a:pt x="3729" y="244"/>
                  </a:lnTo>
                  <a:lnTo>
                    <a:pt x="3729" y="235"/>
                  </a:lnTo>
                  <a:lnTo>
                    <a:pt x="3739" y="220"/>
                  </a:lnTo>
                  <a:lnTo>
                    <a:pt x="3739" y="211"/>
                  </a:lnTo>
                  <a:lnTo>
                    <a:pt x="3748" y="211"/>
                  </a:lnTo>
                  <a:lnTo>
                    <a:pt x="3748" y="201"/>
                  </a:lnTo>
                  <a:lnTo>
                    <a:pt x="3758" y="201"/>
                  </a:lnTo>
                  <a:lnTo>
                    <a:pt x="3758" y="191"/>
                  </a:lnTo>
                  <a:lnTo>
                    <a:pt x="3758" y="182"/>
                  </a:lnTo>
                  <a:lnTo>
                    <a:pt x="3768" y="172"/>
                  </a:lnTo>
                  <a:lnTo>
                    <a:pt x="3768" y="163"/>
                  </a:lnTo>
                  <a:lnTo>
                    <a:pt x="3777" y="163"/>
                  </a:lnTo>
                  <a:lnTo>
                    <a:pt x="3777" y="153"/>
                  </a:lnTo>
                  <a:lnTo>
                    <a:pt x="3787" y="153"/>
                  </a:lnTo>
                  <a:lnTo>
                    <a:pt x="3787" y="143"/>
                  </a:lnTo>
                  <a:lnTo>
                    <a:pt x="3801" y="134"/>
                  </a:lnTo>
                  <a:lnTo>
                    <a:pt x="3801" y="124"/>
                  </a:lnTo>
                  <a:lnTo>
                    <a:pt x="3801" y="115"/>
                  </a:lnTo>
                  <a:lnTo>
                    <a:pt x="3816" y="100"/>
                  </a:lnTo>
                  <a:lnTo>
                    <a:pt x="3816" y="91"/>
                  </a:lnTo>
                  <a:lnTo>
                    <a:pt x="3816" y="86"/>
                  </a:lnTo>
                  <a:lnTo>
                    <a:pt x="3825" y="86"/>
                  </a:lnTo>
                  <a:lnTo>
                    <a:pt x="3825" y="76"/>
                  </a:lnTo>
                  <a:lnTo>
                    <a:pt x="3835" y="67"/>
                  </a:lnTo>
                  <a:lnTo>
                    <a:pt x="3835" y="57"/>
                  </a:lnTo>
                  <a:lnTo>
                    <a:pt x="3844" y="57"/>
                  </a:lnTo>
                  <a:lnTo>
                    <a:pt x="3844" y="43"/>
                  </a:lnTo>
                  <a:lnTo>
                    <a:pt x="3859" y="43"/>
                  </a:lnTo>
                  <a:lnTo>
                    <a:pt x="3859" y="33"/>
                  </a:lnTo>
                  <a:lnTo>
                    <a:pt x="3859" y="23"/>
                  </a:lnTo>
                  <a:lnTo>
                    <a:pt x="3868" y="14"/>
                  </a:lnTo>
                  <a:lnTo>
                    <a:pt x="3868" y="9"/>
                  </a:lnTo>
                  <a:lnTo>
                    <a:pt x="3878" y="9"/>
                  </a:lnTo>
                  <a:lnTo>
                    <a:pt x="3878" y="0"/>
                  </a:lnTo>
                  <a:lnTo>
                    <a:pt x="0" y="0"/>
                  </a:lnTo>
                </a:path>
              </a:pathLst>
            </a:custGeom>
            <a:noFill/>
            <a:ln w="3048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8" name="Freeform 254"/>
            <p:cNvSpPr>
              <a:spLocks/>
            </p:cNvSpPr>
            <p:nvPr/>
          </p:nvSpPr>
          <p:spPr bwMode="auto">
            <a:xfrm>
              <a:off x="8529" y="4493"/>
              <a:ext cx="0" cy="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"/>
                </a:cxn>
              </a:cxnLst>
              <a:rect l="0" t="0" r="r" b="b"/>
              <a:pathLst>
                <a:path h="10">
                  <a:moveTo>
                    <a:pt x="0" y="0"/>
                  </a:moveTo>
                  <a:lnTo>
                    <a:pt x="0" y="9"/>
                  </a:lnTo>
                </a:path>
              </a:pathLst>
            </a:custGeom>
            <a:noFill/>
            <a:ln w="3048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279" name="Group 255"/>
            <p:cNvGrpSpPr>
              <a:grpSpLocks/>
            </p:cNvGrpSpPr>
            <p:nvPr/>
          </p:nvGrpSpPr>
          <p:grpSpPr bwMode="auto">
            <a:xfrm>
              <a:off x="8515" y="4469"/>
              <a:ext cx="3912" cy="1709"/>
              <a:chOff x="8515" y="4469"/>
              <a:chExt cx="3912" cy="1709"/>
            </a:xfrm>
          </p:grpSpPr>
          <p:sp>
            <p:nvSpPr>
              <p:cNvPr id="1280" name="Freeform 256"/>
              <p:cNvSpPr>
                <a:spLocks/>
              </p:cNvSpPr>
              <p:nvPr/>
            </p:nvSpPr>
            <p:spPr bwMode="auto">
              <a:xfrm>
                <a:off x="8515" y="4469"/>
                <a:ext cx="3912" cy="1709"/>
              </a:xfrm>
              <a:custGeom>
                <a:avLst/>
                <a:gdLst/>
                <a:ahLst/>
                <a:cxnLst>
                  <a:cxn ang="0">
                    <a:pos x="3855" y="38"/>
                  </a:cxn>
                  <a:cxn ang="0">
                    <a:pos x="3873" y="9"/>
                  </a:cxn>
                  <a:cxn ang="0">
                    <a:pos x="3912" y="0"/>
                  </a:cxn>
                  <a:cxn ang="0">
                    <a:pos x="0" y="0"/>
                  </a:cxn>
                  <a:cxn ang="0">
                    <a:pos x="787" y="1708"/>
                  </a:cxn>
                  <a:cxn ang="0">
                    <a:pos x="3148" y="1257"/>
                  </a:cxn>
                  <a:cxn ang="0">
                    <a:pos x="811" y="1689"/>
                  </a:cxn>
                  <a:cxn ang="0">
                    <a:pos x="787" y="1680"/>
                  </a:cxn>
                  <a:cxn ang="0">
                    <a:pos x="805" y="1676"/>
                  </a:cxn>
                  <a:cxn ang="0">
                    <a:pos x="30" y="38"/>
                  </a:cxn>
                  <a:cxn ang="0">
                    <a:pos x="19" y="38"/>
                  </a:cxn>
                  <a:cxn ang="0">
                    <a:pos x="23" y="24"/>
                  </a:cxn>
                  <a:cxn ang="0">
                    <a:pos x="30" y="38"/>
                  </a:cxn>
                  <a:cxn ang="0">
                    <a:pos x="3855" y="38"/>
                  </a:cxn>
                </a:cxnLst>
                <a:rect l="0" t="0" r="r" b="b"/>
                <a:pathLst>
                  <a:path w="3912" h="1709">
                    <a:moveTo>
                      <a:pt x="3855" y="38"/>
                    </a:moveTo>
                    <a:lnTo>
                      <a:pt x="3873" y="9"/>
                    </a:lnTo>
                    <a:lnTo>
                      <a:pt x="3912" y="0"/>
                    </a:lnTo>
                    <a:lnTo>
                      <a:pt x="0" y="0"/>
                    </a:lnTo>
                    <a:lnTo>
                      <a:pt x="787" y="1708"/>
                    </a:lnTo>
                    <a:lnTo>
                      <a:pt x="3148" y="1257"/>
                    </a:lnTo>
                    <a:lnTo>
                      <a:pt x="811" y="1689"/>
                    </a:lnTo>
                    <a:lnTo>
                      <a:pt x="787" y="1680"/>
                    </a:lnTo>
                    <a:lnTo>
                      <a:pt x="805" y="1676"/>
                    </a:lnTo>
                    <a:lnTo>
                      <a:pt x="30" y="38"/>
                    </a:lnTo>
                    <a:lnTo>
                      <a:pt x="19" y="38"/>
                    </a:lnTo>
                    <a:lnTo>
                      <a:pt x="23" y="24"/>
                    </a:lnTo>
                    <a:lnTo>
                      <a:pt x="30" y="38"/>
                    </a:lnTo>
                    <a:lnTo>
                      <a:pt x="3855" y="38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1" name="Freeform 257"/>
              <p:cNvSpPr>
                <a:spLocks/>
              </p:cNvSpPr>
              <p:nvPr/>
            </p:nvSpPr>
            <p:spPr bwMode="auto">
              <a:xfrm>
                <a:off x="8515" y="4469"/>
                <a:ext cx="3912" cy="1709"/>
              </a:xfrm>
              <a:custGeom>
                <a:avLst/>
                <a:gdLst/>
                <a:ahLst/>
                <a:cxnLst>
                  <a:cxn ang="0">
                    <a:pos x="3129" y="1238"/>
                  </a:cxn>
                  <a:cxn ang="0">
                    <a:pos x="805" y="1676"/>
                  </a:cxn>
                  <a:cxn ang="0">
                    <a:pos x="811" y="1689"/>
                  </a:cxn>
                  <a:cxn ang="0">
                    <a:pos x="3148" y="1257"/>
                  </a:cxn>
                  <a:cxn ang="0">
                    <a:pos x="3912" y="0"/>
                  </a:cxn>
                  <a:cxn ang="0">
                    <a:pos x="3873" y="9"/>
                  </a:cxn>
                  <a:cxn ang="0">
                    <a:pos x="3883" y="38"/>
                  </a:cxn>
                  <a:cxn ang="0">
                    <a:pos x="3855" y="38"/>
                  </a:cxn>
                  <a:cxn ang="0">
                    <a:pos x="3120" y="1238"/>
                  </a:cxn>
                  <a:cxn ang="0">
                    <a:pos x="3129" y="1238"/>
                  </a:cxn>
                </a:cxnLst>
                <a:rect l="0" t="0" r="r" b="b"/>
                <a:pathLst>
                  <a:path w="3912" h="1709">
                    <a:moveTo>
                      <a:pt x="3129" y="1238"/>
                    </a:moveTo>
                    <a:lnTo>
                      <a:pt x="805" y="1676"/>
                    </a:lnTo>
                    <a:lnTo>
                      <a:pt x="811" y="1689"/>
                    </a:lnTo>
                    <a:lnTo>
                      <a:pt x="3148" y="1257"/>
                    </a:lnTo>
                    <a:lnTo>
                      <a:pt x="3912" y="0"/>
                    </a:lnTo>
                    <a:lnTo>
                      <a:pt x="3873" y="9"/>
                    </a:lnTo>
                    <a:lnTo>
                      <a:pt x="3883" y="38"/>
                    </a:lnTo>
                    <a:lnTo>
                      <a:pt x="3855" y="38"/>
                    </a:lnTo>
                    <a:lnTo>
                      <a:pt x="3120" y="1238"/>
                    </a:lnTo>
                    <a:lnTo>
                      <a:pt x="3129" y="1238"/>
                    </a:lnTo>
                    <a:close/>
                  </a:path>
                </a:pathLst>
              </a:custGeom>
              <a:solidFill>
                <a:srgbClr val="1214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282" name="Freeform 258"/>
            <p:cNvSpPr>
              <a:spLocks/>
            </p:cNvSpPr>
            <p:nvPr/>
          </p:nvSpPr>
          <p:spPr bwMode="auto">
            <a:xfrm>
              <a:off x="8515" y="4469"/>
              <a:ext cx="3912" cy="1709"/>
            </a:xfrm>
            <a:custGeom>
              <a:avLst/>
              <a:gdLst/>
              <a:ahLst/>
              <a:cxnLst>
                <a:cxn ang="0">
                  <a:pos x="23" y="24"/>
                </a:cxn>
                <a:cxn ang="0">
                  <a:pos x="14" y="38"/>
                </a:cxn>
                <a:cxn ang="0">
                  <a:pos x="3883" y="38"/>
                </a:cxn>
                <a:cxn ang="0">
                  <a:pos x="3873" y="9"/>
                </a:cxn>
                <a:cxn ang="0">
                  <a:pos x="3120" y="1238"/>
                </a:cxn>
                <a:cxn ang="0">
                  <a:pos x="3129" y="1238"/>
                </a:cxn>
                <a:cxn ang="0">
                  <a:pos x="787" y="1680"/>
                </a:cxn>
                <a:cxn ang="0">
                  <a:pos x="811" y="1689"/>
                </a:cxn>
                <a:cxn ang="0">
                  <a:pos x="23" y="24"/>
                </a:cxn>
                <a:cxn ang="0">
                  <a:pos x="0" y="0"/>
                </a:cxn>
                <a:cxn ang="0">
                  <a:pos x="787" y="1708"/>
                </a:cxn>
                <a:cxn ang="0">
                  <a:pos x="3148" y="1257"/>
                </a:cxn>
                <a:cxn ang="0">
                  <a:pos x="3912" y="0"/>
                </a:cxn>
                <a:cxn ang="0">
                  <a:pos x="0" y="0"/>
                </a:cxn>
                <a:cxn ang="0">
                  <a:pos x="23" y="24"/>
                </a:cxn>
              </a:cxnLst>
              <a:rect l="0" t="0" r="r" b="b"/>
              <a:pathLst>
                <a:path w="3912" h="1709">
                  <a:moveTo>
                    <a:pt x="23" y="24"/>
                  </a:moveTo>
                  <a:lnTo>
                    <a:pt x="14" y="38"/>
                  </a:lnTo>
                  <a:lnTo>
                    <a:pt x="3883" y="38"/>
                  </a:lnTo>
                  <a:lnTo>
                    <a:pt x="3873" y="9"/>
                  </a:lnTo>
                  <a:lnTo>
                    <a:pt x="3120" y="1238"/>
                  </a:lnTo>
                  <a:lnTo>
                    <a:pt x="3129" y="1238"/>
                  </a:lnTo>
                  <a:lnTo>
                    <a:pt x="787" y="1680"/>
                  </a:lnTo>
                  <a:lnTo>
                    <a:pt x="811" y="1689"/>
                  </a:lnTo>
                  <a:lnTo>
                    <a:pt x="23" y="24"/>
                  </a:lnTo>
                  <a:lnTo>
                    <a:pt x="0" y="0"/>
                  </a:lnTo>
                  <a:lnTo>
                    <a:pt x="787" y="1708"/>
                  </a:lnTo>
                  <a:lnTo>
                    <a:pt x="3148" y="1257"/>
                  </a:lnTo>
                  <a:lnTo>
                    <a:pt x="3912" y="0"/>
                  </a:lnTo>
                  <a:lnTo>
                    <a:pt x="0" y="0"/>
                  </a:lnTo>
                  <a:lnTo>
                    <a:pt x="23" y="24"/>
                  </a:lnTo>
                </a:path>
              </a:pathLst>
            </a:custGeom>
            <a:noFill/>
            <a:ln w="3048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3" name="Freeform 259"/>
            <p:cNvSpPr>
              <a:spLocks/>
            </p:cNvSpPr>
            <p:nvPr/>
          </p:nvSpPr>
          <p:spPr bwMode="auto">
            <a:xfrm>
              <a:off x="9283" y="4503"/>
              <a:ext cx="57" cy="192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0" y="191"/>
                </a:cxn>
                <a:cxn ang="0">
                  <a:pos x="57" y="191"/>
                </a:cxn>
                <a:cxn ang="0">
                  <a:pos x="28" y="0"/>
                </a:cxn>
              </a:cxnLst>
              <a:rect l="0" t="0" r="r" b="b"/>
              <a:pathLst>
                <a:path w="57" h="192">
                  <a:moveTo>
                    <a:pt x="28" y="0"/>
                  </a:moveTo>
                  <a:lnTo>
                    <a:pt x="0" y="191"/>
                  </a:lnTo>
                  <a:lnTo>
                    <a:pt x="57" y="191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4" name="Freeform 260"/>
            <p:cNvSpPr>
              <a:spLocks/>
            </p:cNvSpPr>
            <p:nvPr/>
          </p:nvSpPr>
          <p:spPr bwMode="auto">
            <a:xfrm>
              <a:off x="9283" y="4503"/>
              <a:ext cx="57" cy="192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0" y="191"/>
                </a:cxn>
                <a:cxn ang="0">
                  <a:pos x="57" y="191"/>
                </a:cxn>
                <a:cxn ang="0">
                  <a:pos x="28" y="0"/>
                </a:cxn>
              </a:cxnLst>
              <a:rect l="0" t="0" r="r" b="b"/>
              <a:pathLst>
                <a:path w="57" h="192">
                  <a:moveTo>
                    <a:pt x="28" y="0"/>
                  </a:moveTo>
                  <a:lnTo>
                    <a:pt x="0" y="191"/>
                  </a:lnTo>
                  <a:lnTo>
                    <a:pt x="57" y="191"/>
                  </a:lnTo>
                  <a:lnTo>
                    <a:pt x="28" y="0"/>
                  </a:lnTo>
                </a:path>
              </a:pathLst>
            </a:custGeom>
            <a:noFill/>
            <a:ln w="3047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5" name="Freeform 261"/>
            <p:cNvSpPr>
              <a:spLocks/>
            </p:cNvSpPr>
            <p:nvPr/>
          </p:nvSpPr>
          <p:spPr bwMode="auto">
            <a:xfrm>
              <a:off x="9283" y="5943"/>
              <a:ext cx="77" cy="216"/>
            </a:xfrm>
            <a:custGeom>
              <a:avLst/>
              <a:gdLst/>
              <a:ahLst/>
              <a:cxnLst>
                <a:cxn ang="0">
                  <a:pos x="28" y="196"/>
                </a:cxn>
                <a:cxn ang="0">
                  <a:pos x="28" y="216"/>
                </a:cxn>
                <a:cxn ang="0">
                  <a:pos x="76" y="0"/>
                </a:cxn>
                <a:cxn ang="0">
                  <a:pos x="0" y="0"/>
                </a:cxn>
                <a:cxn ang="0">
                  <a:pos x="28" y="196"/>
                </a:cxn>
              </a:cxnLst>
              <a:rect l="0" t="0" r="r" b="b"/>
              <a:pathLst>
                <a:path w="77" h="216">
                  <a:moveTo>
                    <a:pt x="28" y="196"/>
                  </a:moveTo>
                  <a:lnTo>
                    <a:pt x="28" y="216"/>
                  </a:lnTo>
                  <a:lnTo>
                    <a:pt x="76" y="0"/>
                  </a:lnTo>
                  <a:lnTo>
                    <a:pt x="0" y="0"/>
                  </a:lnTo>
                  <a:lnTo>
                    <a:pt x="28" y="196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6" name="Freeform 262"/>
            <p:cNvSpPr>
              <a:spLocks/>
            </p:cNvSpPr>
            <p:nvPr/>
          </p:nvSpPr>
          <p:spPr bwMode="auto">
            <a:xfrm>
              <a:off x="9283" y="5943"/>
              <a:ext cx="77" cy="216"/>
            </a:xfrm>
            <a:custGeom>
              <a:avLst/>
              <a:gdLst/>
              <a:ahLst/>
              <a:cxnLst>
                <a:cxn ang="0">
                  <a:pos x="28" y="196"/>
                </a:cxn>
                <a:cxn ang="0">
                  <a:pos x="0" y="0"/>
                </a:cxn>
                <a:cxn ang="0">
                  <a:pos x="76" y="0"/>
                </a:cxn>
                <a:cxn ang="0">
                  <a:pos x="28" y="216"/>
                </a:cxn>
                <a:cxn ang="0">
                  <a:pos x="28" y="196"/>
                </a:cxn>
              </a:cxnLst>
              <a:rect l="0" t="0" r="r" b="b"/>
              <a:pathLst>
                <a:path w="77" h="216">
                  <a:moveTo>
                    <a:pt x="28" y="196"/>
                  </a:moveTo>
                  <a:lnTo>
                    <a:pt x="0" y="0"/>
                  </a:lnTo>
                  <a:lnTo>
                    <a:pt x="76" y="0"/>
                  </a:lnTo>
                  <a:lnTo>
                    <a:pt x="28" y="216"/>
                  </a:lnTo>
                  <a:lnTo>
                    <a:pt x="28" y="196"/>
                  </a:lnTo>
                </a:path>
              </a:pathLst>
            </a:custGeom>
            <a:noFill/>
            <a:ln w="3047">
              <a:solidFill>
                <a:srgbClr val="22272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7" name="Freeform 263"/>
            <p:cNvSpPr>
              <a:spLocks/>
            </p:cNvSpPr>
            <p:nvPr/>
          </p:nvSpPr>
          <p:spPr bwMode="auto">
            <a:xfrm>
              <a:off x="8640" y="4493"/>
              <a:ext cx="0" cy="2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1"/>
                </a:cxn>
              </a:cxnLst>
              <a:rect l="0" t="0" r="r" b="b"/>
              <a:pathLst>
                <a:path h="211">
                  <a:moveTo>
                    <a:pt x="0" y="0"/>
                  </a:moveTo>
                  <a:lnTo>
                    <a:pt x="0" y="211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8" name="Freeform 264"/>
            <p:cNvSpPr>
              <a:spLocks/>
            </p:cNvSpPr>
            <p:nvPr/>
          </p:nvSpPr>
          <p:spPr bwMode="auto">
            <a:xfrm>
              <a:off x="8760" y="4493"/>
              <a:ext cx="0" cy="47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70"/>
                </a:cxn>
              </a:cxnLst>
              <a:rect l="0" t="0" r="r" b="b"/>
              <a:pathLst>
                <a:path h="471">
                  <a:moveTo>
                    <a:pt x="0" y="0"/>
                  </a:moveTo>
                  <a:lnTo>
                    <a:pt x="0" y="470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9" name="Freeform 265"/>
            <p:cNvSpPr>
              <a:spLocks/>
            </p:cNvSpPr>
            <p:nvPr/>
          </p:nvSpPr>
          <p:spPr bwMode="auto">
            <a:xfrm>
              <a:off x="8870" y="4503"/>
              <a:ext cx="0" cy="7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29"/>
                </a:cxn>
              </a:cxnLst>
              <a:rect l="0" t="0" r="r" b="b"/>
              <a:pathLst>
                <a:path h="729">
                  <a:moveTo>
                    <a:pt x="0" y="0"/>
                  </a:moveTo>
                  <a:lnTo>
                    <a:pt x="0" y="729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0" name="Freeform 266"/>
            <p:cNvSpPr>
              <a:spLocks/>
            </p:cNvSpPr>
            <p:nvPr/>
          </p:nvSpPr>
          <p:spPr bwMode="auto">
            <a:xfrm>
              <a:off x="8990" y="4503"/>
              <a:ext cx="0" cy="2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9"/>
                </a:cxn>
              </a:cxnLst>
              <a:rect l="0" t="0" r="r" b="b"/>
              <a:pathLst>
                <a:path h="259">
                  <a:moveTo>
                    <a:pt x="0" y="0"/>
                  </a:moveTo>
                  <a:lnTo>
                    <a:pt x="0" y="259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" name="Freeform 267"/>
            <p:cNvSpPr>
              <a:spLocks/>
            </p:cNvSpPr>
            <p:nvPr/>
          </p:nvSpPr>
          <p:spPr bwMode="auto">
            <a:xfrm>
              <a:off x="8990" y="5208"/>
              <a:ext cx="0" cy="2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9"/>
                </a:cxn>
              </a:cxnLst>
              <a:rect l="0" t="0" r="r" b="b"/>
              <a:pathLst>
                <a:path h="260">
                  <a:moveTo>
                    <a:pt x="0" y="0"/>
                  </a:moveTo>
                  <a:lnTo>
                    <a:pt x="0" y="259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2" name="Freeform 268"/>
            <p:cNvSpPr>
              <a:spLocks/>
            </p:cNvSpPr>
            <p:nvPr/>
          </p:nvSpPr>
          <p:spPr bwMode="auto">
            <a:xfrm>
              <a:off x="9105" y="4493"/>
              <a:ext cx="0" cy="2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68"/>
                </a:cxn>
              </a:cxnLst>
              <a:rect l="0" t="0" r="r" b="b"/>
              <a:pathLst>
                <a:path h="269">
                  <a:moveTo>
                    <a:pt x="0" y="0"/>
                  </a:moveTo>
                  <a:lnTo>
                    <a:pt x="0" y="268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3" name="Freeform 269"/>
            <p:cNvSpPr>
              <a:spLocks/>
            </p:cNvSpPr>
            <p:nvPr/>
          </p:nvSpPr>
          <p:spPr bwMode="auto">
            <a:xfrm>
              <a:off x="9105" y="5208"/>
              <a:ext cx="0" cy="5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18"/>
                </a:cxn>
              </a:cxnLst>
              <a:rect l="0" t="0" r="r" b="b"/>
              <a:pathLst>
                <a:path h="519">
                  <a:moveTo>
                    <a:pt x="0" y="0"/>
                  </a:moveTo>
                  <a:lnTo>
                    <a:pt x="0" y="518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4" name="Freeform 270"/>
            <p:cNvSpPr>
              <a:spLocks/>
            </p:cNvSpPr>
            <p:nvPr/>
          </p:nvSpPr>
          <p:spPr bwMode="auto">
            <a:xfrm>
              <a:off x="9215" y="4493"/>
              <a:ext cx="0" cy="2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68"/>
                </a:cxn>
              </a:cxnLst>
              <a:rect l="0" t="0" r="r" b="b"/>
              <a:pathLst>
                <a:path h="269">
                  <a:moveTo>
                    <a:pt x="0" y="0"/>
                  </a:moveTo>
                  <a:lnTo>
                    <a:pt x="0" y="268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5" name="Freeform 271"/>
            <p:cNvSpPr>
              <a:spLocks/>
            </p:cNvSpPr>
            <p:nvPr/>
          </p:nvSpPr>
          <p:spPr bwMode="auto">
            <a:xfrm>
              <a:off x="9215" y="5208"/>
              <a:ext cx="0" cy="73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34"/>
                </a:cxn>
              </a:cxnLst>
              <a:rect l="0" t="0" r="r" b="b"/>
              <a:pathLst>
                <a:path h="735">
                  <a:moveTo>
                    <a:pt x="0" y="0"/>
                  </a:moveTo>
                  <a:lnTo>
                    <a:pt x="0" y="734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6" name="Freeform 272"/>
            <p:cNvSpPr>
              <a:spLocks/>
            </p:cNvSpPr>
            <p:nvPr/>
          </p:nvSpPr>
          <p:spPr bwMode="auto">
            <a:xfrm>
              <a:off x="9340" y="4493"/>
              <a:ext cx="0" cy="166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65"/>
                </a:cxn>
              </a:cxnLst>
              <a:rect l="0" t="0" r="r" b="b"/>
              <a:pathLst>
                <a:path h="1666">
                  <a:moveTo>
                    <a:pt x="0" y="0"/>
                  </a:moveTo>
                  <a:lnTo>
                    <a:pt x="0" y="1665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7" name="Freeform 273"/>
            <p:cNvSpPr>
              <a:spLocks/>
            </p:cNvSpPr>
            <p:nvPr/>
          </p:nvSpPr>
          <p:spPr bwMode="auto">
            <a:xfrm>
              <a:off x="9436" y="4493"/>
              <a:ext cx="0" cy="16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46"/>
                </a:cxn>
              </a:cxnLst>
              <a:rect l="0" t="0" r="r" b="b"/>
              <a:pathLst>
                <a:path h="1647">
                  <a:moveTo>
                    <a:pt x="0" y="0"/>
                  </a:moveTo>
                  <a:lnTo>
                    <a:pt x="0" y="1646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8" name="Freeform 274"/>
            <p:cNvSpPr>
              <a:spLocks/>
            </p:cNvSpPr>
            <p:nvPr/>
          </p:nvSpPr>
          <p:spPr bwMode="auto">
            <a:xfrm>
              <a:off x="9556" y="4493"/>
              <a:ext cx="0" cy="16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22"/>
                </a:cxn>
              </a:cxnLst>
              <a:rect l="0" t="0" r="r" b="b"/>
              <a:pathLst>
                <a:path h="1623">
                  <a:moveTo>
                    <a:pt x="0" y="0"/>
                  </a:moveTo>
                  <a:lnTo>
                    <a:pt x="0" y="1622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9" name="Freeform 275"/>
            <p:cNvSpPr>
              <a:spLocks/>
            </p:cNvSpPr>
            <p:nvPr/>
          </p:nvSpPr>
          <p:spPr bwMode="auto">
            <a:xfrm>
              <a:off x="9671" y="4493"/>
              <a:ext cx="0" cy="160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08"/>
                </a:cxn>
              </a:cxnLst>
              <a:rect l="0" t="0" r="r" b="b"/>
              <a:pathLst>
                <a:path h="1608">
                  <a:moveTo>
                    <a:pt x="0" y="0"/>
                  </a:moveTo>
                  <a:lnTo>
                    <a:pt x="0" y="1608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0" name="Freeform 276"/>
            <p:cNvSpPr>
              <a:spLocks/>
            </p:cNvSpPr>
            <p:nvPr/>
          </p:nvSpPr>
          <p:spPr bwMode="auto">
            <a:xfrm>
              <a:off x="9791" y="4503"/>
              <a:ext cx="0" cy="15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564"/>
                </a:cxn>
              </a:cxnLst>
              <a:rect l="0" t="0" r="r" b="b"/>
              <a:pathLst>
                <a:path h="1565">
                  <a:moveTo>
                    <a:pt x="0" y="0"/>
                  </a:moveTo>
                  <a:lnTo>
                    <a:pt x="0" y="1564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" name="Freeform 277"/>
            <p:cNvSpPr>
              <a:spLocks/>
            </p:cNvSpPr>
            <p:nvPr/>
          </p:nvSpPr>
          <p:spPr bwMode="auto">
            <a:xfrm>
              <a:off x="9897" y="4493"/>
              <a:ext cx="0" cy="15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564"/>
                </a:cxn>
              </a:cxnLst>
              <a:rect l="0" t="0" r="r" b="b"/>
              <a:pathLst>
                <a:path h="1565">
                  <a:moveTo>
                    <a:pt x="0" y="0"/>
                  </a:moveTo>
                  <a:lnTo>
                    <a:pt x="0" y="1564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2" name="Freeform 278"/>
            <p:cNvSpPr>
              <a:spLocks/>
            </p:cNvSpPr>
            <p:nvPr/>
          </p:nvSpPr>
          <p:spPr bwMode="auto">
            <a:xfrm>
              <a:off x="10017" y="4493"/>
              <a:ext cx="0" cy="15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535"/>
                </a:cxn>
              </a:cxnLst>
              <a:rect l="0" t="0" r="r" b="b"/>
              <a:pathLst>
                <a:path h="1536">
                  <a:moveTo>
                    <a:pt x="0" y="0"/>
                  </a:moveTo>
                  <a:lnTo>
                    <a:pt x="0" y="1535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3" name="Freeform 279"/>
            <p:cNvSpPr>
              <a:spLocks/>
            </p:cNvSpPr>
            <p:nvPr/>
          </p:nvSpPr>
          <p:spPr bwMode="auto">
            <a:xfrm>
              <a:off x="10123" y="4503"/>
              <a:ext cx="0" cy="149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7"/>
                </a:cxn>
              </a:cxnLst>
              <a:rect l="0" t="0" r="r" b="b"/>
              <a:pathLst>
                <a:path h="1497">
                  <a:moveTo>
                    <a:pt x="0" y="0"/>
                  </a:moveTo>
                  <a:lnTo>
                    <a:pt x="0" y="1497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4" name="Freeform 280"/>
            <p:cNvSpPr>
              <a:spLocks/>
            </p:cNvSpPr>
            <p:nvPr/>
          </p:nvSpPr>
          <p:spPr bwMode="auto">
            <a:xfrm>
              <a:off x="10238" y="4508"/>
              <a:ext cx="0" cy="147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73"/>
                </a:cxn>
              </a:cxnLst>
              <a:rect l="0" t="0" r="r" b="b"/>
              <a:pathLst>
                <a:path h="1473">
                  <a:moveTo>
                    <a:pt x="0" y="0"/>
                  </a:moveTo>
                  <a:lnTo>
                    <a:pt x="0" y="1473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5" name="Freeform 281"/>
            <p:cNvSpPr>
              <a:spLocks/>
            </p:cNvSpPr>
            <p:nvPr/>
          </p:nvSpPr>
          <p:spPr bwMode="auto">
            <a:xfrm>
              <a:off x="10358" y="4493"/>
              <a:ext cx="0" cy="14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78"/>
                </a:cxn>
              </a:cxnLst>
              <a:rect l="0" t="0" r="r" b="b"/>
              <a:pathLst>
                <a:path h="1479">
                  <a:moveTo>
                    <a:pt x="0" y="0"/>
                  </a:moveTo>
                  <a:lnTo>
                    <a:pt x="0" y="1478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6" name="Freeform 282"/>
            <p:cNvSpPr>
              <a:spLocks/>
            </p:cNvSpPr>
            <p:nvPr/>
          </p:nvSpPr>
          <p:spPr bwMode="auto">
            <a:xfrm>
              <a:off x="10473" y="4503"/>
              <a:ext cx="0" cy="14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40"/>
                </a:cxn>
              </a:cxnLst>
              <a:rect l="0" t="0" r="r" b="b"/>
              <a:pathLst>
                <a:path h="1440">
                  <a:moveTo>
                    <a:pt x="0" y="0"/>
                  </a:moveTo>
                  <a:lnTo>
                    <a:pt x="0" y="1440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7" name="Freeform 283"/>
            <p:cNvSpPr>
              <a:spLocks/>
            </p:cNvSpPr>
            <p:nvPr/>
          </p:nvSpPr>
          <p:spPr bwMode="auto">
            <a:xfrm>
              <a:off x="10583" y="4508"/>
              <a:ext cx="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5"/>
                </a:cxn>
              </a:cxnLst>
              <a:rect l="0" t="0" r="r" b="b"/>
              <a:pathLst>
                <a:path h="1416">
                  <a:moveTo>
                    <a:pt x="0" y="0"/>
                  </a:moveTo>
                  <a:lnTo>
                    <a:pt x="0" y="1415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8" name="Freeform 284"/>
            <p:cNvSpPr>
              <a:spLocks/>
            </p:cNvSpPr>
            <p:nvPr/>
          </p:nvSpPr>
          <p:spPr bwMode="auto">
            <a:xfrm>
              <a:off x="10699" y="4493"/>
              <a:ext cx="0" cy="139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396"/>
                </a:cxn>
              </a:cxnLst>
              <a:rect l="0" t="0" r="r" b="b"/>
              <a:pathLst>
                <a:path h="1397">
                  <a:moveTo>
                    <a:pt x="0" y="0"/>
                  </a:moveTo>
                  <a:lnTo>
                    <a:pt x="0" y="1396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9" name="Freeform 285"/>
            <p:cNvSpPr>
              <a:spLocks/>
            </p:cNvSpPr>
            <p:nvPr/>
          </p:nvSpPr>
          <p:spPr bwMode="auto">
            <a:xfrm>
              <a:off x="10814" y="4503"/>
              <a:ext cx="0" cy="13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363"/>
                </a:cxn>
              </a:cxnLst>
              <a:rect l="0" t="0" r="r" b="b"/>
              <a:pathLst>
                <a:path h="1363">
                  <a:moveTo>
                    <a:pt x="0" y="0"/>
                  </a:moveTo>
                  <a:lnTo>
                    <a:pt x="0" y="1363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0" name="Freeform 286"/>
            <p:cNvSpPr>
              <a:spLocks/>
            </p:cNvSpPr>
            <p:nvPr/>
          </p:nvSpPr>
          <p:spPr bwMode="auto">
            <a:xfrm>
              <a:off x="10920" y="4493"/>
              <a:ext cx="0" cy="13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363"/>
                </a:cxn>
              </a:cxnLst>
              <a:rect l="0" t="0" r="r" b="b"/>
              <a:pathLst>
                <a:path h="1363">
                  <a:moveTo>
                    <a:pt x="0" y="0"/>
                  </a:moveTo>
                  <a:lnTo>
                    <a:pt x="0" y="1363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" name="Freeform 287"/>
            <p:cNvSpPr>
              <a:spLocks/>
            </p:cNvSpPr>
            <p:nvPr/>
          </p:nvSpPr>
          <p:spPr bwMode="auto">
            <a:xfrm>
              <a:off x="11040" y="4508"/>
              <a:ext cx="0" cy="133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339"/>
                </a:cxn>
              </a:cxnLst>
              <a:rect l="0" t="0" r="r" b="b"/>
              <a:pathLst>
                <a:path h="1339">
                  <a:moveTo>
                    <a:pt x="0" y="0"/>
                  </a:moveTo>
                  <a:lnTo>
                    <a:pt x="0" y="1339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" name="Freeform 288"/>
            <p:cNvSpPr>
              <a:spLocks/>
            </p:cNvSpPr>
            <p:nvPr/>
          </p:nvSpPr>
          <p:spPr bwMode="auto">
            <a:xfrm>
              <a:off x="11155" y="4493"/>
              <a:ext cx="0" cy="13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310"/>
                </a:cxn>
              </a:cxnLst>
              <a:rect l="0" t="0" r="r" b="b"/>
              <a:pathLst>
                <a:path h="1311">
                  <a:moveTo>
                    <a:pt x="0" y="0"/>
                  </a:moveTo>
                  <a:lnTo>
                    <a:pt x="0" y="1310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3" name="Freeform 289"/>
            <p:cNvSpPr>
              <a:spLocks/>
            </p:cNvSpPr>
            <p:nvPr/>
          </p:nvSpPr>
          <p:spPr bwMode="auto">
            <a:xfrm>
              <a:off x="11275" y="4493"/>
              <a:ext cx="0" cy="12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95"/>
                </a:cxn>
              </a:cxnLst>
              <a:rect l="0" t="0" r="r" b="b"/>
              <a:pathLst>
                <a:path h="1296">
                  <a:moveTo>
                    <a:pt x="0" y="0"/>
                  </a:moveTo>
                  <a:lnTo>
                    <a:pt x="0" y="1295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4" name="Freeform 290"/>
            <p:cNvSpPr>
              <a:spLocks/>
            </p:cNvSpPr>
            <p:nvPr/>
          </p:nvSpPr>
          <p:spPr bwMode="auto">
            <a:xfrm>
              <a:off x="11395" y="4508"/>
              <a:ext cx="0" cy="12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67"/>
                </a:cxn>
              </a:cxnLst>
              <a:rect l="0" t="0" r="r" b="b"/>
              <a:pathLst>
                <a:path h="1267">
                  <a:moveTo>
                    <a:pt x="0" y="0"/>
                  </a:moveTo>
                  <a:lnTo>
                    <a:pt x="0" y="1267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5" name="Freeform 291"/>
            <p:cNvSpPr>
              <a:spLocks/>
            </p:cNvSpPr>
            <p:nvPr/>
          </p:nvSpPr>
          <p:spPr bwMode="auto">
            <a:xfrm>
              <a:off x="11495" y="4493"/>
              <a:ext cx="0" cy="12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62"/>
                </a:cxn>
              </a:cxnLst>
              <a:rect l="0" t="0" r="r" b="b"/>
              <a:pathLst>
                <a:path h="1263">
                  <a:moveTo>
                    <a:pt x="0" y="0"/>
                  </a:moveTo>
                  <a:lnTo>
                    <a:pt x="0" y="1262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6" name="Freeform 292"/>
            <p:cNvSpPr>
              <a:spLocks/>
            </p:cNvSpPr>
            <p:nvPr/>
          </p:nvSpPr>
          <p:spPr bwMode="auto">
            <a:xfrm>
              <a:off x="11615" y="4493"/>
              <a:ext cx="0" cy="12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33"/>
                </a:cxn>
              </a:cxnLst>
              <a:rect l="0" t="0" r="r" b="b"/>
              <a:pathLst>
                <a:path h="1234">
                  <a:moveTo>
                    <a:pt x="0" y="0"/>
                  </a:moveTo>
                  <a:lnTo>
                    <a:pt x="0" y="1233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7" name="Freeform 293"/>
            <p:cNvSpPr>
              <a:spLocks/>
            </p:cNvSpPr>
            <p:nvPr/>
          </p:nvSpPr>
          <p:spPr bwMode="auto">
            <a:xfrm>
              <a:off x="11721" y="4503"/>
              <a:ext cx="0" cy="11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108"/>
                </a:cxn>
              </a:cxnLst>
              <a:rect l="0" t="0" r="r" b="b"/>
              <a:pathLst>
                <a:path h="1109">
                  <a:moveTo>
                    <a:pt x="0" y="0"/>
                  </a:moveTo>
                  <a:lnTo>
                    <a:pt x="0" y="1108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8" name="Freeform 294"/>
            <p:cNvSpPr>
              <a:spLocks/>
            </p:cNvSpPr>
            <p:nvPr/>
          </p:nvSpPr>
          <p:spPr bwMode="auto">
            <a:xfrm>
              <a:off x="11841" y="4493"/>
              <a:ext cx="0" cy="9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16"/>
                </a:cxn>
              </a:cxnLst>
              <a:rect l="0" t="0" r="r" b="b"/>
              <a:pathLst>
                <a:path h="917">
                  <a:moveTo>
                    <a:pt x="0" y="0"/>
                  </a:moveTo>
                  <a:lnTo>
                    <a:pt x="0" y="916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9" name="Freeform 295"/>
            <p:cNvSpPr>
              <a:spLocks/>
            </p:cNvSpPr>
            <p:nvPr/>
          </p:nvSpPr>
          <p:spPr bwMode="auto">
            <a:xfrm>
              <a:off x="11952" y="4493"/>
              <a:ext cx="0" cy="7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63"/>
                </a:cxn>
              </a:cxnLst>
              <a:rect l="0" t="0" r="r" b="b"/>
              <a:pathLst>
                <a:path h="763">
                  <a:moveTo>
                    <a:pt x="0" y="0"/>
                  </a:moveTo>
                  <a:lnTo>
                    <a:pt x="0" y="763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0" name="Freeform 296"/>
            <p:cNvSpPr>
              <a:spLocks/>
            </p:cNvSpPr>
            <p:nvPr/>
          </p:nvSpPr>
          <p:spPr bwMode="auto">
            <a:xfrm>
              <a:off x="12062" y="4503"/>
              <a:ext cx="0" cy="5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37"/>
                </a:cxn>
              </a:cxnLst>
              <a:rect l="0" t="0" r="r" b="b"/>
              <a:pathLst>
                <a:path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1" name="Freeform 297"/>
            <p:cNvSpPr>
              <a:spLocks/>
            </p:cNvSpPr>
            <p:nvPr/>
          </p:nvSpPr>
          <p:spPr bwMode="auto">
            <a:xfrm>
              <a:off x="12182" y="4503"/>
              <a:ext cx="0" cy="3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40"/>
                </a:cxn>
              </a:cxnLst>
              <a:rect l="0" t="0" r="r" b="b"/>
              <a:pathLst>
                <a:path h="341">
                  <a:moveTo>
                    <a:pt x="0" y="0"/>
                  </a:moveTo>
                  <a:lnTo>
                    <a:pt x="0" y="340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" name="Freeform 298"/>
            <p:cNvSpPr>
              <a:spLocks/>
            </p:cNvSpPr>
            <p:nvPr/>
          </p:nvSpPr>
          <p:spPr bwMode="auto">
            <a:xfrm>
              <a:off x="12297" y="4493"/>
              <a:ext cx="0" cy="17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72"/>
                </a:cxn>
              </a:cxnLst>
              <a:rect l="0" t="0" r="r" b="b"/>
              <a:pathLst>
                <a:path h="173">
                  <a:moveTo>
                    <a:pt x="0" y="0"/>
                  </a:moveTo>
                  <a:lnTo>
                    <a:pt x="0" y="172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3" name="Rectangle 299"/>
            <p:cNvSpPr>
              <a:spLocks/>
            </p:cNvSpPr>
            <p:nvPr/>
          </p:nvSpPr>
          <p:spPr bwMode="auto">
            <a:xfrm>
              <a:off x="8894" y="4762"/>
              <a:ext cx="355" cy="44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4" name="Freeform 300"/>
            <p:cNvSpPr>
              <a:spLocks/>
            </p:cNvSpPr>
            <p:nvPr/>
          </p:nvSpPr>
          <p:spPr bwMode="auto">
            <a:xfrm>
              <a:off x="8923" y="4796"/>
              <a:ext cx="244" cy="345"/>
            </a:xfrm>
            <a:custGeom>
              <a:avLst/>
              <a:gdLst/>
              <a:ahLst/>
              <a:cxnLst>
                <a:cxn ang="0">
                  <a:pos x="235" y="67"/>
                </a:cxn>
                <a:cxn ang="0">
                  <a:pos x="235" y="86"/>
                </a:cxn>
                <a:cxn ang="0">
                  <a:pos x="225" y="96"/>
                </a:cxn>
                <a:cxn ang="0">
                  <a:pos x="192" y="96"/>
                </a:cxn>
                <a:cxn ang="0">
                  <a:pos x="57" y="48"/>
                </a:cxn>
                <a:cxn ang="0">
                  <a:pos x="38" y="33"/>
                </a:cxn>
                <a:cxn ang="0">
                  <a:pos x="28" y="28"/>
                </a:cxn>
                <a:cxn ang="0">
                  <a:pos x="19" y="19"/>
                </a:cxn>
                <a:cxn ang="0">
                  <a:pos x="19" y="0"/>
                </a:cxn>
                <a:cxn ang="0">
                  <a:pos x="9" y="0"/>
                </a:cxn>
                <a:cxn ang="0">
                  <a:pos x="9" y="57"/>
                </a:cxn>
                <a:cxn ang="0">
                  <a:pos x="182" y="192"/>
                </a:cxn>
                <a:cxn ang="0">
                  <a:pos x="0" y="211"/>
                </a:cxn>
                <a:cxn ang="0">
                  <a:pos x="0" y="264"/>
                </a:cxn>
                <a:cxn ang="0">
                  <a:pos x="9" y="273"/>
                </a:cxn>
                <a:cxn ang="0">
                  <a:pos x="9" y="244"/>
                </a:cxn>
                <a:cxn ang="0">
                  <a:pos x="19" y="244"/>
                </a:cxn>
                <a:cxn ang="0">
                  <a:pos x="182" y="302"/>
                </a:cxn>
                <a:cxn ang="0">
                  <a:pos x="201" y="302"/>
                </a:cxn>
                <a:cxn ang="0">
                  <a:pos x="216" y="312"/>
                </a:cxn>
                <a:cxn ang="0">
                  <a:pos x="216" y="345"/>
                </a:cxn>
                <a:cxn ang="0">
                  <a:pos x="225" y="345"/>
                </a:cxn>
                <a:cxn ang="0">
                  <a:pos x="225" y="283"/>
                </a:cxn>
                <a:cxn ang="0">
                  <a:pos x="216" y="283"/>
                </a:cxn>
                <a:cxn ang="0">
                  <a:pos x="216" y="292"/>
                </a:cxn>
                <a:cxn ang="0">
                  <a:pos x="192" y="292"/>
                </a:cxn>
                <a:cxn ang="0">
                  <a:pos x="182" y="283"/>
                </a:cxn>
                <a:cxn ang="0">
                  <a:pos x="48" y="235"/>
                </a:cxn>
                <a:cxn ang="0">
                  <a:pos x="235" y="225"/>
                </a:cxn>
                <a:cxn ang="0">
                  <a:pos x="235" y="211"/>
                </a:cxn>
                <a:cxn ang="0">
                  <a:pos x="48" y="76"/>
                </a:cxn>
                <a:cxn ang="0">
                  <a:pos x="182" y="115"/>
                </a:cxn>
                <a:cxn ang="0">
                  <a:pos x="201" y="124"/>
                </a:cxn>
                <a:cxn ang="0">
                  <a:pos x="216" y="134"/>
                </a:cxn>
                <a:cxn ang="0">
                  <a:pos x="225" y="134"/>
                </a:cxn>
                <a:cxn ang="0">
                  <a:pos x="225" y="168"/>
                </a:cxn>
                <a:cxn ang="0">
                  <a:pos x="235" y="168"/>
                </a:cxn>
                <a:cxn ang="0">
                  <a:pos x="244" y="76"/>
                </a:cxn>
                <a:cxn ang="0">
                  <a:pos x="235" y="67"/>
                </a:cxn>
              </a:cxnLst>
              <a:rect l="0" t="0" r="r" b="b"/>
              <a:pathLst>
                <a:path w="244" h="345">
                  <a:moveTo>
                    <a:pt x="235" y="67"/>
                  </a:moveTo>
                  <a:lnTo>
                    <a:pt x="235" y="86"/>
                  </a:lnTo>
                  <a:lnTo>
                    <a:pt x="225" y="96"/>
                  </a:lnTo>
                  <a:lnTo>
                    <a:pt x="192" y="96"/>
                  </a:lnTo>
                  <a:lnTo>
                    <a:pt x="57" y="48"/>
                  </a:lnTo>
                  <a:lnTo>
                    <a:pt x="38" y="33"/>
                  </a:lnTo>
                  <a:lnTo>
                    <a:pt x="28" y="28"/>
                  </a:lnTo>
                  <a:lnTo>
                    <a:pt x="19" y="19"/>
                  </a:lnTo>
                  <a:lnTo>
                    <a:pt x="19" y="0"/>
                  </a:lnTo>
                  <a:lnTo>
                    <a:pt x="9" y="0"/>
                  </a:lnTo>
                  <a:lnTo>
                    <a:pt x="9" y="57"/>
                  </a:lnTo>
                  <a:lnTo>
                    <a:pt x="182" y="192"/>
                  </a:lnTo>
                  <a:lnTo>
                    <a:pt x="0" y="211"/>
                  </a:lnTo>
                  <a:lnTo>
                    <a:pt x="0" y="264"/>
                  </a:lnTo>
                  <a:lnTo>
                    <a:pt x="9" y="273"/>
                  </a:lnTo>
                  <a:lnTo>
                    <a:pt x="9" y="244"/>
                  </a:lnTo>
                  <a:lnTo>
                    <a:pt x="19" y="244"/>
                  </a:lnTo>
                  <a:lnTo>
                    <a:pt x="182" y="302"/>
                  </a:lnTo>
                  <a:lnTo>
                    <a:pt x="201" y="302"/>
                  </a:lnTo>
                  <a:lnTo>
                    <a:pt x="216" y="312"/>
                  </a:lnTo>
                  <a:lnTo>
                    <a:pt x="216" y="345"/>
                  </a:lnTo>
                  <a:lnTo>
                    <a:pt x="225" y="345"/>
                  </a:lnTo>
                  <a:lnTo>
                    <a:pt x="225" y="283"/>
                  </a:lnTo>
                  <a:lnTo>
                    <a:pt x="216" y="283"/>
                  </a:lnTo>
                  <a:lnTo>
                    <a:pt x="216" y="292"/>
                  </a:lnTo>
                  <a:lnTo>
                    <a:pt x="192" y="292"/>
                  </a:lnTo>
                  <a:lnTo>
                    <a:pt x="182" y="283"/>
                  </a:lnTo>
                  <a:lnTo>
                    <a:pt x="48" y="235"/>
                  </a:lnTo>
                  <a:lnTo>
                    <a:pt x="235" y="225"/>
                  </a:lnTo>
                  <a:lnTo>
                    <a:pt x="235" y="211"/>
                  </a:lnTo>
                  <a:lnTo>
                    <a:pt x="48" y="76"/>
                  </a:lnTo>
                  <a:lnTo>
                    <a:pt x="182" y="115"/>
                  </a:lnTo>
                  <a:lnTo>
                    <a:pt x="201" y="124"/>
                  </a:lnTo>
                  <a:lnTo>
                    <a:pt x="216" y="134"/>
                  </a:lnTo>
                  <a:lnTo>
                    <a:pt x="225" y="134"/>
                  </a:lnTo>
                  <a:lnTo>
                    <a:pt x="225" y="168"/>
                  </a:lnTo>
                  <a:lnTo>
                    <a:pt x="235" y="168"/>
                  </a:lnTo>
                  <a:lnTo>
                    <a:pt x="244" y="76"/>
                  </a:lnTo>
                  <a:lnTo>
                    <a:pt x="235" y="67"/>
                  </a:lnTo>
                  <a:close/>
                </a:path>
              </a:pathLst>
            </a:custGeom>
            <a:solidFill>
              <a:srgbClr val="121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5" name="Freeform 301"/>
            <p:cNvSpPr>
              <a:spLocks/>
            </p:cNvSpPr>
            <p:nvPr/>
          </p:nvSpPr>
          <p:spPr bwMode="auto">
            <a:xfrm>
              <a:off x="8923" y="4796"/>
              <a:ext cx="244" cy="345"/>
            </a:xfrm>
            <a:custGeom>
              <a:avLst/>
              <a:gdLst/>
              <a:ahLst/>
              <a:cxnLst>
                <a:cxn ang="0">
                  <a:pos x="0" y="211"/>
                </a:cxn>
                <a:cxn ang="0">
                  <a:pos x="182" y="192"/>
                </a:cxn>
                <a:cxn ang="0">
                  <a:pos x="9" y="57"/>
                </a:cxn>
                <a:cxn ang="0">
                  <a:pos x="9" y="0"/>
                </a:cxn>
                <a:cxn ang="0">
                  <a:pos x="19" y="0"/>
                </a:cxn>
                <a:cxn ang="0">
                  <a:pos x="19" y="19"/>
                </a:cxn>
                <a:cxn ang="0">
                  <a:pos x="28" y="28"/>
                </a:cxn>
                <a:cxn ang="0">
                  <a:pos x="38" y="33"/>
                </a:cxn>
                <a:cxn ang="0">
                  <a:pos x="57" y="48"/>
                </a:cxn>
                <a:cxn ang="0">
                  <a:pos x="192" y="96"/>
                </a:cxn>
                <a:cxn ang="0">
                  <a:pos x="201" y="96"/>
                </a:cxn>
                <a:cxn ang="0">
                  <a:pos x="216" y="96"/>
                </a:cxn>
                <a:cxn ang="0">
                  <a:pos x="225" y="96"/>
                </a:cxn>
                <a:cxn ang="0">
                  <a:pos x="235" y="86"/>
                </a:cxn>
                <a:cxn ang="0">
                  <a:pos x="235" y="76"/>
                </a:cxn>
                <a:cxn ang="0">
                  <a:pos x="235" y="67"/>
                </a:cxn>
                <a:cxn ang="0">
                  <a:pos x="244" y="76"/>
                </a:cxn>
                <a:cxn ang="0">
                  <a:pos x="235" y="168"/>
                </a:cxn>
                <a:cxn ang="0">
                  <a:pos x="225" y="168"/>
                </a:cxn>
                <a:cxn ang="0">
                  <a:pos x="225" y="153"/>
                </a:cxn>
                <a:cxn ang="0">
                  <a:pos x="225" y="144"/>
                </a:cxn>
                <a:cxn ang="0">
                  <a:pos x="225" y="134"/>
                </a:cxn>
                <a:cxn ang="0">
                  <a:pos x="216" y="134"/>
                </a:cxn>
                <a:cxn ang="0">
                  <a:pos x="201" y="124"/>
                </a:cxn>
                <a:cxn ang="0">
                  <a:pos x="182" y="115"/>
                </a:cxn>
                <a:cxn ang="0">
                  <a:pos x="48" y="76"/>
                </a:cxn>
                <a:cxn ang="0">
                  <a:pos x="235" y="211"/>
                </a:cxn>
                <a:cxn ang="0">
                  <a:pos x="235" y="225"/>
                </a:cxn>
                <a:cxn ang="0">
                  <a:pos x="48" y="235"/>
                </a:cxn>
                <a:cxn ang="0">
                  <a:pos x="182" y="283"/>
                </a:cxn>
                <a:cxn ang="0">
                  <a:pos x="192" y="292"/>
                </a:cxn>
                <a:cxn ang="0">
                  <a:pos x="201" y="292"/>
                </a:cxn>
                <a:cxn ang="0">
                  <a:pos x="216" y="292"/>
                </a:cxn>
                <a:cxn ang="0">
                  <a:pos x="216" y="283"/>
                </a:cxn>
                <a:cxn ang="0">
                  <a:pos x="225" y="283"/>
                </a:cxn>
                <a:cxn ang="0">
                  <a:pos x="225" y="264"/>
                </a:cxn>
                <a:cxn ang="0">
                  <a:pos x="225" y="345"/>
                </a:cxn>
                <a:cxn ang="0">
                  <a:pos x="216" y="345"/>
                </a:cxn>
                <a:cxn ang="0">
                  <a:pos x="216" y="331"/>
                </a:cxn>
                <a:cxn ang="0">
                  <a:pos x="216" y="321"/>
                </a:cxn>
                <a:cxn ang="0">
                  <a:pos x="216" y="312"/>
                </a:cxn>
                <a:cxn ang="0">
                  <a:pos x="201" y="302"/>
                </a:cxn>
                <a:cxn ang="0">
                  <a:pos x="182" y="302"/>
                </a:cxn>
                <a:cxn ang="0">
                  <a:pos x="19" y="244"/>
                </a:cxn>
                <a:cxn ang="0">
                  <a:pos x="9" y="244"/>
                </a:cxn>
                <a:cxn ang="0">
                  <a:pos x="9" y="254"/>
                </a:cxn>
                <a:cxn ang="0">
                  <a:pos x="9" y="273"/>
                </a:cxn>
                <a:cxn ang="0">
                  <a:pos x="0" y="264"/>
                </a:cxn>
                <a:cxn ang="0">
                  <a:pos x="0" y="211"/>
                </a:cxn>
              </a:cxnLst>
              <a:rect l="0" t="0" r="r" b="b"/>
              <a:pathLst>
                <a:path w="244" h="345">
                  <a:moveTo>
                    <a:pt x="0" y="211"/>
                  </a:moveTo>
                  <a:lnTo>
                    <a:pt x="182" y="192"/>
                  </a:lnTo>
                  <a:lnTo>
                    <a:pt x="9" y="57"/>
                  </a:lnTo>
                  <a:lnTo>
                    <a:pt x="9" y="0"/>
                  </a:lnTo>
                  <a:lnTo>
                    <a:pt x="19" y="0"/>
                  </a:lnTo>
                  <a:lnTo>
                    <a:pt x="19" y="19"/>
                  </a:lnTo>
                  <a:lnTo>
                    <a:pt x="28" y="28"/>
                  </a:lnTo>
                  <a:lnTo>
                    <a:pt x="38" y="33"/>
                  </a:lnTo>
                  <a:lnTo>
                    <a:pt x="57" y="48"/>
                  </a:lnTo>
                  <a:lnTo>
                    <a:pt x="192" y="96"/>
                  </a:lnTo>
                  <a:lnTo>
                    <a:pt x="201" y="96"/>
                  </a:lnTo>
                  <a:lnTo>
                    <a:pt x="216" y="96"/>
                  </a:lnTo>
                  <a:lnTo>
                    <a:pt x="225" y="96"/>
                  </a:lnTo>
                  <a:lnTo>
                    <a:pt x="235" y="86"/>
                  </a:lnTo>
                  <a:lnTo>
                    <a:pt x="235" y="76"/>
                  </a:lnTo>
                  <a:lnTo>
                    <a:pt x="235" y="67"/>
                  </a:lnTo>
                  <a:lnTo>
                    <a:pt x="244" y="76"/>
                  </a:lnTo>
                  <a:lnTo>
                    <a:pt x="235" y="168"/>
                  </a:lnTo>
                  <a:lnTo>
                    <a:pt x="225" y="168"/>
                  </a:lnTo>
                  <a:lnTo>
                    <a:pt x="225" y="153"/>
                  </a:lnTo>
                  <a:lnTo>
                    <a:pt x="225" y="144"/>
                  </a:lnTo>
                  <a:lnTo>
                    <a:pt x="225" y="134"/>
                  </a:lnTo>
                  <a:lnTo>
                    <a:pt x="216" y="134"/>
                  </a:lnTo>
                  <a:lnTo>
                    <a:pt x="201" y="124"/>
                  </a:lnTo>
                  <a:lnTo>
                    <a:pt x="182" y="115"/>
                  </a:lnTo>
                  <a:lnTo>
                    <a:pt x="48" y="76"/>
                  </a:lnTo>
                  <a:lnTo>
                    <a:pt x="235" y="211"/>
                  </a:lnTo>
                  <a:lnTo>
                    <a:pt x="235" y="225"/>
                  </a:lnTo>
                  <a:lnTo>
                    <a:pt x="48" y="235"/>
                  </a:lnTo>
                  <a:lnTo>
                    <a:pt x="182" y="283"/>
                  </a:lnTo>
                  <a:lnTo>
                    <a:pt x="192" y="292"/>
                  </a:lnTo>
                  <a:lnTo>
                    <a:pt x="201" y="292"/>
                  </a:lnTo>
                  <a:lnTo>
                    <a:pt x="216" y="292"/>
                  </a:lnTo>
                  <a:lnTo>
                    <a:pt x="216" y="283"/>
                  </a:lnTo>
                  <a:lnTo>
                    <a:pt x="225" y="283"/>
                  </a:lnTo>
                  <a:lnTo>
                    <a:pt x="225" y="264"/>
                  </a:lnTo>
                  <a:lnTo>
                    <a:pt x="225" y="345"/>
                  </a:lnTo>
                  <a:lnTo>
                    <a:pt x="216" y="345"/>
                  </a:lnTo>
                  <a:lnTo>
                    <a:pt x="216" y="331"/>
                  </a:lnTo>
                  <a:lnTo>
                    <a:pt x="216" y="321"/>
                  </a:lnTo>
                  <a:lnTo>
                    <a:pt x="216" y="312"/>
                  </a:lnTo>
                  <a:lnTo>
                    <a:pt x="201" y="302"/>
                  </a:lnTo>
                  <a:lnTo>
                    <a:pt x="182" y="302"/>
                  </a:lnTo>
                  <a:lnTo>
                    <a:pt x="19" y="244"/>
                  </a:lnTo>
                  <a:lnTo>
                    <a:pt x="9" y="244"/>
                  </a:lnTo>
                  <a:lnTo>
                    <a:pt x="9" y="254"/>
                  </a:lnTo>
                  <a:lnTo>
                    <a:pt x="9" y="273"/>
                  </a:lnTo>
                  <a:lnTo>
                    <a:pt x="0" y="264"/>
                  </a:lnTo>
                  <a:lnTo>
                    <a:pt x="0" y="211"/>
                  </a:lnTo>
                </a:path>
              </a:pathLst>
            </a:custGeom>
            <a:noFill/>
            <a:ln w="4914">
              <a:solidFill>
                <a:srgbClr val="12141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6" name="Freeform 302"/>
            <p:cNvSpPr>
              <a:spLocks/>
            </p:cNvSpPr>
            <p:nvPr/>
          </p:nvSpPr>
          <p:spPr bwMode="auto">
            <a:xfrm>
              <a:off x="9326" y="4666"/>
              <a:ext cx="0" cy="13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343"/>
                </a:cxn>
              </a:cxnLst>
              <a:rect l="0" t="0" r="r" b="b"/>
              <a:pathLst>
                <a:path h="1344">
                  <a:moveTo>
                    <a:pt x="0" y="0"/>
                  </a:moveTo>
                  <a:lnTo>
                    <a:pt x="0" y="1343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7" name="Freeform 303"/>
            <p:cNvSpPr>
              <a:spLocks/>
            </p:cNvSpPr>
            <p:nvPr/>
          </p:nvSpPr>
          <p:spPr bwMode="auto">
            <a:xfrm>
              <a:off x="8534" y="2712"/>
              <a:ext cx="0" cy="178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780"/>
                </a:cxn>
              </a:cxnLst>
              <a:rect l="0" t="0" r="r" b="b"/>
              <a:pathLst>
                <a:path h="1781">
                  <a:moveTo>
                    <a:pt x="0" y="0"/>
                  </a:moveTo>
                  <a:lnTo>
                    <a:pt x="0" y="1780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8" name="Freeform 304"/>
            <p:cNvSpPr>
              <a:spLocks/>
            </p:cNvSpPr>
            <p:nvPr/>
          </p:nvSpPr>
          <p:spPr bwMode="auto">
            <a:xfrm>
              <a:off x="12407" y="2674"/>
              <a:ext cx="0" cy="18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19"/>
                </a:cxn>
              </a:cxnLst>
              <a:rect l="0" t="0" r="r" b="b"/>
              <a:pathLst>
                <a:path h="1819">
                  <a:moveTo>
                    <a:pt x="0" y="0"/>
                  </a:moveTo>
                  <a:lnTo>
                    <a:pt x="0" y="1819"/>
                  </a:lnTo>
                </a:path>
              </a:pathLst>
            </a:custGeom>
            <a:noFill/>
            <a:ln w="17246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9" name="Freeform 305"/>
            <p:cNvSpPr>
              <a:spLocks/>
            </p:cNvSpPr>
            <p:nvPr/>
          </p:nvSpPr>
          <p:spPr bwMode="auto">
            <a:xfrm>
              <a:off x="7857" y="2933"/>
              <a:ext cx="5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" y="0"/>
                </a:cxn>
              </a:cxnLst>
              <a:rect l="0" t="0" r="r" b="b"/>
              <a:pathLst>
                <a:path w="58">
                  <a:moveTo>
                    <a:pt x="0" y="0"/>
                  </a:moveTo>
                  <a:lnTo>
                    <a:pt x="57" y="0"/>
                  </a:lnTo>
                </a:path>
              </a:pathLst>
            </a:custGeom>
            <a:noFill/>
            <a:ln w="19557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0" name="Freeform 306"/>
            <p:cNvSpPr>
              <a:spLocks/>
            </p:cNvSpPr>
            <p:nvPr/>
          </p:nvSpPr>
          <p:spPr bwMode="auto">
            <a:xfrm>
              <a:off x="7982" y="2933"/>
              <a:ext cx="499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9" y="0"/>
                </a:cxn>
              </a:cxnLst>
              <a:rect l="0" t="0" r="r" b="b"/>
              <a:pathLst>
                <a:path w="499">
                  <a:moveTo>
                    <a:pt x="0" y="0"/>
                  </a:moveTo>
                  <a:lnTo>
                    <a:pt x="499" y="0"/>
                  </a:lnTo>
                </a:path>
              </a:pathLst>
            </a:custGeom>
            <a:noFill/>
            <a:ln w="19557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1" name="Freeform 307"/>
            <p:cNvSpPr>
              <a:spLocks/>
            </p:cNvSpPr>
            <p:nvPr/>
          </p:nvSpPr>
          <p:spPr bwMode="auto">
            <a:xfrm>
              <a:off x="8558" y="2933"/>
              <a:ext cx="53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2" y="0"/>
                </a:cxn>
              </a:cxnLst>
              <a:rect l="0" t="0" r="r" b="b"/>
              <a:pathLst>
                <a:path w="53">
                  <a:moveTo>
                    <a:pt x="0" y="0"/>
                  </a:moveTo>
                  <a:lnTo>
                    <a:pt x="52" y="0"/>
                  </a:lnTo>
                </a:path>
              </a:pathLst>
            </a:custGeom>
            <a:noFill/>
            <a:ln w="19557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" name="Freeform 308"/>
            <p:cNvSpPr>
              <a:spLocks/>
            </p:cNvSpPr>
            <p:nvPr/>
          </p:nvSpPr>
          <p:spPr bwMode="auto">
            <a:xfrm>
              <a:off x="8678" y="2933"/>
              <a:ext cx="494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4" y="0"/>
                </a:cxn>
              </a:cxnLst>
              <a:rect l="0" t="0" r="r" b="b"/>
              <a:pathLst>
                <a:path w="494">
                  <a:moveTo>
                    <a:pt x="0" y="0"/>
                  </a:moveTo>
                  <a:lnTo>
                    <a:pt x="494" y="0"/>
                  </a:lnTo>
                </a:path>
              </a:pathLst>
            </a:custGeom>
            <a:noFill/>
            <a:ln w="19557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3" name="Freeform 309"/>
            <p:cNvSpPr>
              <a:spLocks/>
            </p:cNvSpPr>
            <p:nvPr/>
          </p:nvSpPr>
          <p:spPr bwMode="auto">
            <a:xfrm>
              <a:off x="9249" y="2933"/>
              <a:ext cx="53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2" y="0"/>
                </a:cxn>
              </a:cxnLst>
              <a:rect l="0" t="0" r="r" b="b"/>
              <a:pathLst>
                <a:path w="53">
                  <a:moveTo>
                    <a:pt x="0" y="0"/>
                  </a:moveTo>
                  <a:lnTo>
                    <a:pt x="52" y="0"/>
                  </a:lnTo>
                </a:path>
              </a:pathLst>
            </a:custGeom>
            <a:noFill/>
            <a:ln w="19557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4" name="Freeform 310"/>
            <p:cNvSpPr>
              <a:spLocks/>
            </p:cNvSpPr>
            <p:nvPr/>
          </p:nvSpPr>
          <p:spPr bwMode="auto">
            <a:xfrm>
              <a:off x="9369" y="2933"/>
              <a:ext cx="499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9" y="0"/>
                </a:cxn>
              </a:cxnLst>
              <a:rect l="0" t="0" r="r" b="b"/>
              <a:pathLst>
                <a:path w="499">
                  <a:moveTo>
                    <a:pt x="0" y="0"/>
                  </a:moveTo>
                  <a:lnTo>
                    <a:pt x="499" y="0"/>
                  </a:lnTo>
                </a:path>
              </a:pathLst>
            </a:custGeom>
            <a:noFill/>
            <a:ln w="19557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5" name="Freeform 311"/>
            <p:cNvSpPr>
              <a:spLocks/>
            </p:cNvSpPr>
            <p:nvPr/>
          </p:nvSpPr>
          <p:spPr bwMode="auto">
            <a:xfrm>
              <a:off x="10766" y="2933"/>
              <a:ext cx="485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4" y="0"/>
                </a:cxn>
              </a:cxnLst>
              <a:rect l="0" t="0" r="r" b="b"/>
              <a:pathLst>
                <a:path w="485">
                  <a:moveTo>
                    <a:pt x="0" y="0"/>
                  </a:moveTo>
                  <a:lnTo>
                    <a:pt x="484" y="0"/>
                  </a:lnTo>
                </a:path>
              </a:pathLst>
            </a:custGeom>
            <a:noFill/>
            <a:ln w="19557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6" name="Freeform 312"/>
            <p:cNvSpPr>
              <a:spLocks/>
            </p:cNvSpPr>
            <p:nvPr/>
          </p:nvSpPr>
          <p:spPr bwMode="auto">
            <a:xfrm>
              <a:off x="12028" y="2933"/>
              <a:ext cx="4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0"/>
                </a:cxn>
              </a:cxnLst>
              <a:rect l="0" t="0" r="r" b="b"/>
              <a:pathLst>
                <a:path w="48">
                  <a:moveTo>
                    <a:pt x="0" y="0"/>
                  </a:moveTo>
                  <a:lnTo>
                    <a:pt x="48" y="0"/>
                  </a:lnTo>
                </a:path>
              </a:pathLst>
            </a:custGeom>
            <a:noFill/>
            <a:ln w="19557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7" name="Freeform 313"/>
            <p:cNvSpPr>
              <a:spLocks/>
            </p:cNvSpPr>
            <p:nvPr/>
          </p:nvSpPr>
          <p:spPr bwMode="auto">
            <a:xfrm>
              <a:off x="12153" y="2933"/>
              <a:ext cx="499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9" y="0"/>
                </a:cxn>
              </a:cxnLst>
              <a:rect l="0" t="0" r="r" b="b"/>
              <a:pathLst>
                <a:path w="499">
                  <a:moveTo>
                    <a:pt x="0" y="0"/>
                  </a:moveTo>
                  <a:lnTo>
                    <a:pt x="499" y="0"/>
                  </a:lnTo>
                </a:path>
              </a:pathLst>
            </a:custGeom>
            <a:noFill/>
            <a:ln w="19557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8" name="Freeform 314"/>
            <p:cNvSpPr>
              <a:spLocks/>
            </p:cNvSpPr>
            <p:nvPr/>
          </p:nvSpPr>
          <p:spPr bwMode="auto">
            <a:xfrm>
              <a:off x="12720" y="2933"/>
              <a:ext cx="47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" y="0"/>
                </a:cxn>
              </a:cxnLst>
              <a:rect l="0" t="0" r="r" b="b"/>
              <a:pathLst>
                <a:path w="47">
                  <a:moveTo>
                    <a:pt x="0" y="0"/>
                  </a:moveTo>
                  <a:lnTo>
                    <a:pt x="47" y="0"/>
                  </a:lnTo>
                </a:path>
              </a:pathLst>
            </a:custGeom>
            <a:noFill/>
            <a:ln w="19557">
              <a:solidFill>
                <a:srgbClr val="1E191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317" name="~PP2302.WAV">
            <a:hlinkClick r:id="" action="ppaction://media"/>
          </p:cNvPr>
          <p:cNvPicPr>
            <a:picLocks noRot="1" noChangeAspect="1"/>
          </p:cNvPicPr>
          <p:nvPr>
            <a:wavAudioFile r:embed="rId1" name="~PP2302.WAV"/>
          </p:nvPr>
        </p:nvPicPr>
        <p:blipFill>
          <a:blip r:embed="rId3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7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571480"/>
            <a:ext cx="8229600" cy="5643602"/>
          </a:xfr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При прорачуну вратила неопходно је најпре одредити:</a:t>
            </a:r>
          </a:p>
          <a:p>
            <a:endParaRPr lang="ru-RU" b="1" dirty="0" smtClean="0"/>
          </a:p>
          <a:p>
            <a:pPr>
              <a:buNone/>
            </a:pPr>
            <a:r>
              <a:rPr lang="sr-Cyrl-CS" b="1" dirty="0" smtClean="0"/>
              <a:t>1. интензитет,</a:t>
            </a:r>
          </a:p>
          <a:p>
            <a:pPr>
              <a:buNone/>
            </a:pPr>
            <a:r>
              <a:rPr lang="ru-RU" b="1" dirty="0" smtClean="0"/>
              <a:t>2. правац и смер активних сила,</a:t>
            </a:r>
          </a:p>
          <a:p>
            <a:pPr>
              <a:buNone/>
            </a:pPr>
            <a:r>
              <a:rPr lang="sr-Cyrl-CS" b="1" dirty="0" smtClean="0"/>
              <a:t>3. отпоре ослонаца.</a:t>
            </a:r>
          </a:p>
          <a:p>
            <a:pPr>
              <a:buNone/>
            </a:pPr>
            <a:endParaRPr lang="sr-Cyrl-CS" b="1" dirty="0" smtClean="0"/>
          </a:p>
          <a:p>
            <a:pPr>
              <a:buFont typeface="Arial" pitchFamily="34" charset="0"/>
              <a:buChar char="•"/>
            </a:pPr>
            <a:r>
              <a:rPr lang="sr-Cyrl-CS" b="1" dirty="0" smtClean="0"/>
              <a:t>Обимна сила </a:t>
            </a:r>
            <a:r>
              <a:rPr lang="en-US" dirty="0" smtClean="0"/>
              <a:t/>
            </a:r>
            <a:br>
              <a:rPr lang="en-US" dirty="0" smtClean="0"/>
            </a:br>
            <a:endParaRPr lang="sr-Cyrl-CS" b="1" dirty="0" smtClean="0"/>
          </a:p>
          <a:p>
            <a:pPr>
              <a:buFont typeface="Arial" pitchFamily="34" charset="0"/>
              <a:buChar char="•"/>
            </a:pPr>
            <a:endParaRPr lang="sr-Cyrl-CS" b="1" dirty="0" smtClean="0"/>
          </a:p>
          <a:p>
            <a:pPr>
              <a:buFont typeface="Arial" pitchFamily="34" charset="0"/>
              <a:buChar char="•"/>
            </a:pPr>
            <a:r>
              <a:rPr lang="sr-Cyrl-CS" b="1" dirty="0" smtClean="0"/>
              <a:t>Обртни момент</a:t>
            </a:r>
          </a:p>
          <a:p>
            <a:pPr>
              <a:buFont typeface="Arial" pitchFamily="34" charset="0"/>
              <a:buChar char="•"/>
            </a:pPr>
            <a:r>
              <a:rPr lang="sr-Cyrl-CS" b="1" dirty="0" smtClean="0"/>
              <a:t> </a:t>
            </a:r>
          </a:p>
          <a:p>
            <a:pPr>
              <a:buFont typeface="Arial" pitchFamily="34" charset="0"/>
              <a:buChar char="•"/>
            </a:pPr>
            <a:endParaRPr lang="sr-Cyrl-CS" b="1" dirty="0" smtClean="0"/>
          </a:p>
          <a:p>
            <a:pPr>
              <a:buFont typeface="Arial" pitchFamily="34" charset="0"/>
              <a:buChar char="•"/>
            </a:pPr>
            <a:r>
              <a:rPr lang="sr-Cyrl-CS" b="1" dirty="0" smtClean="0"/>
              <a:t>Угаона брзина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sr-Cyrl-CS" b="1" dirty="0" smtClean="0"/>
          </a:p>
          <a:p>
            <a:pPr>
              <a:buNone/>
            </a:pPr>
            <a:endParaRPr lang="sr-Cyrl-CS" dirty="0" smtClean="0"/>
          </a:p>
          <a:p>
            <a:endParaRPr lang="sr-Cyrl-CS" dirty="0" smtClean="0"/>
          </a:p>
          <a:p>
            <a:endParaRPr lang="sr-Cyrl-CS" dirty="0" smtClean="0"/>
          </a:p>
          <a:p>
            <a:endParaRPr lang="sr-Cyrl-CS" dirty="0" smtClean="0"/>
          </a:p>
          <a:p>
            <a:endParaRPr lang="sr-Cyrl-CS" dirty="0" smtClean="0"/>
          </a:p>
          <a:p>
            <a:endParaRPr lang="sr-Cyrl-CS" dirty="0" smtClean="0"/>
          </a:p>
          <a:p>
            <a:endParaRPr lang="sr-Cyrl-CS" dirty="0" smtClean="0"/>
          </a:p>
          <a:p>
            <a:endParaRPr lang="en-US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68" name="Picture 2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68" y="2786058"/>
            <a:ext cx="1447800" cy="933450"/>
          </a:xfrm>
          <a:prstGeom prst="rect">
            <a:avLst/>
          </a:prstGeom>
          <a:noFill/>
        </p:spPr>
      </p:pic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70" name="Picture 2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496" y="3929066"/>
            <a:ext cx="1533525" cy="876300"/>
          </a:xfrm>
          <a:prstGeom prst="rect">
            <a:avLst/>
          </a:prstGeom>
          <a:noFill/>
        </p:spPr>
      </p:pic>
      <p:pic>
        <p:nvPicPr>
          <p:cNvPr id="27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496" y="4929198"/>
            <a:ext cx="2133600" cy="733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642918"/>
            <a:ext cx="8229600" cy="5643602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13500000" scaled="1"/>
            <a:tileRect/>
          </a:gradFill>
        </p:spPr>
        <p:txBody>
          <a:bodyPr>
            <a:normAutofit fontScale="92500" lnSpcReduction="20000"/>
          </a:bodyPr>
          <a:lstStyle/>
          <a:p>
            <a:r>
              <a:rPr lang="sr-Cyrl-CS" sz="3000" dirty="0" smtClean="0"/>
              <a:t>Радијална сила</a:t>
            </a:r>
          </a:p>
          <a:p>
            <a:endParaRPr lang="sr-Cyrl-CS" dirty="0" smtClean="0"/>
          </a:p>
          <a:p>
            <a:r>
              <a:rPr lang="sr-Cyrl-CS" sz="3000" dirty="0" smtClean="0"/>
              <a:t>Аксијална сила</a:t>
            </a:r>
          </a:p>
          <a:p>
            <a:r>
              <a:rPr lang="sr-Cyrl-CS" sz="3000" dirty="0" smtClean="0"/>
              <a:t>Угао нагиба бочних линија зупчаника</a:t>
            </a:r>
          </a:p>
          <a:p>
            <a:pPr>
              <a:buNone/>
            </a:pPr>
            <a:endParaRPr lang="sr-Cyrl-CS" dirty="0" smtClean="0"/>
          </a:p>
          <a:p>
            <a:pPr>
              <a:buFont typeface="Wingdings" pitchFamily="2" charset="2"/>
              <a:buChar char="Ø"/>
            </a:pPr>
            <a:r>
              <a:rPr lang="sr-Cyrl-CS" dirty="0" smtClean="0"/>
              <a:t> </a:t>
            </a:r>
            <a:r>
              <a:rPr lang="sr-Cyrl-CS" sz="3500" b="1" dirty="0" smtClean="0"/>
              <a:t>ОТПОРИ ослонаца </a:t>
            </a:r>
          </a:p>
          <a:p>
            <a:pPr>
              <a:buFont typeface="Wingdings" pitchFamily="2" charset="2"/>
              <a:buChar char="Ø"/>
            </a:pPr>
            <a:endParaRPr lang="sr-Cyrl-CS" dirty="0" smtClean="0"/>
          </a:p>
          <a:p>
            <a:pPr>
              <a:buFont typeface="Wingdings" pitchFamily="2" charset="2"/>
              <a:buChar char="Ø"/>
            </a:pPr>
            <a:endParaRPr lang="sr-Cyrl-CS" dirty="0" smtClean="0"/>
          </a:p>
          <a:p>
            <a:pPr>
              <a:buFont typeface="Arial" pitchFamily="34" charset="0"/>
              <a:buChar char="•"/>
            </a:pPr>
            <a:r>
              <a:rPr lang="sr-Cyrl-CS" dirty="0" smtClean="0"/>
              <a:t> </a:t>
            </a:r>
            <a:r>
              <a:rPr lang="sr-Cyrl-CS" sz="3000" dirty="0" smtClean="0"/>
              <a:t>у </a:t>
            </a:r>
            <a:r>
              <a:rPr lang="sr-Latn-CS" sz="3000" dirty="0" smtClean="0"/>
              <a:t>H</a:t>
            </a:r>
            <a:r>
              <a:rPr lang="sr-Cyrl-CS" sz="3000" dirty="0" smtClean="0"/>
              <a:t> равни   </a:t>
            </a:r>
            <a:r>
              <a:rPr lang="sr-Cyrl-CS" dirty="0" smtClean="0"/>
              <a:t>1.</a:t>
            </a:r>
          </a:p>
          <a:p>
            <a:pPr>
              <a:buFont typeface="Arial" pitchFamily="34" charset="0"/>
              <a:buChar char="•"/>
            </a:pPr>
            <a:endParaRPr lang="sr-Cyrl-CS" dirty="0" smtClean="0"/>
          </a:p>
          <a:p>
            <a:pPr>
              <a:buNone/>
            </a:pPr>
            <a:r>
              <a:rPr lang="sr-Cyrl-CS" dirty="0" smtClean="0"/>
              <a:t>                           2.</a:t>
            </a:r>
          </a:p>
          <a:p>
            <a:pPr>
              <a:buNone/>
            </a:pPr>
            <a:endParaRPr lang="sr-Cyrl-CS" dirty="0" smtClean="0"/>
          </a:p>
          <a:p>
            <a:pPr>
              <a:buNone/>
            </a:pPr>
            <a:r>
              <a:rPr lang="sr-Cyrl-CS" dirty="0" smtClean="0"/>
              <a:t>                           3.</a:t>
            </a:r>
          </a:p>
          <a:p>
            <a:pPr>
              <a:buNone/>
            </a:pPr>
            <a:r>
              <a:rPr lang="sr-Cyrl-CS" dirty="0" smtClean="0"/>
              <a:t> </a:t>
            </a:r>
          </a:p>
          <a:p>
            <a:pPr>
              <a:buNone/>
            </a:pPr>
            <a:r>
              <a:rPr lang="sr-Cyrl-CS" dirty="0" smtClean="0"/>
              <a:t> </a:t>
            </a:r>
            <a:endParaRPr lang="en-US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44" y="500042"/>
            <a:ext cx="2343150" cy="990600"/>
          </a:xfrm>
          <a:prstGeom prst="rect">
            <a:avLst/>
          </a:prstGeom>
          <a:noFill/>
        </p:spPr>
      </p:pic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26" y="642918"/>
            <a:ext cx="1419225" cy="485775"/>
          </a:xfrm>
          <a:prstGeom prst="rect">
            <a:avLst/>
          </a:prstGeom>
          <a:noFill/>
        </p:spPr>
      </p:pic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44" y="1285860"/>
            <a:ext cx="2076450" cy="476250"/>
          </a:xfrm>
          <a:prstGeom prst="rect">
            <a:avLst/>
          </a:prstGeom>
          <a:noFill/>
        </p:spPr>
      </p:pic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66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58082" y="1643050"/>
            <a:ext cx="352425" cy="476250"/>
          </a:xfrm>
          <a:prstGeom prst="rect">
            <a:avLst/>
          </a:prstGeom>
          <a:noFill/>
        </p:spPr>
      </p:pic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68" name="Picture 1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3286124"/>
            <a:ext cx="2838449" cy="785817"/>
          </a:xfrm>
          <a:prstGeom prst="rect">
            <a:avLst/>
          </a:prstGeom>
          <a:noFill/>
        </p:spPr>
      </p:pic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70" name="Picture 14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4143380"/>
            <a:ext cx="2686050" cy="642942"/>
          </a:xfrm>
          <a:prstGeom prst="rect">
            <a:avLst/>
          </a:prstGeom>
          <a:noFill/>
        </p:spPr>
      </p:pic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72" name="Picture 16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68" y="4857760"/>
            <a:ext cx="2752725" cy="790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642918"/>
            <a:ext cx="8229600" cy="6215082"/>
          </a:xfrm>
          <a:solidFill>
            <a:schemeClr val="tx2">
              <a:lumMod val="20000"/>
              <a:lumOff val="80000"/>
              <a:alpha val="92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sr-Cyrl-CS" dirty="0" smtClean="0"/>
              <a:t>у </a:t>
            </a:r>
            <a:r>
              <a:rPr lang="de-DE" dirty="0" smtClean="0"/>
              <a:t>V</a:t>
            </a:r>
            <a:r>
              <a:rPr lang="sr-Cyrl-CS" dirty="0" smtClean="0"/>
              <a:t> равни    1.</a:t>
            </a:r>
          </a:p>
          <a:p>
            <a:pPr>
              <a:buNone/>
            </a:pPr>
            <a:endParaRPr lang="sr-Cyrl-CS" dirty="0" smtClean="0"/>
          </a:p>
          <a:p>
            <a:pPr>
              <a:buNone/>
            </a:pPr>
            <a:r>
              <a:rPr lang="sr-Cyrl-CS" dirty="0" smtClean="0"/>
              <a:t>                          2.</a:t>
            </a:r>
          </a:p>
          <a:p>
            <a:pPr>
              <a:buNone/>
            </a:pPr>
            <a:endParaRPr lang="sr-Cyrl-CS" dirty="0" smtClean="0"/>
          </a:p>
          <a:p>
            <a:pPr>
              <a:buNone/>
            </a:pPr>
            <a:r>
              <a:rPr lang="sr-Cyrl-CS" dirty="0" smtClean="0"/>
              <a:t>                          3.</a:t>
            </a:r>
          </a:p>
          <a:p>
            <a:pPr>
              <a:buFont typeface="Wingdings" pitchFamily="2" charset="2"/>
              <a:buChar char="Ø"/>
            </a:pPr>
            <a:endParaRPr lang="sr-Cyrl-CS" dirty="0" smtClean="0"/>
          </a:p>
          <a:p>
            <a:pPr>
              <a:buFont typeface="Wingdings" pitchFamily="2" charset="2"/>
              <a:buChar char="Ø"/>
            </a:pPr>
            <a:endParaRPr lang="sr-Cyrl-CS" sz="3000" b="1" dirty="0" smtClean="0"/>
          </a:p>
          <a:p>
            <a:pPr>
              <a:buFont typeface="Wingdings" pitchFamily="2" charset="2"/>
              <a:buChar char="Ø"/>
            </a:pPr>
            <a:r>
              <a:rPr lang="sr-Cyrl-CS" sz="3000" b="1" dirty="0" smtClean="0"/>
              <a:t>Нападно оптерећење вратила и осовина </a:t>
            </a:r>
          </a:p>
          <a:p>
            <a:pPr>
              <a:buNone/>
            </a:pPr>
            <a:r>
              <a:rPr lang="sr-Cyrl-CS" dirty="0" smtClean="0"/>
              <a:t>  </a:t>
            </a:r>
            <a:r>
              <a:rPr lang="ru-RU" dirty="0" smtClean="0"/>
              <a:t>Оптерећење која напада било који пресек вратила назива се </a:t>
            </a:r>
            <a:r>
              <a:rPr lang="ru-RU" b="1" dirty="0" smtClean="0"/>
              <a:t>нападно оптерећење.</a:t>
            </a:r>
          </a:p>
          <a:p>
            <a:r>
              <a:rPr lang="ru-RU" dirty="0" smtClean="0"/>
              <a:t>Нападно оптерећење вратила потиче од:</a:t>
            </a:r>
          </a:p>
          <a:p>
            <a:r>
              <a:rPr lang="ru-RU" b="1" dirty="0" smtClean="0"/>
              <a:t>сила које оптерећују вратило-спољашње силе;</a:t>
            </a:r>
          </a:p>
          <a:p>
            <a:r>
              <a:rPr lang="ru-RU" dirty="0" smtClean="0"/>
              <a:t> </a:t>
            </a:r>
            <a:r>
              <a:rPr lang="ru-RU" b="1" dirty="0" smtClean="0"/>
              <a:t>отпора ослонаца, који у односу на вратило представљају спољашње оптерећење.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642918"/>
            <a:ext cx="2533650" cy="676275"/>
          </a:xfrm>
          <a:prstGeom prst="rect">
            <a:avLst/>
          </a:prstGeom>
          <a:noFill/>
        </p:spPr>
      </p:pic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1500174"/>
            <a:ext cx="2638425" cy="790575"/>
          </a:xfrm>
          <a:prstGeom prst="rect">
            <a:avLst/>
          </a:prstGeom>
          <a:noFill/>
        </p:spPr>
      </p:pic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2357430"/>
            <a:ext cx="2705100" cy="790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6000792"/>
          </a:xfrm>
          <a:gradFill flip="none" rotWithShape="1">
            <a:gsLst>
              <a:gs pos="0">
                <a:schemeClr val="accent2">
                  <a:lumMod val="40000"/>
                  <a:lumOff val="60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8900000" scaled="1"/>
            <a:tileRect/>
          </a:gradFill>
        </p:spPr>
        <p:txBody>
          <a:bodyPr>
            <a:normAutofit fontScale="92500"/>
          </a:bodyPr>
          <a:lstStyle/>
          <a:p>
            <a:r>
              <a:rPr lang="ru-RU" dirty="0" smtClean="0"/>
              <a:t>За одређивања нападног оптерећења у било ком пресеку вратила, треба утврдити коју врсту</a:t>
            </a:r>
          </a:p>
          <a:p>
            <a:pPr>
              <a:buNone/>
            </a:pPr>
            <a:r>
              <a:rPr lang="ru-RU" dirty="0" smtClean="0"/>
              <a:t>   напрезања изазива оптерећење вратила, па тако:</a:t>
            </a:r>
          </a:p>
          <a:p>
            <a:r>
              <a:rPr lang="ru-RU" dirty="0" smtClean="0"/>
              <a:t> </a:t>
            </a:r>
            <a:r>
              <a:rPr lang="ru-RU" b="1" dirty="0" smtClean="0"/>
              <a:t>Попречне силе и спрегови изазивају савијање и смицање вратила;</a:t>
            </a:r>
          </a:p>
          <a:p>
            <a:r>
              <a:rPr lang="ru-RU" b="1" dirty="0" smtClean="0"/>
              <a:t>Aксијалне силе доводе до истезања односно сабијања вратила, а</a:t>
            </a:r>
          </a:p>
          <a:p>
            <a:r>
              <a:rPr lang="ru-RU" b="1" dirty="0" smtClean="0"/>
              <a:t>Обртни моменти доводе до увијања вратила.</a:t>
            </a:r>
          </a:p>
          <a:p>
            <a:r>
              <a:rPr lang="ru-RU" dirty="0" smtClean="0"/>
              <a:t>Пожељно је нацртати дијаграме момената увијања, момената савијања, аксијалних сила и</a:t>
            </a:r>
          </a:p>
          <a:p>
            <a:pPr>
              <a:buNone/>
            </a:pPr>
            <a:r>
              <a:rPr lang="ru-RU" dirty="0" smtClean="0"/>
              <a:t>  трансверзалних (попречних) сила. Ови дијаграми могу се одредити графичким или рачунским путем.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E III- 017.jpg"/>
          <p:cNvPicPr>
            <a:picLocks noChangeAspect="1"/>
          </p:cNvPicPr>
          <p:nvPr/>
        </p:nvPicPr>
        <p:blipFill>
          <a:blip r:embed="rId2"/>
          <a:srcRect t="3125" b="9375"/>
          <a:stretch>
            <a:fillRect/>
          </a:stretch>
        </p:blipFill>
        <p:spPr>
          <a:xfrm>
            <a:off x="785786" y="500042"/>
            <a:ext cx="7572428" cy="60007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345</TotalTime>
  <Words>519</Words>
  <Application>Microsoft Office PowerPoint</Application>
  <PresentationFormat>On-screen Show (4:3)</PresentationFormat>
  <Paragraphs>144</Paragraphs>
  <Slides>14</Slides>
  <Notes>0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Urban</vt:lpstr>
      <vt:lpstr>Equation</vt:lpstr>
      <vt:lpstr>ПРОРАЧУН  ТЕШКОГ ВРАТИЛА</vt:lpstr>
      <vt:lpstr>Slide 2</vt:lpstr>
      <vt:lpstr>Материјали за вратила</vt:lpstr>
      <vt:lpstr>ОПТЕРЕЋЕЊА ВРАТИЛА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ПРОРАЧУН ВРАТИЛА И ОСОВИНА</dc:title>
  <dc:creator>Tamara</dc:creator>
  <cp:lastModifiedBy>Tamara</cp:lastModifiedBy>
  <cp:revision>38</cp:revision>
  <dcterms:created xsi:type="dcterms:W3CDTF">2013-11-09T15:43:30Z</dcterms:created>
  <dcterms:modified xsi:type="dcterms:W3CDTF">2013-11-20T00:48:25Z</dcterms:modified>
</cp:coreProperties>
</file>