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7"/>
  </p:notesMasterIdLst>
  <p:sldIdLst>
    <p:sldId id="29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5" r:id="rId29"/>
    <p:sldId id="284" r:id="rId30"/>
    <p:sldId id="263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2D4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22475-C2CB-43AE-9ED5-74BD37662D2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70B5B-91C3-4912-8C20-0C70E6BDD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A8BE13-C332-4EA3-8911-68C465DA9C85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140490-3D71-4629-9736-7C5764B3B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A8BE13-C332-4EA3-8911-68C465DA9C85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140490-3D71-4629-9736-7C5764B3B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A8BE13-C332-4EA3-8911-68C465DA9C85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140490-3D71-4629-9736-7C5764B3B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A8BE13-C332-4EA3-8911-68C465DA9C85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140490-3D71-4629-9736-7C5764B3B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A8BE13-C332-4EA3-8911-68C465DA9C85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140490-3D71-4629-9736-7C5764B3B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A8BE13-C332-4EA3-8911-68C465DA9C85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140490-3D71-4629-9736-7C5764B3B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A8BE13-C332-4EA3-8911-68C465DA9C85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140490-3D71-4629-9736-7C5764B3B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A8BE13-C332-4EA3-8911-68C465DA9C85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140490-3D71-4629-9736-7C5764B3B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A8BE13-C332-4EA3-8911-68C465DA9C85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140490-3D71-4629-9736-7C5764B3B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A8BE13-C332-4EA3-8911-68C465DA9C85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140490-3D71-4629-9736-7C5764B3B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A8BE13-C332-4EA3-8911-68C465DA9C85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140490-3D71-4629-9736-7C5764B3B9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2A8BE13-C332-4EA3-8911-68C465DA9C85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A140490-3D71-4629-9736-7C5764B3B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5" Type="http://schemas.openxmlformats.org/officeDocument/2006/relationships/image" Target="../media/image4.png"/><Relationship Id="rId4" Type="http://schemas.openxmlformats.org/officeDocument/2006/relationships/image" Target="../media/image8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10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3174" y="92867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cap="small" dirty="0" smtClean="0"/>
              <a:t>          </a:t>
            </a:r>
            <a:r>
              <a:rPr lang="sr-Cyrl-CS" sz="2400" i="1" cap="small" dirty="0" smtClean="0"/>
              <a:t>Техничка </a:t>
            </a:r>
            <a:r>
              <a:rPr lang="sr-Cyrl-CS" sz="2400" i="1" cap="small" dirty="0" smtClean="0"/>
              <a:t>школа</a:t>
            </a:r>
            <a:br>
              <a:rPr lang="sr-Cyrl-CS" sz="2400" i="1" cap="small" dirty="0" smtClean="0"/>
            </a:br>
            <a:r>
              <a:rPr lang="sr-Cyrl-CS" sz="2400" i="1" cap="small" dirty="0" smtClean="0"/>
              <a:t>         </a:t>
            </a:r>
            <a:r>
              <a:rPr lang="en-US" sz="2400" i="1" cap="small" dirty="0" smtClean="0"/>
              <a:t>  </a:t>
            </a:r>
            <a:r>
              <a:rPr lang="sr-Cyrl-CS" sz="2400" i="1" cap="small" dirty="0" smtClean="0"/>
              <a:t>Смедерево</a:t>
            </a:r>
            <a:endParaRPr lang="en-US" sz="240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sr-Cyrl-C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Наставни предмет : </a:t>
            </a:r>
            <a:r>
              <a:rPr kumimoji="0" lang="sr-Cyrl-C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R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sr-Cyrl-C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Машински елементи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sr-Cyrl-C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Тема   :            </a:t>
            </a:r>
            <a:r>
              <a:rPr kumimoji="0" lang="sr-Cyrl-C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</a:t>
            </a:r>
            <a:r>
              <a:rPr kumimoji="0" lang="sr-Cyrl-R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Раздвојиви спојеви</a:t>
            </a:r>
            <a:endParaRPr kumimoji="0" lang="sr-Cyrl-C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sr-Cyrl-C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Наставна јединица:            Навојни парови</a:t>
            </a:r>
            <a:endParaRPr kumimoji="0" lang="sr-Cyrl-C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sr-Cyrl-C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Одељење:                                  2/17        </a:t>
            </a:r>
            <a:endParaRPr kumimoji="0" lang="sr-Cyrl-C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sr-Cyrl-C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Аутор :                    </a:t>
            </a:r>
            <a:r>
              <a:rPr kumimoji="0" lang="sr-Cyrl-C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Верица </a:t>
            </a:r>
            <a:r>
              <a:rPr kumimoji="0" lang="sr-Cyrl-C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Петровић Манић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sr-Cyrl-C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</a:t>
            </a:r>
            <a:r>
              <a:rPr kumimoji="0" lang="sr-Cyrl-C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sr-Cyrl-C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дипл.маш. инж</a:t>
            </a:r>
            <a:r>
              <a:rPr kumimoji="0" lang="sr-Cyrl-CS" sz="2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                                 </a:t>
            </a:r>
            <a:endParaRPr kumimoji="0" lang="en-US" sz="2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85794"/>
            <a:ext cx="67151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429000"/>
            <a:ext cx="235745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928794" y="2786058"/>
            <a:ext cx="2928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/>
              <a:t>цилиндрична завојница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643570" y="2928934"/>
            <a:ext cx="2648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 smtClean="0"/>
              <a:t>конична завојница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714612" y="5286388"/>
            <a:ext cx="4282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 smtClean="0"/>
              <a:t>завојница која прати дату стазу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714348" y="4786322"/>
            <a:ext cx="8001056" cy="1500198"/>
          </a:xfrm>
          <a:prstGeom prst="rect">
            <a:avLst/>
          </a:prstGeom>
          <a:gradFill flip="none" rotWithShape="1">
            <a:gsLst>
              <a:gs pos="0">
                <a:srgbClr val="02D4FE">
                  <a:tint val="66000"/>
                  <a:satMod val="160000"/>
                </a:srgbClr>
              </a:gs>
              <a:gs pos="50000">
                <a:srgbClr val="02D4FE">
                  <a:tint val="44500"/>
                  <a:satMod val="160000"/>
                </a:srgbClr>
              </a:gs>
              <a:gs pos="100000">
                <a:srgbClr val="02D4FE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14348" y="2786058"/>
            <a:ext cx="8001056" cy="1857388"/>
          </a:xfrm>
          <a:prstGeom prst="rect">
            <a:avLst/>
          </a:prstGeom>
          <a:gradFill flip="none" rotWithShape="1">
            <a:gsLst>
              <a:gs pos="0">
                <a:srgbClr val="02D4FE">
                  <a:tint val="66000"/>
                  <a:satMod val="160000"/>
                </a:srgbClr>
              </a:gs>
              <a:gs pos="50000">
                <a:srgbClr val="02D4FE">
                  <a:tint val="44500"/>
                  <a:satMod val="160000"/>
                </a:srgbClr>
              </a:gs>
              <a:gs pos="100000">
                <a:srgbClr val="02D4FE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4348" y="642918"/>
            <a:ext cx="8072494" cy="1600438"/>
          </a:xfrm>
          <a:prstGeom prst="rect">
            <a:avLst/>
          </a:prstGeom>
          <a:gradFill flip="none" rotWithShape="1">
            <a:gsLst>
              <a:gs pos="0">
                <a:srgbClr val="02D4FE">
                  <a:tint val="66000"/>
                  <a:satMod val="160000"/>
                </a:srgbClr>
              </a:gs>
              <a:gs pos="50000">
                <a:srgbClr val="02D4FE">
                  <a:tint val="44500"/>
                  <a:satMod val="160000"/>
                </a:srgbClr>
              </a:gs>
              <a:gs pos="100000">
                <a:srgbClr val="02D4FE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400" b="1" u="sng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Корак</a:t>
            </a:r>
            <a:r>
              <a:rPr lang="en-AU" sz="2400" b="1" u="sng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400" b="1" u="sng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навоја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400" b="1" i="1" dirty="0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 </a:t>
            </a:r>
            <a:r>
              <a:rPr lang="en-AU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представља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аксијално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растојање</a:t>
            </a:r>
            <a:endParaRPr lang="en-AU" sz="2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било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које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две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карактеристичне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тачке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суседних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навојака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AU" sz="2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A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auto">
          <a:xfrm>
            <a:off x="857224" y="2714620"/>
            <a:ext cx="7786742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Навоји</a:t>
            </a:r>
            <a:r>
              <a:rPr kumimoji="0" lang="en-A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могу</a:t>
            </a:r>
            <a:r>
              <a:rPr kumimoji="0" lang="en-A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бити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Једноструки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једновојни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двоструки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двовојни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85786" y="3786190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RS" sz="2400" b="1" dirty="0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lang="en-AU" sz="2400" b="1" dirty="0" err="1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роструки</a:t>
            </a:r>
            <a:r>
              <a:rPr lang="en-AU" sz="2400" b="1" dirty="0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AU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тровојни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и </a:t>
            </a:r>
            <a:r>
              <a:rPr lang="en-AU" sz="2400" b="1" dirty="0" err="1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вишеструки</a:t>
            </a:r>
            <a:r>
              <a:rPr lang="en-AU" sz="2400" b="1" dirty="0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AU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вишевојни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lang="en-A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85786" y="4703564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AU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Двоструки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AU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троструки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lang="en-AU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вишеструки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навоји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настају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завојном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кретању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одговарајућег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броја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правоуглих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троуглова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око</a:t>
            </a:r>
            <a:r>
              <a:rPr lang="sr-Cyrl-R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</a:t>
            </a:r>
            <a:r>
              <a:rPr lang="en-AU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епомичне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осе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A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64294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000372"/>
            <a:ext cx="5643602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071538" y="428604"/>
            <a:ext cx="2119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 smtClean="0"/>
              <a:t>једноструки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286116" y="428604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/>
              <a:t>двоструки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429256" y="428604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/>
              <a:t>троструки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58" y="1214422"/>
            <a:ext cx="7858180" cy="428628"/>
          </a:xfrm>
          <a:prstGeom prst="rect">
            <a:avLst/>
          </a:prstGeom>
          <a:gradFill flip="none" rotWithShape="1">
            <a:gsLst>
              <a:gs pos="0">
                <a:srgbClr val="02D4FE">
                  <a:tint val="66000"/>
                  <a:satMod val="160000"/>
                </a:srgbClr>
              </a:gs>
              <a:gs pos="50000">
                <a:srgbClr val="02D4FE">
                  <a:tint val="44500"/>
                  <a:satMod val="160000"/>
                </a:srgbClr>
              </a:gs>
              <a:gs pos="100000">
                <a:srgbClr val="02D4FE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20" y="121442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Смер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завојнице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навоја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је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десни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изузетно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6FB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леви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357166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Према смеру обртања завојнице (навоји) могу бити:</a:t>
            </a:r>
          </a:p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sr-Cyrl-R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десни и леви.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14282" y="178592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Код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десног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навоја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уочена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тачка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завојници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</a:t>
            </a:r>
            <a:endParaRPr kumimoji="0" lang="en-AU" sz="2400" b="1" i="0" u="none" strike="noStrike" cap="none" normalizeH="0" baseline="0" dirty="0" smtClean="0">
              <a:ln>
                <a:noFill/>
              </a:ln>
              <a:solidFill>
                <a:srgbClr val="FE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удаљава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посматрача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када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кружи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око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непомичне</a:t>
            </a:r>
            <a:endParaRPr kumimoji="0" lang="sr-Cyrl-R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осе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смеру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казаљке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часовнику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desni navo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143248"/>
            <a:ext cx="2781300" cy="2705100"/>
          </a:xfrm>
          <a:prstGeom prst="rect">
            <a:avLst/>
          </a:prstGeom>
        </p:spPr>
      </p:pic>
      <p:pic>
        <p:nvPicPr>
          <p:cNvPr id="7" name="Picture 6" descr="levi navo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143248"/>
            <a:ext cx="2781300" cy="2705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1538" y="6072206"/>
            <a:ext cx="1761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 smtClean="0"/>
              <a:t>Десни навој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214942" y="5929330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/>
              <a:t>Леви навој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357166"/>
            <a:ext cx="87102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Спољашњи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навој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израђује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спољашњој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површини</a:t>
            </a:r>
            <a:endParaRPr kumimoji="0" lang="sr-Cyrl-R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цилиндра</a:t>
            </a:r>
            <a:r>
              <a:rPr kumimoji="0" lang="en-A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14282" y="1214422"/>
            <a:ext cx="90725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6FB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Унутрашњи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6FB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6FB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навој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6FB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израђује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6FB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унутрашњој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6FB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површини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6FB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шупљег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6FB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цилиндра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6.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4620"/>
            <a:ext cx="4429124" cy="30003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71934" y="2214554"/>
            <a:ext cx="4585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b="1" i="1" dirty="0" smtClean="0">
                <a:latin typeface="Arial" pitchFamily="34" charset="0"/>
                <a:cs typeface="Arial" pitchFamily="34" charset="0"/>
              </a:rPr>
              <a:t>D, d – </a:t>
            </a:r>
            <a:r>
              <a:rPr lang="en-AU" sz="1600" b="1" dirty="0" err="1" smtClean="0">
                <a:latin typeface="Arial" pitchFamily="34" charset="0"/>
                <a:cs typeface="Arial" pitchFamily="34" charset="0"/>
              </a:rPr>
              <a:t>номинални</a:t>
            </a:r>
            <a:r>
              <a:rPr lang="en-AU" sz="16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AU" sz="1600" b="1" dirty="0" err="1" smtClean="0">
                <a:latin typeface="Arial" pitchFamily="34" charset="0"/>
                <a:cs typeface="Arial" pitchFamily="34" charset="0"/>
              </a:rPr>
              <a:t>називни</a:t>
            </a:r>
            <a:r>
              <a:rPr lang="en-AU" sz="16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AU" sz="1600" b="1" dirty="0" err="1" smtClean="0">
                <a:latin typeface="Arial" pitchFamily="34" charset="0"/>
                <a:cs typeface="Arial" pitchFamily="34" charset="0"/>
              </a:rPr>
              <a:t>пречник</a:t>
            </a:r>
            <a:r>
              <a:rPr lang="en-AU" sz="1600" b="1" dirty="0" smtClean="0">
                <a:latin typeface="Arial" pitchFamily="34" charset="0"/>
                <a:cs typeface="Arial" pitchFamily="34" charset="0"/>
              </a:rPr>
              <a:t>,(</a:t>
            </a:r>
            <a:r>
              <a:rPr lang="en-AU" sz="1600" b="1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en-AU" sz="1600" b="1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AU" sz="1600" b="1" dirty="0" smtClean="0">
                <a:latin typeface="Arial" pitchFamily="34" charset="0"/>
                <a:cs typeface="Arial" pitchFamily="34" charset="0"/>
              </a:rPr>
              <a:t>);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0" y="2714620"/>
            <a:ext cx="30003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en-A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en-A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</a:t>
            </a:r>
            <a:r>
              <a:rPr kumimoji="0" lang="en-A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en-A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A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средњи</a:t>
            </a: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пречници</a:t>
            </a: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429124" y="3214686"/>
            <a:ext cx="42148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en-A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</a:t>
            </a:r>
            <a:r>
              <a:rPr kumimoji="0" lang="en-A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A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пречник</a:t>
            </a: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језгра</a:t>
            </a: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спољашњег</a:t>
            </a: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навоја</a:t>
            </a: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286248" y="3643314"/>
            <a:ext cx="5143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en-A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en-A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A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пречник</a:t>
            </a: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малог</a:t>
            </a: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цилиндра</a:t>
            </a: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унутрашњег</a:t>
            </a: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навоја</a:t>
            </a: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4429124" y="4500570"/>
            <a:ext cx="21431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 – </a:t>
            </a:r>
            <a:r>
              <a:rPr kumimoji="0" lang="en-A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корак</a:t>
            </a: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навоја</a:t>
            </a: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429124" y="4857760"/>
            <a:ext cx="2928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/>
              <a:t>α</a:t>
            </a:r>
            <a:r>
              <a:rPr lang="sr-Cyrl-RS" sz="1600" dirty="0" smtClean="0"/>
              <a:t> </a:t>
            </a: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A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угао</a:t>
            </a: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профила</a:t>
            </a: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навоја</a:t>
            </a: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4071934" y="5357826"/>
            <a:ext cx="48577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en-A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h</a:t>
            </a: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en-A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A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дубине</a:t>
            </a: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спољашњег</a:t>
            </a: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A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унутрашњег</a:t>
            </a:r>
            <a:endParaRPr kumimoji="0" lang="sr-Cyrl-R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навоја</a:t>
            </a: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A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57158" y="2571744"/>
            <a:ext cx="3786214" cy="1143008"/>
          </a:xfrm>
          <a:prstGeom prst="rect">
            <a:avLst/>
          </a:prstGeom>
          <a:gradFill flip="none" rotWithShape="1">
            <a:gsLst>
              <a:gs pos="0">
                <a:srgbClr val="02D4FE">
                  <a:tint val="66000"/>
                  <a:satMod val="160000"/>
                </a:srgbClr>
              </a:gs>
              <a:gs pos="50000">
                <a:srgbClr val="02D4FE">
                  <a:tint val="44500"/>
                  <a:satMod val="160000"/>
                </a:srgbClr>
              </a:gs>
              <a:gs pos="100000">
                <a:srgbClr val="02D4FE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85720" y="214290"/>
            <a:ext cx="84438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sng" strike="noStrike" cap="none" normalizeH="0" baseline="0" dirty="0" err="1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Навојни</a:t>
            </a:r>
            <a:r>
              <a:rPr kumimoji="0" lang="en-AU" sz="2400" b="1" i="0" u="sng" strike="noStrike" cap="none" normalizeH="0" baseline="0" dirty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sng" strike="noStrike" cap="none" normalizeH="0" baseline="0" dirty="0" err="1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је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спој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унутрашњег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спољашњег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навоја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71472" y="78579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r>
              <a:rPr kumimoji="0" lang="en-A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истог</a:t>
            </a:r>
            <a:r>
              <a:rPr kumimoji="0" lang="en-A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A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профила</a:t>
            </a:r>
            <a:r>
              <a:rPr kumimoji="0" lang="en-A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571472" y="1071546"/>
            <a:ext cx="40719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en-A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истог</a:t>
            </a:r>
            <a:r>
              <a:rPr kumimoji="0" lang="en-A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номиналног</a:t>
            </a:r>
            <a:r>
              <a:rPr kumimoji="0" lang="en-A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пречника</a:t>
            </a:r>
            <a:r>
              <a:rPr kumimoji="0" lang="en-A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en-A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истог</a:t>
            </a:r>
            <a:r>
              <a:rPr kumimoji="0" lang="en-A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корака</a:t>
            </a:r>
            <a:r>
              <a:rPr kumimoji="0" lang="en-A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71472" y="1643050"/>
            <a:ext cx="364333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en-A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истог</a:t>
            </a:r>
            <a:r>
              <a:rPr kumimoji="0" lang="en-A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смера</a:t>
            </a:r>
            <a:r>
              <a:rPr kumimoji="0" lang="en-A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завојнице</a:t>
            </a:r>
            <a:r>
              <a:rPr kumimoji="0" lang="en-A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en-A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истих</a:t>
            </a:r>
            <a:r>
              <a:rPr kumimoji="0" lang="en-A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средњих</a:t>
            </a:r>
            <a:r>
              <a:rPr kumimoji="0" lang="en-A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пречника</a:t>
            </a:r>
            <a:r>
              <a:rPr kumimoji="0" lang="en-A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57158" y="2500306"/>
            <a:ext cx="4286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en-A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A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дужина</a:t>
            </a: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ношења</a:t>
            </a: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H– </a:t>
            </a:r>
            <a:r>
              <a:rPr kumimoji="0" lang="en-A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висина</a:t>
            </a: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теоријског</a:t>
            </a: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профила</a:t>
            </a: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навоја</a:t>
            </a: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en-A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A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дубина</a:t>
            </a: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ношења</a:t>
            </a:r>
            <a:r>
              <a:rPr kumimoji="0" lang="en-A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28596" y="4000504"/>
            <a:ext cx="2003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 smtClean="0"/>
              <a:t>Број навојака</a:t>
            </a:r>
            <a:endParaRPr lang="en-US" sz="2400" b="1" dirty="0"/>
          </a:p>
        </p:txBody>
      </p:sp>
      <p:sp>
        <p:nvSpPr>
          <p:cNvPr id="27759" name="Rectangle 111"/>
          <p:cNvSpPr>
            <a:spLocks noChangeArrowheads="1"/>
          </p:cNvSpPr>
          <p:nvPr/>
        </p:nvSpPr>
        <p:spPr bwMode="auto">
          <a:xfrm>
            <a:off x="500034" y="4643446"/>
            <a:ext cx="7857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758" name="Picture 1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572008"/>
            <a:ext cx="357190" cy="714380"/>
          </a:xfrm>
          <a:prstGeom prst="rect">
            <a:avLst/>
          </a:prstGeom>
          <a:noFill/>
        </p:spPr>
      </p:pic>
      <p:sp>
        <p:nvSpPr>
          <p:cNvPr id="27760" name="Rectangle 112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761" name="Picture 1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71744"/>
            <a:ext cx="4572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62" name="Picture 1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14686"/>
            <a:ext cx="4572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63" name="Picture 1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071942"/>
            <a:ext cx="4572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64" name="Picture 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929198"/>
            <a:ext cx="4572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65" name="Picture 1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5715016"/>
            <a:ext cx="4572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857356" y="500042"/>
            <a:ext cx="4929222" cy="707886"/>
          </a:xfrm>
          <a:prstGeom prst="rect">
            <a:avLst/>
          </a:prstGeom>
          <a:gradFill flip="none" rotWithShape="1">
            <a:gsLst>
              <a:gs pos="0">
                <a:srgbClr val="02D4FE">
                  <a:tint val="66000"/>
                  <a:satMod val="160000"/>
                </a:srgbClr>
              </a:gs>
              <a:gs pos="50000">
                <a:srgbClr val="02D4FE">
                  <a:tint val="44500"/>
                  <a:satMod val="160000"/>
                </a:srgbClr>
              </a:gs>
              <a:gs pos="100000">
                <a:srgbClr val="02D4FE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СТАНДАРДНИ ПРОФИЛИ НАВОЈА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1604" y="1285860"/>
            <a:ext cx="678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AU" sz="2400" dirty="0" err="1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Троугао</a:t>
            </a:r>
            <a:r>
              <a:rPr lang="en-AU" sz="2400" dirty="0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је</a:t>
            </a:r>
            <a:r>
              <a:rPr lang="en-A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теоријски</a:t>
            </a:r>
            <a:r>
              <a:rPr lang="en-A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профил</a:t>
            </a:r>
            <a:r>
              <a:rPr lang="en-A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навоја</a:t>
            </a:r>
            <a:r>
              <a:rPr lang="en-A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Профили</a:t>
            </a:r>
            <a:r>
              <a:rPr lang="en-A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навоја</a:t>
            </a:r>
            <a:r>
              <a:rPr lang="en-A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су</a:t>
            </a:r>
            <a:r>
              <a:rPr lang="en-A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стандардизовани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72" y="2071678"/>
            <a:ext cx="807249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</a:pPr>
            <a:r>
              <a:rPr lang="en-AU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Постоји</a:t>
            </a:r>
            <a:r>
              <a:rPr lang="en-A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велики</a:t>
            </a:r>
            <a:r>
              <a:rPr lang="en-A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број</a:t>
            </a:r>
            <a:r>
              <a:rPr lang="en-A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различитих</a:t>
            </a:r>
            <a:r>
              <a:rPr lang="en-A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стандардних</a:t>
            </a:r>
            <a:r>
              <a:rPr lang="en-A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навоја</a:t>
            </a:r>
            <a:r>
              <a:rPr lang="en-A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</a:pPr>
            <a:endParaRPr lang="sr-Cyrl-RS" sz="2000" dirty="0" smtClean="0">
              <a:solidFill>
                <a:srgbClr val="FE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</a:pPr>
            <a:r>
              <a:rPr lang="en-AU" sz="2000" dirty="0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	</a:t>
            </a:r>
            <a:r>
              <a:rPr lang="en-AU" sz="2000" dirty="0" err="1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Метрички</a:t>
            </a:r>
            <a:r>
              <a:rPr lang="en-AU" sz="2000" dirty="0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000" dirty="0" err="1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навој</a:t>
            </a:r>
            <a:r>
              <a:rPr lang="en-AU" sz="2000" dirty="0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000" dirty="0" err="1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са</a:t>
            </a:r>
            <a:r>
              <a:rPr lang="en-AU" sz="2000" dirty="0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000" dirty="0" err="1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троугластим</a:t>
            </a:r>
            <a:r>
              <a:rPr lang="en-AU" sz="2000" dirty="0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ISO </a:t>
            </a:r>
            <a:r>
              <a:rPr lang="en-AU" sz="2000" dirty="0" err="1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прфилом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</a:pPr>
            <a:r>
              <a:rPr lang="en-A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(SRPS M.B0.011, SRPS M.B0.012),</a:t>
            </a:r>
            <a:endParaRPr lang="sr-Cyrl-RS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2"/>
              <a:tabLst>
                <a:tab pos="520700" algn="l"/>
              </a:tabLst>
            </a:pPr>
            <a:r>
              <a:rPr lang="en-AU" sz="2000" dirty="0" err="1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Трапезни</a:t>
            </a:r>
            <a:r>
              <a:rPr lang="en-AU" sz="2000" dirty="0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000" dirty="0" err="1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метрички</a:t>
            </a:r>
            <a:r>
              <a:rPr lang="en-AU" sz="2000" dirty="0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000" dirty="0" err="1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навој</a:t>
            </a:r>
            <a:r>
              <a:rPr lang="en-AU" sz="2000" dirty="0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(SRPS M.B0.061),</a:t>
            </a:r>
            <a:endParaRPr lang="sr-Cyrl-RS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2"/>
              <a:tabLst>
                <a:tab pos="5207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3"/>
              <a:tabLst>
                <a:tab pos="520700" algn="l"/>
              </a:tabLst>
            </a:pPr>
            <a:r>
              <a:rPr lang="en-AU" sz="2000" dirty="0" err="1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Коси</a:t>
            </a:r>
            <a:r>
              <a:rPr lang="en-AU" sz="2000" dirty="0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000" dirty="0" err="1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навој</a:t>
            </a:r>
            <a:r>
              <a:rPr lang="en-AU" sz="2000" dirty="0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(SRPS M.B0.070, SRPS M.B0.071),</a:t>
            </a:r>
            <a:endParaRPr lang="sr-Cyrl-RS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3"/>
              <a:tabLst>
                <a:tab pos="5207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</a:pPr>
            <a:r>
              <a:rPr lang="en-AU" sz="2000" dirty="0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	</a:t>
            </a:r>
            <a:r>
              <a:rPr lang="en-AU" sz="2000" dirty="0" err="1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Обли</a:t>
            </a:r>
            <a:r>
              <a:rPr lang="en-AU" sz="2000" dirty="0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000" dirty="0" err="1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навој</a:t>
            </a:r>
            <a:r>
              <a:rPr lang="en-AU" sz="2000" dirty="0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(SRPS M.B0.081, SRPS M.B0.082, SRPS M.B0.083, SRPS M.B0.085),</a:t>
            </a: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2878" y="5303728"/>
            <a:ext cx="850112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</a:pPr>
            <a:endParaRPr lang="sr-Cyrl-RS" sz="2000" b="1" dirty="0" smtClean="0">
              <a:solidFill>
                <a:srgbClr val="FE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 startAt="5"/>
              <a:tabLst>
                <a:tab pos="520700" algn="l"/>
              </a:tabLst>
            </a:pPr>
            <a:r>
              <a:rPr lang="en-AU" sz="2000" dirty="0" err="1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Витвортов</a:t>
            </a:r>
            <a:r>
              <a:rPr lang="en-AU" sz="2000" dirty="0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en-AU" sz="2000" dirty="0" err="1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цоловни</a:t>
            </a:r>
            <a:r>
              <a:rPr lang="en-AU" sz="2000" dirty="0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en-AU" sz="2000" dirty="0" err="1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навој</a:t>
            </a:r>
            <a:r>
              <a:rPr lang="en-AU" sz="2000" dirty="0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(SRPS M.B0.056,</a:t>
            </a:r>
            <a:r>
              <a:rPr lang="en-A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SRPS</a:t>
            </a:r>
            <a:endParaRPr lang="sr-Cyrl-R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</a:pPr>
            <a:r>
              <a:rPr lang="sr-Cyrl-R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A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M.B0.057)</a:t>
            </a:r>
            <a:r>
              <a:rPr lang="en-A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,.....</a:t>
            </a:r>
            <a:endParaRPr lang="en-AU" sz="20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</a:pPr>
            <a:r>
              <a:rPr lang="en-AU" sz="5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AU" sz="5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0232" y="357166"/>
            <a:ext cx="4143404" cy="428628"/>
          </a:xfrm>
          <a:prstGeom prst="rect">
            <a:avLst/>
          </a:prstGeom>
          <a:gradFill flip="none" rotWithShape="1">
            <a:gsLst>
              <a:gs pos="0">
                <a:srgbClr val="02D4FE">
                  <a:tint val="66000"/>
                  <a:satMod val="160000"/>
                </a:srgbClr>
              </a:gs>
              <a:gs pos="50000">
                <a:srgbClr val="02D4FE">
                  <a:tint val="44500"/>
                  <a:satMod val="160000"/>
                </a:srgbClr>
              </a:gs>
              <a:gs pos="100000">
                <a:srgbClr val="02D4FE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57422" y="357166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/>
              <a:t>МЕТРИЧКИ НАВОЈ</a:t>
            </a:r>
            <a:endParaRPr lang="en-US" sz="2400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71472" y="928670"/>
            <a:ext cx="45005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Потиче</a:t>
            </a:r>
            <a:r>
              <a:rPr kumimoji="0" lang="en-A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још</a:t>
            </a:r>
            <a:r>
              <a:rPr kumimoji="0" lang="en-A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</a:t>
            </a:r>
            <a:r>
              <a:rPr kumimoji="0" lang="en-A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1898. </a:t>
            </a:r>
            <a:r>
              <a:rPr kumimoji="0" lang="en-AU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године</a:t>
            </a:r>
            <a:r>
              <a:rPr kumimoji="0" lang="en-A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00034" y="114298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</a:t>
            </a:r>
            <a:r>
              <a:rPr kumimoji="0" lang="en-A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је</a:t>
            </a:r>
            <a:r>
              <a:rPr kumimoji="0" lang="en-A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први</a:t>
            </a:r>
            <a:r>
              <a:rPr kumimoji="0" lang="en-A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навој</a:t>
            </a:r>
            <a:r>
              <a:rPr kumimoji="0" lang="en-A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дефинисан</a:t>
            </a:r>
            <a:r>
              <a:rPr kumimoji="0" lang="en-A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en-AU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метричком</a:t>
            </a:r>
            <a:r>
              <a:rPr kumimoji="0" lang="en-A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систему</a:t>
            </a:r>
            <a:r>
              <a:rPr kumimoji="0" lang="en-A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јединица</a:t>
            </a:r>
            <a:r>
              <a:rPr kumimoji="0" lang="en-A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/>
          <a:srcRect b="3030"/>
          <a:stretch>
            <a:fillRect/>
          </a:stretch>
        </p:blipFill>
        <p:spPr bwMode="auto">
          <a:xfrm>
            <a:off x="928662" y="1785926"/>
            <a:ext cx="64294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00034" y="4000504"/>
            <a:ext cx="807249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b="1" dirty="0" smtClean="0"/>
              <a:t>Теоријски профил метричког навоја има облик једнакостраничног троугла са углом  профила  навоја 60</a:t>
            </a:r>
            <a:r>
              <a:rPr lang="en-US" sz="3200" baseline="30000" dirty="0" smtClean="0"/>
              <a:t> </a:t>
            </a:r>
            <a:r>
              <a:rPr lang="en-US" sz="2000" baseline="30000" dirty="0" smtClean="0"/>
              <a:t>0</a:t>
            </a:r>
            <a:r>
              <a:rPr lang="sr-Cyrl-RS" sz="3200" b="1" dirty="0" smtClean="0"/>
              <a:t>.</a:t>
            </a:r>
            <a:r>
              <a:rPr lang="sr-Cyrl-RS" sz="2000" b="1" dirty="0" smtClean="0"/>
              <a:t>Основни(називни)  профил  има  облик  једнакокраког  трапеза  добијен корекцијом (скраћењем) врхова троугла теоријског профила. </a:t>
            </a:r>
          </a:p>
          <a:p>
            <a:r>
              <a:rPr lang="sr-Cyrl-RS" sz="2000" b="1" dirty="0" smtClean="0"/>
              <a:t>Карактеристичне величине навојног споја метричног навоја приказане су на слици.</a:t>
            </a:r>
            <a:endParaRPr lang="en-US" sz="2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357166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Подела метричког навоја извршена је према величини корака у односу на називни пречник навоја– на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метрички навој ситног корака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метрички навој крупног корака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(груби навој) 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34" y="1643050"/>
            <a:ext cx="8072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Означавање: ознака метричког навоја састоји се од бројчаних и словних симбола. На  основу ознаке метричког навоја потребно је идентификовати: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називни пречник навоја,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корак навоја(да ли је метрички навој крупног  или ситног корака),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смер завојнице навоја,</a:t>
            </a:r>
            <a:r>
              <a:rPr lang="ru-RU" sz="2000" dirty="0" smtClean="0"/>
              <a:t>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00034" y="3714752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Пример1:   М10</a:t>
            </a:r>
          </a:p>
          <a:p>
            <a:r>
              <a:rPr lang="ru-RU" dirty="0" smtClean="0"/>
              <a:t>Једноструки спољашњи метрички навој крупног корака, називног пречника10 mm; а навој има десни смер завојнице.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0034" y="4572008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Пример2:   М10 </a:t>
            </a:r>
            <a:r>
              <a:rPr lang="en-US" dirty="0" smtClean="0"/>
              <a:t>x 1.25 - L</a:t>
            </a:r>
          </a:p>
          <a:p>
            <a:r>
              <a:rPr lang="sr-Cyrl-RS" dirty="0" smtClean="0"/>
              <a:t>Једноструки спољашњи метрички навој ситног корака(</a:t>
            </a:r>
            <a:r>
              <a:rPr lang="en-US" dirty="0" smtClean="0"/>
              <a:t>P= 1,25 mm), </a:t>
            </a:r>
            <a:r>
              <a:rPr lang="sr-Cyrl-RS" dirty="0" smtClean="0"/>
              <a:t>називног пречника(</a:t>
            </a:r>
            <a:r>
              <a:rPr lang="en-US" dirty="0" smtClean="0"/>
              <a:t>d= 10 mm);</a:t>
            </a:r>
            <a:r>
              <a:rPr lang="sr-Cyrl-RS" dirty="0" smtClean="0"/>
              <a:t>а смер завојнице леви.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034" y="5500702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Пример3:   М10 </a:t>
            </a:r>
            <a:r>
              <a:rPr lang="en-US" dirty="0" smtClean="0"/>
              <a:t>x </a:t>
            </a:r>
            <a:r>
              <a:rPr lang="sr-Cyrl-RS" dirty="0" smtClean="0"/>
              <a:t>3</a:t>
            </a:r>
            <a:r>
              <a:rPr lang="en-US" dirty="0" smtClean="0"/>
              <a:t> x 1.25</a:t>
            </a:r>
          </a:p>
          <a:p>
            <a:r>
              <a:rPr lang="sr-Cyrl-RS" dirty="0" smtClean="0"/>
              <a:t>Троструки спољашњи метрички навој ситног корака(</a:t>
            </a:r>
            <a:r>
              <a:rPr lang="en-US" dirty="0" smtClean="0"/>
              <a:t>P= 1,25 mm), </a:t>
            </a:r>
            <a:r>
              <a:rPr lang="sr-Cyrl-RS" dirty="0" smtClean="0"/>
              <a:t>називног пречника(</a:t>
            </a:r>
            <a:r>
              <a:rPr lang="en-US" dirty="0" smtClean="0"/>
              <a:t>d= 10 mm);</a:t>
            </a:r>
            <a:r>
              <a:rPr lang="sr-Cyrl-RS" dirty="0" smtClean="0"/>
              <a:t>а смер завојнице десни.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3042" y="428604"/>
            <a:ext cx="5000660" cy="428628"/>
          </a:xfrm>
          <a:prstGeom prst="rect">
            <a:avLst/>
          </a:prstGeom>
          <a:gradFill flip="none" rotWithShape="1">
            <a:gsLst>
              <a:gs pos="0">
                <a:srgbClr val="02D4FE">
                  <a:tint val="66000"/>
                  <a:satMod val="160000"/>
                </a:srgbClr>
              </a:gs>
              <a:gs pos="50000">
                <a:srgbClr val="02D4FE">
                  <a:tint val="44500"/>
                  <a:satMod val="160000"/>
                </a:srgbClr>
              </a:gs>
              <a:gs pos="100000">
                <a:srgbClr val="02D4FE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643042" y="428604"/>
            <a:ext cx="50006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ТРАПЕЗНИ МЕТРИЧКИ НАВОЈ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1000108"/>
            <a:ext cx="792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Теоријски профил трапезог навоја има облик једнакокраког троугла са углом профила навоја од 30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 0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. Значајним скраћењем врхова троугла теоријског профила добија се основни- називни профил у облику једнакокраког трапеза.Стварни профил трапезног навоја у дну навојног жлеба има заобљење. Навојни спој трапезног навоја приказан је на </a:t>
            </a:r>
            <a:r>
              <a:rPr lang="sr-Cyrl-RS" dirty="0" smtClean="0"/>
              <a:t>слици. 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5797" r="7246"/>
          <a:stretch>
            <a:fillRect/>
          </a:stretch>
        </p:blipFill>
        <p:spPr bwMode="auto">
          <a:xfrm>
            <a:off x="428596" y="2714620"/>
            <a:ext cx="4286280" cy="223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72000" y="3071810"/>
            <a:ext cx="4429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Означавање:  Ознака  трапезног  навоја  састоји  се  од  бројних  и  словних  симбола.  Структура  ознаке</a:t>
            </a:r>
          </a:p>
          <a:p>
            <a:r>
              <a:rPr lang="ru-RU" dirty="0" smtClean="0"/>
              <a:t>трапезног навоја може се приказати у облику: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158" y="4643446"/>
            <a:ext cx="8572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Тr 20 ×2 ×1,5- </a:t>
            </a:r>
            <a:r>
              <a:rPr lang="en-US" dirty="0" smtClean="0"/>
              <a:t>L</a:t>
            </a:r>
            <a:endParaRPr lang="ru-RU" dirty="0" smtClean="0"/>
          </a:p>
          <a:p>
            <a:r>
              <a:rPr lang="ru-RU" dirty="0" smtClean="0"/>
              <a:t>                           смер завојнице(за леви навојL, а за десни смер ознака се изоставља) </a:t>
            </a:r>
          </a:p>
          <a:p>
            <a:r>
              <a:rPr lang="ru-RU" dirty="0" smtClean="0"/>
              <a:t>                      корак навоја</a:t>
            </a:r>
          </a:p>
          <a:p>
            <a:r>
              <a:rPr lang="ru-RU" dirty="0" smtClean="0"/>
              <a:t>             ход навоја(код вишеструког навоја) </a:t>
            </a:r>
          </a:p>
          <a:p>
            <a:r>
              <a:rPr lang="ru-RU" dirty="0" smtClean="0"/>
              <a:t>       називни пречник навоја</a:t>
            </a:r>
          </a:p>
          <a:p>
            <a:r>
              <a:rPr lang="ru-RU" dirty="0" smtClean="0"/>
              <a:t>ознака за трапезни навој                       Пример: Т</a:t>
            </a:r>
            <a:r>
              <a:rPr lang="sr-Latn-RS" dirty="0" smtClean="0"/>
              <a:t>r 16, Tr 24</a:t>
            </a:r>
            <a:r>
              <a:rPr lang="ru-RU" dirty="0" smtClean="0"/>
              <a:t> ×</a:t>
            </a:r>
            <a:r>
              <a:rPr lang="sr-Latn-RS" dirty="0" smtClean="0"/>
              <a:t>1,5,  </a:t>
            </a:r>
            <a:endParaRPr lang="en-US" dirty="0"/>
          </a:p>
        </p:txBody>
      </p:sp>
      <p:cxnSp>
        <p:nvCxnSpPr>
          <p:cNvPr id="9" name="Elbow Connector 8"/>
          <p:cNvCxnSpPr/>
          <p:nvPr/>
        </p:nvCxnSpPr>
        <p:spPr>
          <a:xfrm rot="16200000" flipH="1">
            <a:off x="1714480" y="5000636"/>
            <a:ext cx="214314" cy="714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6200000" flipH="1">
            <a:off x="1250133" y="5179231"/>
            <a:ext cx="428628" cy="714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5400000">
            <a:off x="785786" y="5286388"/>
            <a:ext cx="714380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5400000">
            <a:off x="357158" y="5429264"/>
            <a:ext cx="1000132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5400000">
            <a:off x="-107189" y="5536421"/>
            <a:ext cx="1214446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4071942"/>
            <a:ext cx="7772400" cy="1470025"/>
          </a:xfrm>
        </p:spPr>
        <p:txBody>
          <a:bodyPr/>
          <a:lstStyle/>
          <a:p>
            <a:r>
              <a:rPr lang="sr-Cyrl-RS" dirty="0" smtClean="0"/>
              <a:t>Навојни спојеви</a:t>
            </a:r>
            <a:endParaRPr lang="en-US" dirty="0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071546"/>
            <a:ext cx="2928958" cy="1428760"/>
          </a:xfrm>
          <a:prstGeom prst="rect">
            <a:avLst/>
          </a:prstGeom>
        </p:spPr>
      </p:pic>
      <p:pic>
        <p:nvPicPr>
          <p:cNvPr id="5" name="Picture 4" descr="medium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500042"/>
            <a:ext cx="4857784" cy="3000396"/>
          </a:xfrm>
          <a:prstGeom prst="rect">
            <a:avLst/>
          </a:prstGeom>
        </p:spPr>
      </p:pic>
      <p:pic>
        <p:nvPicPr>
          <p:cNvPr id="6" name="~PP3075.WAV">
            <a:hlinkClick r:id="" action="ppaction://media"/>
          </p:cNvPr>
          <p:cNvPicPr>
            <a:picLocks noRot="1" noChangeAspect="1"/>
          </p:cNvPicPr>
          <p:nvPr>
            <a:wavAudioFile r:embed="rId1" name="~PP3075.WAV"/>
          </p:nvPr>
        </p:nvPicPr>
        <p:blipFill>
          <a:blip r:embed="rId5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1"/>
            <a:ext cx="4429154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143240" y="357166"/>
            <a:ext cx="2286016" cy="428628"/>
          </a:xfrm>
          <a:prstGeom prst="rect">
            <a:avLst/>
          </a:prstGeom>
          <a:gradFill flip="none" rotWithShape="1">
            <a:gsLst>
              <a:gs pos="0">
                <a:srgbClr val="02D4FE">
                  <a:tint val="66000"/>
                  <a:satMod val="160000"/>
                </a:srgbClr>
              </a:gs>
              <a:gs pos="50000">
                <a:srgbClr val="02D4FE">
                  <a:tint val="44500"/>
                  <a:satMod val="160000"/>
                </a:srgbClr>
              </a:gs>
              <a:gs pos="100000">
                <a:srgbClr val="02D4FE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14678" y="285728"/>
            <a:ext cx="2214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КОСИ НАВОЈ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785794"/>
            <a:ext cx="76438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Теоријски профил косог навоја је несиметричан и има облик правоуглог троугла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са углом профила навоја од 3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 0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Корекцијом теоријског профила добија се називни профил који има облик трапеза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са бочним угловима профила навоја од 30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 0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и 3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 0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  .Стварни профил унутрашњег косог навоја одговара називном профилу. Код спољашњег навоја стварни профил у дну навојног жљеба има заобљење</a:t>
            </a:r>
            <a:r>
              <a:rPr lang="sr-Cyrl-RS" dirty="0" smtClean="0"/>
              <a:t>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14876" y="25717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Означавање:  Ознака  косог  навоја  састоји  се  од  бројних  и  словних  симбола.  Структура  ознаке косог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навоја може се приказати у облику: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720" y="4643446"/>
            <a:ext cx="8572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S</a:t>
            </a:r>
            <a:r>
              <a:rPr lang="ru-RU" dirty="0" smtClean="0"/>
              <a:t> 20 ×</a:t>
            </a:r>
            <a:r>
              <a:rPr lang="sr-Latn-RS" dirty="0" smtClean="0"/>
              <a:t>3</a:t>
            </a:r>
            <a:r>
              <a:rPr lang="ru-RU" dirty="0" smtClean="0"/>
              <a:t> ×1,5- </a:t>
            </a:r>
            <a:r>
              <a:rPr lang="en-US" dirty="0" smtClean="0"/>
              <a:t>L</a:t>
            </a:r>
            <a:endParaRPr lang="ru-RU" dirty="0" smtClean="0"/>
          </a:p>
          <a:p>
            <a:r>
              <a:rPr lang="ru-RU" dirty="0" smtClean="0"/>
              <a:t>                           смер завојнице(за леви навојL, а за десни смер</a:t>
            </a:r>
          </a:p>
          <a:p>
            <a:r>
              <a:rPr lang="ru-RU" dirty="0" smtClean="0"/>
              <a:t>                                  ознака се изоставља) </a:t>
            </a:r>
          </a:p>
          <a:p>
            <a:r>
              <a:rPr lang="ru-RU" dirty="0" smtClean="0"/>
              <a:t>                      корак навоја</a:t>
            </a:r>
          </a:p>
          <a:p>
            <a:r>
              <a:rPr lang="ru-RU" dirty="0" smtClean="0"/>
              <a:t>             ход навоја(код вишеструког навоја) </a:t>
            </a:r>
          </a:p>
          <a:p>
            <a:r>
              <a:rPr lang="ru-RU" dirty="0" smtClean="0"/>
              <a:t>       називни пречник навоја</a:t>
            </a:r>
          </a:p>
          <a:p>
            <a:r>
              <a:rPr lang="ru-RU" dirty="0" smtClean="0"/>
              <a:t>ознака за коси навој                          Пример: </a:t>
            </a:r>
            <a:r>
              <a:rPr lang="sr-Latn-RS" dirty="0" smtClean="0"/>
              <a:t>S12, S 16</a:t>
            </a:r>
            <a:r>
              <a:rPr lang="ru-RU" dirty="0" smtClean="0"/>
              <a:t> ×</a:t>
            </a:r>
            <a:r>
              <a:rPr lang="sr-Latn-RS" dirty="0" smtClean="0"/>
              <a:t>1,5,  </a:t>
            </a:r>
            <a:endParaRPr lang="en-US" dirty="0"/>
          </a:p>
        </p:txBody>
      </p:sp>
      <p:cxnSp>
        <p:nvCxnSpPr>
          <p:cNvPr id="9" name="Elbow Connector 8"/>
          <p:cNvCxnSpPr/>
          <p:nvPr/>
        </p:nvCxnSpPr>
        <p:spPr>
          <a:xfrm>
            <a:off x="2214546" y="5143512"/>
            <a:ext cx="357190" cy="28575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6200000" flipH="1">
            <a:off x="1535885" y="5393545"/>
            <a:ext cx="785818" cy="42862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6200000" flipH="1">
            <a:off x="785786" y="5572140"/>
            <a:ext cx="1071570" cy="21431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6200000" flipH="1">
            <a:off x="178563" y="5607859"/>
            <a:ext cx="1357322" cy="28575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5400000">
            <a:off x="-428660" y="5857892"/>
            <a:ext cx="1643074" cy="714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71736" y="2571744"/>
            <a:ext cx="2857520" cy="285752"/>
          </a:xfrm>
          <a:prstGeom prst="rect">
            <a:avLst/>
          </a:prstGeom>
          <a:gradFill flip="none" rotWithShape="1">
            <a:gsLst>
              <a:gs pos="0">
                <a:srgbClr val="02D4FE">
                  <a:tint val="66000"/>
                  <a:satMod val="160000"/>
                </a:srgbClr>
              </a:gs>
              <a:gs pos="50000">
                <a:srgbClr val="02D4FE">
                  <a:tint val="44500"/>
                  <a:satMod val="160000"/>
                </a:srgbClr>
              </a:gs>
              <a:gs pos="100000">
                <a:srgbClr val="02D4FE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14678" y="214290"/>
            <a:ext cx="2428892" cy="428628"/>
          </a:xfrm>
          <a:prstGeom prst="rect">
            <a:avLst/>
          </a:prstGeom>
          <a:gradFill flip="none" rotWithShape="1">
            <a:gsLst>
              <a:gs pos="0">
                <a:srgbClr val="02D4FE">
                  <a:tint val="66000"/>
                  <a:satMod val="160000"/>
                </a:srgbClr>
              </a:gs>
              <a:gs pos="50000">
                <a:srgbClr val="02D4FE">
                  <a:tint val="44500"/>
                  <a:satMod val="160000"/>
                </a:srgbClr>
              </a:gs>
              <a:gs pos="100000">
                <a:srgbClr val="02D4FE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928926" y="214290"/>
            <a:ext cx="2928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ОБЛИ НАВОЈ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785794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err="1" smtClean="0">
                <a:latin typeface="Arial" pitchFamily="34" charset="0"/>
                <a:cs typeface="Arial" pitchFamily="34" charset="0"/>
              </a:rPr>
              <a:t>Теоријски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 err="1" smtClean="0">
                <a:latin typeface="Arial" pitchFamily="34" charset="0"/>
                <a:cs typeface="Arial" pitchFamily="34" charset="0"/>
              </a:rPr>
              <a:t>профил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 err="1" smtClean="0">
                <a:latin typeface="Arial" pitchFamily="34" charset="0"/>
                <a:cs typeface="Arial" pitchFamily="34" charset="0"/>
              </a:rPr>
              <a:t>овог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 err="1" smtClean="0">
                <a:latin typeface="Arial" pitchFamily="34" charset="0"/>
                <a:cs typeface="Arial" pitchFamily="34" charset="0"/>
              </a:rPr>
              <a:t>навоја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 err="1" smtClean="0">
                <a:latin typeface="Arial" pitchFamily="34" charset="0"/>
                <a:cs typeface="Arial" pitchFamily="34" charset="0"/>
              </a:rPr>
              <a:t>је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 err="1" smtClean="0">
                <a:latin typeface="Arial" pitchFamily="34" charset="0"/>
                <a:cs typeface="Arial" pitchFamily="34" charset="0"/>
              </a:rPr>
              <a:t>једнакокраки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 err="1" smtClean="0">
                <a:latin typeface="Arial" pitchFamily="34" charset="0"/>
                <a:cs typeface="Arial" pitchFamily="34" charset="0"/>
              </a:rPr>
              <a:t>троугао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 err="1" smtClean="0">
                <a:latin typeface="Arial" pitchFamily="34" charset="0"/>
                <a:cs typeface="Arial" pitchFamily="34" charset="0"/>
              </a:rPr>
              <a:t>са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 err="1" smtClean="0">
                <a:latin typeface="Arial" pitchFamily="34" charset="0"/>
                <a:cs typeface="Arial" pitchFamily="34" charset="0"/>
              </a:rPr>
              <a:t>углом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 err="1" smtClean="0">
                <a:latin typeface="Arial" pitchFamily="34" charset="0"/>
                <a:cs typeface="Arial" pitchFamily="34" charset="0"/>
              </a:rPr>
              <a:t>при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 err="1" smtClean="0">
                <a:latin typeface="Arial" pitchFamily="34" charset="0"/>
                <a:cs typeface="Arial" pitchFamily="34" charset="0"/>
              </a:rPr>
              <a:t>врху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= 30°.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1500174"/>
            <a:ext cx="7786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err="1" smtClean="0">
                <a:latin typeface="Arial" pitchFamily="34" charset="0"/>
                <a:cs typeface="Arial" pitchFamily="34" charset="0"/>
              </a:rPr>
              <a:t>Користи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 err="1" smtClean="0">
                <a:latin typeface="Arial" pitchFamily="34" charset="0"/>
                <a:cs typeface="Arial" pitchFamily="34" charset="0"/>
              </a:rPr>
              <a:t>се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 err="1" smtClean="0">
                <a:latin typeface="Arial" pitchFamily="34" charset="0"/>
                <a:cs typeface="Arial" pitchFamily="34" charset="0"/>
              </a:rPr>
              <a:t>код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 err="1" smtClean="0">
                <a:latin typeface="Arial" pitchFamily="34" charset="0"/>
                <a:cs typeface="Arial" pitchFamily="34" charset="0"/>
              </a:rPr>
              <a:t>ватрогасне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 err="1" smtClean="0">
                <a:latin typeface="Arial" pitchFamily="34" charset="0"/>
                <a:cs typeface="Arial" pitchFamily="34" charset="0"/>
              </a:rPr>
              <a:t>опреме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AU" sz="2000" dirty="0" err="1" smtClean="0">
                <a:latin typeface="Arial" pitchFamily="34" charset="0"/>
                <a:cs typeface="Arial" pitchFamily="34" charset="0"/>
              </a:rPr>
              <a:t>црева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AU" sz="2000" dirty="0" err="1" smtClean="0">
                <a:latin typeface="Arial" pitchFamily="34" charset="0"/>
                <a:cs typeface="Arial" pitchFamily="34" charset="0"/>
              </a:rPr>
              <a:t>вагонских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 err="1" smtClean="0">
                <a:latin typeface="Arial" pitchFamily="34" charset="0"/>
                <a:cs typeface="Arial" pitchFamily="34" charset="0"/>
              </a:rPr>
              <a:t>спојница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,...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71472" y="2000240"/>
            <a:ext cx="2786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Ознака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AU" sz="28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n-A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 </a:t>
            </a:r>
            <a:r>
              <a:rPr kumimoji="0" lang="en-AU" sz="28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dxP</a:t>
            </a:r>
            <a:endParaRPr kumimoji="0" lang="en-A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500298" y="2500306"/>
            <a:ext cx="31432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ВИТВОРТОВ НАВОЈ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472" y="2928934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Теоријски профил има облик једнакокраког троугла, са углом профила навоја од</a:t>
            </a:r>
            <a:r>
              <a:rPr lang="sr-Latn-RS" dirty="0" smtClean="0"/>
              <a:t> </a:t>
            </a:r>
            <a:r>
              <a:rPr lang="sr-Cyrl-RS" dirty="0" smtClean="0"/>
              <a:t>55</a:t>
            </a:r>
            <a:r>
              <a:rPr lang="en-US" baseline="30000" dirty="0" smtClean="0"/>
              <a:t> 0</a:t>
            </a:r>
            <a:r>
              <a:rPr lang="sr-Cyrl-RS" dirty="0" smtClean="0"/>
              <a:t>. Подножје и врх стварног профила спољашњег и унутрашњег навоја су заобљени. Њихове контуре су у</a:t>
            </a:r>
            <a:r>
              <a:rPr lang="sr-Latn-RS" dirty="0" smtClean="0"/>
              <a:t> </a:t>
            </a:r>
            <a:r>
              <a:rPr lang="sr-Cyrl-RS" dirty="0" smtClean="0"/>
              <a:t>непосредном додиру, а стварни профили спољашљег и унутрашњег навоја се поклапају. Вредности називног пречника дају</a:t>
            </a:r>
            <a:r>
              <a:rPr lang="sr-Latn-RS" dirty="0" smtClean="0"/>
              <a:t> </a:t>
            </a:r>
            <a:r>
              <a:rPr lang="sr-Cyrl-RS" dirty="0" smtClean="0"/>
              <a:t>се у цолима, а остале мере су у милимерима. Корак навоја одређује се на основу броја корака(</a:t>
            </a:r>
            <a:r>
              <a:rPr lang="en-US" dirty="0" smtClean="0"/>
              <a:t>z) </a:t>
            </a:r>
            <a:r>
              <a:rPr lang="sr-Cyrl-RS" dirty="0" smtClean="0"/>
              <a:t>на дужини једног цола   (1” = 25.401 </a:t>
            </a:r>
            <a:r>
              <a:rPr lang="en-US" dirty="0" smtClean="0"/>
              <a:t>mm ) P= 1”/z.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14348" y="5143512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Ознака:</a:t>
            </a:r>
          </a:p>
          <a:p>
            <a:r>
              <a:rPr lang="ru-RU" dirty="0" smtClean="0"/>
              <a:t>Пример:  R 1” </a:t>
            </a:r>
          </a:p>
          <a:p>
            <a:r>
              <a:rPr lang="ru-RU" dirty="0" smtClean="0"/>
              <a:t>Витвортов десни цевни навој формиран на спољашњој површини цеви унутрашњег пречника1”.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4678" y="428604"/>
            <a:ext cx="3286148" cy="500066"/>
          </a:xfrm>
          <a:prstGeom prst="rect">
            <a:avLst/>
          </a:prstGeom>
          <a:gradFill flip="none" rotWithShape="1">
            <a:gsLst>
              <a:gs pos="0">
                <a:srgbClr val="02D4FE">
                  <a:tint val="66000"/>
                  <a:satMod val="160000"/>
                </a:srgbClr>
              </a:gs>
              <a:gs pos="50000">
                <a:srgbClr val="02D4FE">
                  <a:tint val="44500"/>
                  <a:satMod val="160000"/>
                </a:srgbClr>
              </a:gs>
              <a:gs pos="100000">
                <a:srgbClr val="02D4FE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28992" y="428604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/>
              <a:t>ОБЛИЦИ ВИЈАКА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00034" y="1000108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Облици и димензије вијака су стандардизовани. Основни делови вијка су глава и стабло. Главом се вијак ослања на делове који се спајају. Прелаз између главе и стабла вијка изводи се у благој форми, да би се смањио утицај концентрације напона.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3116"/>
            <a:ext cx="307183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81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75819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2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00240"/>
            <a:ext cx="75819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3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857496"/>
            <a:ext cx="75819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4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714752"/>
            <a:ext cx="75819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5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572008"/>
            <a:ext cx="75819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357158" y="357166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Стабло вијка састоји се од навојног дела и ненавојног дела(врата). Прелаз између ненавојног и навојног дела вијка изводи се у различитим облицима.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467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7467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928802"/>
            <a:ext cx="7467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786058"/>
            <a:ext cx="7467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643314"/>
            <a:ext cx="7467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124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81248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285992"/>
            <a:ext cx="81248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000372"/>
            <a:ext cx="81248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857628"/>
            <a:ext cx="812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jci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" y="0"/>
            <a:ext cx="91410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488" y="357166"/>
            <a:ext cx="3429024" cy="428628"/>
          </a:xfrm>
          <a:prstGeom prst="rect">
            <a:avLst/>
          </a:prstGeom>
          <a:gradFill flip="none" rotWithShape="1">
            <a:gsLst>
              <a:gs pos="0">
                <a:srgbClr val="02D4FE">
                  <a:tint val="66000"/>
                  <a:satMod val="160000"/>
                </a:srgbClr>
              </a:gs>
              <a:gs pos="50000">
                <a:srgbClr val="02D4FE">
                  <a:tint val="44500"/>
                  <a:satMod val="160000"/>
                </a:srgbClr>
              </a:gs>
              <a:gs pos="100000">
                <a:srgbClr val="02D4FE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57488" y="357166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/>
              <a:t>ОЗНАЧАВАЊЕ ВИЈАКА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28662" y="1166843"/>
            <a:ext cx="70009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Структура ознаке вијка може се приказати у следећем облику: </a:t>
            </a:r>
          </a:p>
          <a:p>
            <a:r>
              <a:rPr lang="sr-Cyrl-RS" dirty="0" smtClean="0"/>
              <a:t>М 16 </a:t>
            </a:r>
            <a:r>
              <a:rPr lang="en-US" dirty="0" smtClean="0"/>
              <a:t>x 90 - 8.8</a:t>
            </a:r>
            <a:r>
              <a:rPr lang="sr-Latn-RS" dirty="0" smtClean="0"/>
              <a:t>  SRPS M. BO.</a:t>
            </a:r>
            <a:r>
              <a:rPr lang="en-US" dirty="0" smtClean="0"/>
              <a:t> </a:t>
            </a:r>
            <a:r>
              <a:rPr lang="sr-Latn-RS" dirty="0" smtClean="0"/>
              <a:t>O11</a:t>
            </a:r>
          </a:p>
          <a:p>
            <a:r>
              <a:rPr lang="sr-Latn-RS" dirty="0" smtClean="0"/>
              <a:t>                                                </a:t>
            </a:r>
            <a:r>
              <a:rPr lang="sr-Cyrl-RS" dirty="0" smtClean="0"/>
              <a:t>број стандарда</a:t>
            </a:r>
          </a:p>
          <a:p>
            <a:r>
              <a:rPr lang="sr-Cyrl-RS" dirty="0" smtClean="0"/>
              <a:t>                             материјал вијка</a:t>
            </a:r>
          </a:p>
          <a:p>
            <a:r>
              <a:rPr lang="sr-Cyrl-RS" dirty="0" smtClean="0"/>
              <a:t>                  дужина вијка</a:t>
            </a:r>
            <a:endParaRPr lang="sr-Latn-RS" dirty="0" smtClean="0"/>
          </a:p>
          <a:p>
            <a:r>
              <a:rPr lang="sr-Cyrl-RS" dirty="0" smtClean="0"/>
              <a:t>          пречник вијка</a:t>
            </a:r>
            <a:endParaRPr lang="sr-Latn-RS" dirty="0" smtClean="0"/>
          </a:p>
          <a:p>
            <a:r>
              <a:rPr lang="sr-Cyrl-RS" dirty="0" smtClean="0"/>
              <a:t>ознака навоја</a:t>
            </a:r>
          </a:p>
        </p:txBody>
      </p:sp>
      <p:cxnSp>
        <p:nvCxnSpPr>
          <p:cNvPr id="9" name="Elbow Connector 8"/>
          <p:cNvCxnSpPr/>
          <p:nvPr/>
        </p:nvCxnSpPr>
        <p:spPr>
          <a:xfrm>
            <a:off x="2857488" y="1785926"/>
            <a:ext cx="64294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6200000" flipH="1">
            <a:off x="2071670" y="1857364"/>
            <a:ext cx="500066" cy="35719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6200000" flipH="1">
            <a:off x="1464447" y="1964521"/>
            <a:ext cx="714380" cy="21431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6200000" flipH="1">
            <a:off x="1000100" y="2071678"/>
            <a:ext cx="928694" cy="21431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5400000">
            <a:off x="464315" y="2321711"/>
            <a:ext cx="1214446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1833322" cy="1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2200" tIns="685584" rIns="863328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3500" algn="l"/>
              </a:tabLst>
            </a:pPr>
            <a:r>
              <a:rPr kumimoji="0" lang="en-A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A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662" y="3143248"/>
            <a:ext cx="75724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873500" algn="l"/>
              </a:tabLst>
            </a:pPr>
            <a:r>
              <a:rPr lang="en-A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Означавање</a:t>
            </a: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материјала</a:t>
            </a: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завртњева</a:t>
            </a: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4.6,</a:t>
            </a:r>
            <a:r>
              <a:rPr lang="sr-Cyrl-R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5</a:t>
            </a: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.6,5.8,9.8,.....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73500" algn="l"/>
              </a:tabLst>
            </a:pPr>
            <a:r>
              <a:rPr lang="en-AU" dirty="0" err="1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Пример</a:t>
            </a:r>
            <a:r>
              <a:rPr lang="en-AU" dirty="0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n-AU" sz="2000" dirty="0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4.6</a:t>
            </a: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A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873500" algn="l"/>
              </a:tabLst>
            </a:pPr>
            <a:r>
              <a:rPr lang="en-A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Први</a:t>
            </a:r>
            <a:r>
              <a:rPr lang="sr-Cyrl-R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број</a:t>
            </a:r>
            <a:r>
              <a:rPr lang="sr-Cyrl-R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ознаке</a:t>
            </a:r>
            <a:r>
              <a:rPr lang="sr-Cyrl-R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материјала</a:t>
            </a: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dirty="0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lang="sr-Cyrl-RS" dirty="0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100=</a:t>
            </a: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en-AU" sz="11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sr-Cyrl-RS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A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затезна</a:t>
            </a:r>
            <a:r>
              <a:rPr lang="sr-Cyrl-R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чврстоћа</a:t>
            </a: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73500" algn="l"/>
              </a:tabLst>
            </a:pPr>
            <a:endParaRPr lang="en-AU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873500" algn="l"/>
              </a:tabLst>
            </a:pPr>
            <a:endParaRPr lang="en-AU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73500" algn="l"/>
              </a:tabLst>
            </a:pPr>
            <a:endParaRPr lang="en-A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73500" algn="l"/>
              </a:tabLst>
            </a:pPr>
            <a:endParaRPr lang="en-AU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00100" y="4214818"/>
            <a:ext cx="66437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73500" algn="l"/>
              </a:tabLst>
            </a:pP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 x 100 = 400 </a:t>
            </a:r>
            <a:r>
              <a:rPr lang="en-A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MPa</a:t>
            </a: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= </a:t>
            </a:r>
            <a:r>
              <a:rPr lang="en-AU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en-AU" sz="11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73500" algn="l"/>
              </a:tabLst>
            </a:pPr>
            <a:r>
              <a:rPr lang="en-A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Први</a:t>
            </a: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број</a:t>
            </a: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ознаке</a:t>
            </a: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материјала</a:t>
            </a: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dirty="0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lang="en-A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други</a:t>
            </a: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број</a:t>
            </a: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ознаке</a:t>
            </a: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материјала</a:t>
            </a: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dirty="0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lang="en-AU" dirty="0" err="1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lang="en-AU" dirty="0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10 = </a:t>
            </a:r>
            <a:r>
              <a:rPr lang="en-AU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en-AU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sr-Cyrl-RS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A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граница</a:t>
            </a: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течења</a:t>
            </a: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73500" algn="l"/>
              </a:tabLst>
            </a:pP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 x 6 x 10 = 240 </a:t>
            </a:r>
            <a:r>
              <a:rPr lang="en-A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MPa</a:t>
            </a: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= </a:t>
            </a:r>
            <a:r>
              <a:rPr lang="en-AU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en-AU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endParaRPr lang="en-A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73500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57554" y="357166"/>
            <a:ext cx="2500330" cy="428628"/>
          </a:xfrm>
          <a:prstGeom prst="rect">
            <a:avLst/>
          </a:prstGeom>
          <a:gradFill flip="none" rotWithShape="1">
            <a:gsLst>
              <a:gs pos="0">
                <a:srgbClr val="02D4FE">
                  <a:tint val="66000"/>
                  <a:satMod val="160000"/>
                </a:srgbClr>
              </a:gs>
              <a:gs pos="50000">
                <a:srgbClr val="02D4FE">
                  <a:tint val="44500"/>
                  <a:satMod val="160000"/>
                </a:srgbClr>
              </a:gs>
              <a:gs pos="100000">
                <a:srgbClr val="02D4FE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42910" y="1000108"/>
            <a:ext cx="81439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Навртке  су  стандарни  машински  делови  помоћу  којих  се  вијчани  спој  притеже  у  циљу  постизања одговарајуће  силе(силе  притезања)  дуж  осе  вијка  и  осигурава  од  лабављења  и  раздвајања  навојног  споја. </a:t>
            </a:r>
          </a:p>
          <a:p>
            <a:r>
              <a:rPr lang="ru-RU" dirty="0" smtClean="0"/>
              <a:t>Спољашњи  облик  навртке  одговара  облику  кључа(алата) помоћу  којег  се  формира  и  притеже  вијчани  спој. </a:t>
            </a:r>
          </a:p>
          <a:p>
            <a:r>
              <a:rPr lang="ru-RU" dirty="0" smtClean="0"/>
              <a:t>Конструкциони облици стандардних навртки приказани су на слици:</a:t>
            </a:r>
          </a:p>
          <a:p>
            <a:r>
              <a:rPr lang="ru-RU" dirty="0" smtClean="0"/>
              <a:t> шестостране навртке,</a:t>
            </a:r>
          </a:p>
          <a:p>
            <a:r>
              <a:rPr lang="ru-RU" dirty="0" smtClean="0"/>
              <a:t>крунасте навртке, </a:t>
            </a:r>
          </a:p>
          <a:p>
            <a:r>
              <a:rPr lang="ru-RU" dirty="0" smtClean="0"/>
              <a:t>самоосигуравајућа шестострана навртка, </a:t>
            </a:r>
          </a:p>
          <a:p>
            <a:r>
              <a:rPr lang="ru-RU" dirty="0" smtClean="0"/>
              <a:t>затворене(капасте) навртке, </a:t>
            </a:r>
          </a:p>
          <a:p>
            <a:r>
              <a:rPr lang="ru-RU" dirty="0" smtClean="0"/>
              <a:t>четворострана навртка</a:t>
            </a:r>
          </a:p>
          <a:p>
            <a:r>
              <a:rPr lang="ru-RU" dirty="0" smtClean="0"/>
              <a:t>лептираста навртка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57554" y="357166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ОБЛИЦИ НАВРТКИ</a:t>
            </a:r>
            <a:endParaRPr lang="en-US" dirty="0"/>
          </a:p>
        </p:txBody>
      </p:sp>
      <p:pic>
        <p:nvPicPr>
          <p:cNvPr id="5" name="Picture 4" descr="med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286124"/>
            <a:ext cx="2684450" cy="3192464"/>
          </a:xfrm>
          <a:prstGeom prst="rect">
            <a:avLst/>
          </a:prstGeom>
        </p:spPr>
      </p:pic>
      <p:pic>
        <p:nvPicPr>
          <p:cNvPr id="6" name="Picture 5" descr="vijak_podloska_navrtka_min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643314"/>
            <a:ext cx="1571636" cy="281940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74676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7467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500306"/>
            <a:ext cx="7467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357562"/>
            <a:ext cx="7467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214818"/>
            <a:ext cx="7467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3657600" cy="371475"/>
          </a:xfrm>
          <a:prstGeom prst="rect">
            <a:avLst/>
          </a:prstGeom>
          <a:noFill/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57232"/>
            <a:ext cx="3657600" cy="866775"/>
          </a:xfrm>
          <a:prstGeom prst="rect">
            <a:avLst/>
          </a:prstGeom>
          <a:noFill/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95450"/>
            <a:ext cx="3657600" cy="866775"/>
          </a:xfrm>
          <a:prstGeom prst="rect">
            <a:avLst/>
          </a:prstGeom>
          <a:noFill/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562225"/>
            <a:ext cx="3657600" cy="514350"/>
          </a:xfrm>
          <a:prstGeom prst="rect">
            <a:avLst/>
          </a:prstGeom>
          <a:noFill/>
        </p:spPr>
      </p:pic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0"/>
            <a:ext cx="9214092" cy="68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2200" tIns="685584" rIns="964896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800" b="1" i="0" u="none" strike="noStrike" cap="none" normalizeH="0" baseline="0" dirty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</a:t>
            </a:r>
            <a:r>
              <a:rPr kumimoji="0" lang="en-AU" sz="2800" b="1" i="0" u="none" strike="noStrike" cap="none" normalizeH="0" baseline="0" dirty="0" err="1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</a:t>
            </a:r>
            <a:r>
              <a:rPr kumimoji="0" lang="en-AU" sz="2800" b="1" i="0" u="none" strike="noStrike" cap="none" normalizeH="0" baseline="0" dirty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800" b="1" i="0" u="none" strike="noStrike" cap="none" normalizeH="0" baseline="0" dirty="0" err="1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</a:t>
            </a:r>
            <a:r>
              <a:rPr kumimoji="0" lang="en-AU" sz="2800" b="1" i="0" u="none" strike="noStrike" cap="none" normalizeH="0" baseline="0" dirty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800" b="1" i="0" u="none" strike="noStrike" cap="none" normalizeH="0" baseline="0" dirty="0" err="1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сте</a:t>
            </a:r>
            <a:r>
              <a:rPr kumimoji="0" lang="en-AU" sz="2800" b="1" i="0" u="none" strike="noStrike" cap="none" normalizeH="0" baseline="0" dirty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800" b="1" i="0" u="none" strike="noStrike" cap="none" normalizeH="0" baseline="0" dirty="0" err="1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знали</a:t>
            </a:r>
            <a:r>
              <a:rPr kumimoji="0" lang="en-AU" sz="2800" b="1" i="0" u="none" strike="noStrike" cap="none" normalizeH="0" baseline="0" dirty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800" b="1" i="0" u="none" strike="noStrike" cap="none" normalizeH="0" baseline="0" dirty="0" err="1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</a:t>
            </a: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Авион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205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Boeing 747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око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sr-Cyrl-R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sz="2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Cyrl-R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2,5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милиона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елемената</a:t>
            </a:r>
            <a:endParaRPr kumimoji="0" lang="sr-Cyrl-R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</a:t>
            </a: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остваривање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машинских</a:t>
            </a:r>
            <a:endParaRPr kumimoji="0" lang="sr-Cyrl-R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sz="2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Cyrl-R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спојева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завртњева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навртки</a:t>
            </a:r>
            <a:r>
              <a:rPr kumimoji="0" lang="sr-Cyrl-R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п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одлошки,закивака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,...);</a:t>
            </a:r>
            <a:endParaRPr kumimoji="0" lang="sr-Cyrl-R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sz="16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sz="16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A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0" y="4619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0" y="83343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17002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0" y="25669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571472" y="3929066"/>
            <a:ext cx="82391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400000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других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елемената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кошта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око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250000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долара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30000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закивака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коштају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сваки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50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центи</a:t>
            </a:r>
            <a:r>
              <a:rPr kumimoji="0" lang="en-A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2910" y="3214686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70000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тих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елемената</a:t>
            </a:r>
            <a:r>
              <a:rPr kumimoji="0" lang="sr-Cyrl-R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је од титанијума и кошта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Cyrl-R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150000 долара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3" name="~PP3161.WAV">
            <a:hlinkClick r:id="" action="ppaction://media"/>
          </p:cNvPr>
          <p:cNvPicPr>
            <a:picLocks noRot="1" noChangeAspect="1"/>
          </p:cNvPicPr>
          <p:nvPr>
            <a:wavAudioFile r:embed="rId1" name="~PP3161.WAV"/>
          </p:nvPr>
        </p:nvPicPr>
        <p:blipFill>
          <a:blip r:embed="rId7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28860" y="714356"/>
            <a:ext cx="3714776" cy="500066"/>
          </a:xfrm>
          <a:prstGeom prst="rect">
            <a:avLst/>
          </a:prstGeom>
          <a:gradFill flip="none" rotWithShape="1">
            <a:gsLst>
              <a:gs pos="0">
                <a:srgbClr val="02D4FE">
                  <a:tint val="66000"/>
                  <a:satMod val="160000"/>
                </a:srgbClr>
              </a:gs>
              <a:gs pos="50000">
                <a:srgbClr val="02D4FE">
                  <a:tint val="44500"/>
                  <a:satMod val="160000"/>
                </a:srgbClr>
              </a:gs>
              <a:gs pos="100000">
                <a:srgbClr val="02D4FE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0" y="571480"/>
            <a:ext cx="3857652" cy="694370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ПОДЛОЖНЕ ПЛОЧИЦЕ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21455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5786" y="1142984"/>
            <a:ext cx="8001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Подложне плочице су стандардни машински делови који се постављају измећу навртке и подлоге(површине делова који се спајају) и главе вијка и подлоге у циљу: </a:t>
            </a:r>
          </a:p>
          <a:p>
            <a:pPr>
              <a:buFont typeface="Wingdings" pitchFamily="2" charset="2"/>
              <a:buChar char="Ø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  спречавања лабављења и раздвајања навојног споја, </a:t>
            </a:r>
          </a:p>
          <a:p>
            <a:pPr>
              <a:buFont typeface="Wingdings" pitchFamily="2" charset="2"/>
              <a:buChar char="Ø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спречавања оштећења у виду хабања и пластичних деформација подлоге и</a:t>
            </a:r>
          </a:p>
          <a:p>
            <a:pPr>
              <a:buFont typeface="Wingdings" pitchFamily="2" charset="2"/>
              <a:buChar char="Ø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 спречавања савијања </a:t>
            </a:r>
            <a:r>
              <a:rPr lang="sr-Cyrl-RS" dirty="0" smtClean="0"/>
              <a:t>тела вијка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0034" y="3143248"/>
            <a:ext cx="72152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Разни конструкциони облици стандардних плочица приказани су на :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равна(а),   коса(б),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кугласта(в),  еластичне(г),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зупчасте(д)  и лепезасте(ђ</a:t>
            </a:r>
            <a:r>
              <a:rPr lang="ru-RU" dirty="0" smtClean="0"/>
              <a:t>). </a:t>
            </a:r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500438"/>
            <a:ext cx="49911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00232" y="500042"/>
            <a:ext cx="5214974" cy="500066"/>
          </a:xfrm>
          <a:prstGeom prst="rect">
            <a:avLst/>
          </a:prstGeom>
          <a:gradFill flip="none" rotWithShape="1">
            <a:gsLst>
              <a:gs pos="0">
                <a:srgbClr val="02D4FE">
                  <a:tint val="66000"/>
                  <a:satMod val="160000"/>
                </a:srgbClr>
              </a:gs>
              <a:gs pos="50000">
                <a:srgbClr val="02D4FE">
                  <a:tint val="44500"/>
                  <a:satMod val="160000"/>
                </a:srgbClr>
              </a:gs>
              <a:gs pos="100000">
                <a:srgbClr val="02D4FE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26860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42984"/>
            <a:ext cx="31432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357694"/>
            <a:ext cx="457203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929322" y="5286388"/>
            <a:ext cx="1483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навојна стега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00232" y="500042"/>
            <a:ext cx="4930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 smtClean="0"/>
              <a:t>Примери употребе навојних парова</a:t>
            </a:r>
            <a:endParaRPr lang="en-US" sz="2000" dirty="0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857628"/>
            <a:ext cx="46482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33242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8604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643438" y="2643182"/>
            <a:ext cx="3286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Nosač</a:t>
            </a:r>
            <a:r>
              <a:rPr lang="en-US" sz="1200" dirty="0" smtClean="0"/>
              <a:t> </a:t>
            </a:r>
            <a:r>
              <a:rPr lang="en-US" sz="1200" dirty="0" err="1" smtClean="0"/>
              <a:t>alata</a:t>
            </a:r>
            <a:r>
              <a:rPr lang="en-US" sz="1200" dirty="0" smtClean="0"/>
              <a:t> </a:t>
            </a:r>
            <a:r>
              <a:rPr lang="en-US" sz="1200" dirty="0" err="1" smtClean="0"/>
              <a:t>rendisaljke</a:t>
            </a:r>
            <a:r>
              <a:rPr lang="en-US" sz="1200" dirty="0" smtClean="0"/>
              <a:t> </a:t>
            </a:r>
            <a:r>
              <a:rPr lang="en-US" sz="1200" dirty="0" err="1" smtClean="0"/>
              <a:t>sa</a:t>
            </a:r>
            <a:r>
              <a:rPr lang="en-US" sz="1200" dirty="0" smtClean="0"/>
              <a:t> </a:t>
            </a:r>
            <a:r>
              <a:rPr lang="en-US" sz="1200" dirty="0" err="1" smtClean="0"/>
              <a:t>prikazanim</a:t>
            </a:r>
            <a:r>
              <a:rPr lang="en-US" sz="1200" dirty="0" smtClean="0"/>
              <a:t> </a:t>
            </a:r>
            <a:r>
              <a:rPr lang="en-US" sz="1200" dirty="0" err="1" smtClean="0"/>
              <a:t>vretenom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286124"/>
            <a:ext cx="564360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635795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71876"/>
            <a:ext cx="678661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58293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786058"/>
            <a:ext cx="47625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500826" y="857232"/>
            <a:ext cx="1819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Навојно вретено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29190" y="2928934"/>
            <a:ext cx="3296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Планетарни навојни преносник</a:t>
            </a:r>
            <a:endParaRPr lang="en-US" dirty="0"/>
          </a:p>
        </p:txBody>
      </p:sp>
      <p:pic>
        <p:nvPicPr>
          <p:cNvPr id="7" name="~PP1437.WAV">
            <a:hlinkClick r:id="" action="ppaction://media"/>
          </p:cNvPr>
          <p:cNvPicPr>
            <a:picLocks noRot="1" noChangeAspect="1"/>
          </p:cNvPicPr>
          <p:nvPr>
            <a:wavAudioFile r:embed="rId1" name="~PP1437.WAV"/>
          </p:nvPr>
        </p:nvPicPr>
        <p:blipFill>
          <a:blip r:embed="rId5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433390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medium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43248"/>
            <a:ext cx="4143404" cy="3214710"/>
          </a:xfrm>
          <a:prstGeom prst="rect">
            <a:avLst/>
          </a:prstGeom>
        </p:spPr>
      </p:pic>
      <p:pic>
        <p:nvPicPr>
          <p:cNvPr id="6" name="~PP498.WAV">
            <a:hlinkClick r:id="" action="ppaction://media"/>
          </p:cNvPr>
          <p:cNvPicPr>
            <a:picLocks noRot="1" noChangeAspect="1"/>
          </p:cNvPicPr>
          <p:nvPr>
            <a:wavAudioFile r:embed="rId1" name="~PP498.WAV"/>
          </p:nvPr>
        </p:nvPicPr>
        <p:blipFill>
          <a:blip r:embed="rId5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2200" tIns="685584" rIns="1244208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-571536" y="0"/>
            <a:ext cx="11767107" cy="638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200" tIns="685584" rIns="1244208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Веза</a:t>
            </a:r>
            <a:r>
              <a:rPr kumimoji="0" lang="sr-Cyrl-R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или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више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машинских</a:t>
            </a:r>
            <a:r>
              <a:rPr kumimoji="0" lang="sr-Cyrl-R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елова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остварена</a:t>
            </a:r>
            <a:endParaRPr kumimoji="0" lang="sr-Cyrl-R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посредством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навоја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представља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навојни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спој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Навојни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спојеви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припадају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групи</a:t>
            </a:r>
            <a:r>
              <a:rPr kumimoji="0" lang="sr-Cyrl-R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раздвојивих</a:t>
            </a:r>
            <a:endParaRPr kumimoji="0" lang="sr-Cyrl-RS" sz="2400" b="1" i="0" u="none" strike="noStrike" cap="none" normalizeH="0" baseline="0" dirty="0" smtClean="0">
              <a:ln>
                <a:noFill/>
              </a:ln>
              <a:solidFill>
                <a:srgbClr val="FE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машинских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спојева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спојени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делови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могу</a:t>
            </a:r>
            <a:endParaRPr kumimoji="0" lang="sr-Cyrl-R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раздвојити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поново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спојити</a:t>
            </a:r>
            <a:r>
              <a:rPr kumimoji="0" lang="sr-Cyrl-R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оштећења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Помоћу</a:t>
            </a:r>
            <a:r>
              <a:rPr kumimoji="0" lang="en-A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навојних</a:t>
            </a:r>
            <a:r>
              <a:rPr kumimoji="0" lang="en-A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спојева</a:t>
            </a:r>
            <a:r>
              <a:rPr kumimoji="0" lang="en-A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</a:t>
            </a:r>
            <a:r>
              <a:rPr kumimoji="0" lang="en-A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обезбеђује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Жељени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положај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спојених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делова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Преношење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оптерећења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Међусобно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притискивање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заптивање</a:t>
            </a:r>
            <a:endParaRPr kumimoji="0" lang="sr-Cyrl-R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машинских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делова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Прецизно</a:t>
            </a:r>
            <a:r>
              <a:rPr kumimoji="0" lang="sr-Cyrl-R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померање</a:t>
            </a:r>
            <a:r>
              <a:rPr kumimoji="0" lang="sr-Cyrl-R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подешавање</a:t>
            </a:r>
            <a:r>
              <a:rPr kumimoji="0" lang="sr-Cyrl-R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код</a:t>
            </a:r>
            <a:endParaRPr kumimoji="0" lang="sr-Cyrl-R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мерних</a:t>
            </a:r>
            <a:r>
              <a:rPr kumimoji="0" lang="sr-Cyrl-R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уређаја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Међусобно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релативно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кретање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спојених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делова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Претварање</a:t>
            </a:r>
            <a:r>
              <a:rPr kumimoji="0" lang="sr-Cyrl-R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обртног</a:t>
            </a:r>
            <a:r>
              <a:rPr kumimoji="0" lang="sr-Cyrl-R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кретања</a:t>
            </a:r>
            <a:r>
              <a:rPr kumimoji="0" lang="sr-Cyrl-R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праволинијско</a:t>
            </a:r>
            <a:r>
              <a:rPr kumimoji="0" lang="sr-Cyrl-R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кретање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,...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~PP3385.WAV">
            <a:hlinkClick r:id="" action="ppaction://media"/>
          </p:cNvPr>
          <p:cNvPicPr>
            <a:picLocks noRot="1" noChangeAspect="1"/>
          </p:cNvPicPr>
          <p:nvPr>
            <a:wavAudioFile r:embed="rId1" name="~PP3385.WAV"/>
          </p:nvPr>
        </p:nvPicPr>
        <p:blipFill>
          <a:blip r:embed="rId3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4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14348" y="428604"/>
            <a:ext cx="7643866" cy="428628"/>
          </a:xfrm>
          <a:prstGeom prst="rect">
            <a:avLst/>
          </a:prstGeom>
          <a:gradFill flip="none" rotWithShape="1">
            <a:gsLst>
              <a:gs pos="0">
                <a:srgbClr val="02D4FE">
                  <a:tint val="66000"/>
                  <a:satMod val="160000"/>
                </a:srgbClr>
              </a:gs>
              <a:gs pos="50000">
                <a:srgbClr val="02D4FE">
                  <a:tint val="44500"/>
                  <a:satMod val="160000"/>
                </a:srgbClr>
              </a:gs>
              <a:gs pos="100000">
                <a:srgbClr val="02D4FE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14348" y="357166"/>
            <a:ext cx="76438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ЕЛЕМЕНТИ ЗА ОСТВАРИВАЊЕ НАВОЈНИХ СПОЈЕВА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420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4619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1" name="Picture 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46196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2" name="Picture 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643182"/>
            <a:ext cx="46196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2071670" y="3643314"/>
            <a:ext cx="12858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завртњи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424" name="Picture 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1428736"/>
            <a:ext cx="40481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5" name="Picture 4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1714488"/>
            <a:ext cx="4048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6" name="Picture 4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4" y="2571744"/>
            <a:ext cx="4048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5715008" y="3714752"/>
            <a:ext cx="12858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навртке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429" name="Picture 4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4429132"/>
            <a:ext cx="3876675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0" name="Picture 4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596" y="4071942"/>
            <a:ext cx="38766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1357290" y="5643578"/>
            <a:ext cx="1428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подлошке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432" name="Picture 4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72066" y="4143380"/>
            <a:ext cx="33718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3" name="Picture 4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72066" y="4500570"/>
            <a:ext cx="33718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4929190" y="5072074"/>
            <a:ext cx="4000528" cy="197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376" tIns="685584" rIns="1536216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чивије</a:t>
            </a: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sr-Cyrl-R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en-A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асцепке</a:t>
            </a: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,...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~PP2119.WAV">
            <a:hlinkClick r:id="" action="ppaction://media"/>
          </p:cNvPr>
          <p:cNvPicPr>
            <a:picLocks noRot="1" noChangeAspect="1"/>
          </p:cNvPicPr>
          <p:nvPr>
            <a:wavAudioFile r:embed="rId1" name="~PP2119.WAV"/>
          </p:nvPr>
        </p:nvPicPr>
        <p:blipFill>
          <a:blip r:embed="rId13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8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28604"/>
            <a:ext cx="42291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928670"/>
            <a:ext cx="42291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785926"/>
            <a:ext cx="42291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2643182"/>
            <a:ext cx="42291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3429000"/>
            <a:ext cx="42291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6" y="4286256"/>
            <a:ext cx="42291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7686" y="5143512"/>
            <a:ext cx="42291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14282" y="2357430"/>
            <a:ext cx="43577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ПОДЕЛА НАВОЈНИХ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СПОЈЕВА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~PP1489.WAV">
            <a:hlinkClick r:id="" action="ppaction://media"/>
          </p:cNvPr>
          <p:cNvPicPr>
            <a:picLocks noRot="1" noChangeAspect="1"/>
          </p:cNvPicPr>
          <p:nvPr>
            <a:wavAudioFile r:embed="rId1" name="~PP1489.WAV"/>
          </p:nvPr>
        </p:nvPicPr>
        <p:blipFill>
          <a:blip r:embed="rId10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0166" y="714356"/>
            <a:ext cx="3357586" cy="428628"/>
          </a:xfrm>
          <a:prstGeom prst="rect">
            <a:avLst/>
          </a:prstGeom>
          <a:gradFill flip="none" rotWithShape="1">
            <a:gsLst>
              <a:gs pos="0">
                <a:srgbClr val="02D4FE">
                  <a:tint val="66000"/>
                  <a:satMod val="160000"/>
                </a:srgbClr>
              </a:gs>
              <a:gs pos="50000">
                <a:srgbClr val="02D4FE">
                  <a:tint val="44500"/>
                  <a:satMod val="160000"/>
                </a:srgbClr>
              </a:gs>
              <a:gs pos="100000">
                <a:srgbClr val="02D4FE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500166" y="714356"/>
            <a:ext cx="42862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ПАРАМЕТРИ НАВОЈА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0" y="0"/>
            <a:ext cx="8715404" cy="284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200" tIns="685584" rIns="114264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sz="1400" b="1" i="0" u="sng" strike="noStrike" cap="none" normalizeH="0" baseline="0" dirty="0" smtClean="0">
              <a:ln>
                <a:noFill/>
              </a:ln>
              <a:solidFill>
                <a:srgbClr val="FE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sz="1400" b="1" u="sng" dirty="0">
              <a:solidFill>
                <a:srgbClr val="FE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sz="1400" b="1" i="0" u="sng" strike="noStrike" cap="none" normalizeH="0" baseline="0" dirty="0" smtClean="0">
              <a:ln>
                <a:noFill/>
              </a:ln>
              <a:solidFill>
                <a:srgbClr val="FE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sz="2400" b="1" u="sng" dirty="0" smtClean="0">
                <a:solidFill>
                  <a:srgbClr val="F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Завојна </a:t>
            </a:r>
            <a:r>
              <a:rPr kumimoji="0" lang="en-AU" sz="2400" b="1" i="0" u="sng" strike="noStrike" cap="none" normalizeH="0" baseline="0" dirty="0" err="1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линија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настаје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завојним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кретањем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правоуглог</a:t>
            </a:r>
            <a:r>
              <a:rPr kumimoji="0" lang="sr-Cyrl-R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троугла</a:t>
            </a:r>
            <a:r>
              <a:rPr kumimoji="0" lang="sr-Cyrl-R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</a:t>
            </a:r>
            <a:r>
              <a:rPr kumimoji="0" lang="sr-Cyrl-R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цилиндра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Хипотенуза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овог</a:t>
            </a:r>
            <a:r>
              <a:rPr kumimoji="0" lang="sr-Cyrl-R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троугла</a:t>
            </a:r>
            <a:r>
              <a:rPr kumimoji="0" lang="sr-Cyrl-R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оцртава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785786" y="2357430"/>
            <a:ext cx="40005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завојницу</a:t>
            </a:r>
            <a:r>
              <a:rPr kumimoji="0" lang="en-A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en-AU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завојну</a:t>
            </a:r>
            <a:r>
              <a:rPr kumimoji="0" lang="en-A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AU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линију</a:t>
            </a:r>
            <a:r>
              <a:rPr kumimoji="0" lang="en-A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).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785786" y="3143248"/>
            <a:ext cx="75546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завојном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кретању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правоуглог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троугла</a:t>
            </a:r>
            <a:endParaRPr kumimoji="0" lang="sr-Cyrl-R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око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цилиндра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је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 </a:t>
            </a:r>
            <a:r>
              <a:rPr kumimoji="0" lang="en-AU" sz="24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цилиндричној</a:t>
            </a:r>
            <a:r>
              <a:rPr kumimoji="0" lang="en-A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завојници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785786" y="4000504"/>
            <a:ext cx="81175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Постоји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AU" sz="24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конична</a:t>
            </a:r>
            <a:r>
              <a:rPr kumimoji="0" lang="en-A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завојница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која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настаје</a:t>
            </a:r>
            <a:endParaRPr kumimoji="0" lang="en-A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завојним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кретањем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правоуглог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троугла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око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конуса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~PP1438.WAV">
            <a:hlinkClick r:id="" action="ppaction://media"/>
          </p:cNvPr>
          <p:cNvPicPr>
            <a:picLocks noRot="1" noChangeAspect="1"/>
          </p:cNvPicPr>
          <p:nvPr>
            <a:wavAudioFile r:embed="rId1" name="~PP1438.WAV"/>
          </p:nvPr>
        </p:nvPicPr>
        <p:blipFill>
          <a:blip r:embed="rId3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19036" r="8808"/>
          <a:stretch>
            <a:fillRect/>
          </a:stretch>
        </p:blipFill>
        <p:spPr bwMode="auto">
          <a:xfrm>
            <a:off x="428596" y="1000108"/>
            <a:ext cx="457203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857752" y="1857364"/>
            <a:ext cx="500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5143504" y="1399088"/>
            <a:ext cx="3714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Нагиб</a:t>
            </a:r>
            <a:r>
              <a:rPr kumimoji="0" lang="en-A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завојне</a:t>
            </a:r>
            <a:r>
              <a:rPr kumimoji="0" lang="en-A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линије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6116" y="428604"/>
            <a:ext cx="2837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 b="1" dirty="0" smtClean="0"/>
              <a:t>Завојна линија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429256" y="2214554"/>
            <a:ext cx="1285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tg</a:t>
            </a:r>
            <a:r>
              <a:rPr lang="el-GR" sz="3200" dirty="0" smtClean="0"/>
              <a:t>ϕ</a:t>
            </a:r>
            <a:r>
              <a:rPr lang="en-US" sz="3200" dirty="0" smtClean="0"/>
              <a:t>=</a:t>
            </a:r>
            <a:endParaRPr lang="en-US" sz="32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1928802"/>
            <a:ext cx="1007329" cy="1042987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85720" y="4500570"/>
            <a:ext cx="696158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средњи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пречник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завојнице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 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катета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правоуглог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троугла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sr-Cyrl-R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корак навоја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~PP799.WAV">
            <a:hlinkClick r:id="" action="ppaction://media"/>
          </p:cNvPr>
          <p:cNvPicPr>
            <a:picLocks noRot="1" noChangeAspect="1"/>
          </p:cNvPicPr>
          <p:nvPr>
            <a:wavAudioFile r:embed="rId1" name="~PP799.WAV"/>
          </p:nvPr>
        </p:nvPicPr>
        <p:blipFill>
          <a:blip r:embed="rId5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366</TotalTime>
  <Words>1500</Words>
  <Application>Microsoft Office PowerPoint</Application>
  <PresentationFormat>On-screen Show (4:3)</PresentationFormat>
  <Paragraphs>229</Paragraphs>
  <Slides>35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Aspect</vt:lpstr>
      <vt:lpstr>Slide 1</vt:lpstr>
      <vt:lpstr>Навојни спојеви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ПОДЛОЖНЕ ПЛОЧИЦЕ</vt:lpstr>
      <vt:lpstr> </vt:lpstr>
      <vt:lpstr>Slide 32</vt:lpstr>
      <vt:lpstr>Slide 33</vt:lpstr>
      <vt:lpstr>Slide 34</vt:lpstr>
      <vt:lpstr>Slide 35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Навојни спојеви</dc:title>
  <dc:creator>Tamara</dc:creator>
  <cp:lastModifiedBy>Tamara</cp:lastModifiedBy>
  <cp:revision>40</cp:revision>
  <dcterms:created xsi:type="dcterms:W3CDTF">2013-10-21T08:12:14Z</dcterms:created>
  <dcterms:modified xsi:type="dcterms:W3CDTF">2013-10-25T20:21:44Z</dcterms:modified>
</cp:coreProperties>
</file>